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handoutMasterIdLst>
    <p:handoutMasterId r:id="rId82"/>
  </p:handoutMasterIdLst>
  <p:sldIdLst>
    <p:sldId id="392" r:id="rId2"/>
    <p:sldId id="500" r:id="rId3"/>
    <p:sldId id="508" r:id="rId4"/>
    <p:sldId id="509" r:id="rId5"/>
    <p:sldId id="502" r:id="rId6"/>
    <p:sldId id="505" r:id="rId7"/>
    <p:sldId id="510" r:id="rId8"/>
    <p:sldId id="503" r:id="rId9"/>
    <p:sldId id="504" r:id="rId10"/>
    <p:sldId id="511" r:id="rId11"/>
    <p:sldId id="512" r:id="rId12"/>
    <p:sldId id="506" r:id="rId13"/>
    <p:sldId id="513" r:id="rId14"/>
    <p:sldId id="514" r:id="rId15"/>
    <p:sldId id="515" r:id="rId16"/>
    <p:sldId id="422" r:id="rId17"/>
    <p:sldId id="424" r:id="rId18"/>
    <p:sldId id="426" r:id="rId19"/>
    <p:sldId id="425" r:id="rId20"/>
    <p:sldId id="427" r:id="rId21"/>
    <p:sldId id="428" r:id="rId22"/>
    <p:sldId id="431" r:id="rId23"/>
    <p:sldId id="430" r:id="rId24"/>
    <p:sldId id="432" r:id="rId25"/>
    <p:sldId id="433" r:id="rId26"/>
    <p:sldId id="434" r:id="rId27"/>
    <p:sldId id="440" r:id="rId28"/>
    <p:sldId id="435" r:id="rId29"/>
    <p:sldId id="436" r:id="rId30"/>
    <p:sldId id="437" r:id="rId31"/>
    <p:sldId id="438" r:id="rId32"/>
    <p:sldId id="439" r:id="rId33"/>
    <p:sldId id="441" r:id="rId34"/>
    <p:sldId id="454" r:id="rId35"/>
    <p:sldId id="516" r:id="rId36"/>
    <p:sldId id="517" r:id="rId37"/>
    <p:sldId id="518" r:id="rId38"/>
    <p:sldId id="457" r:id="rId39"/>
    <p:sldId id="458" r:id="rId40"/>
    <p:sldId id="459" r:id="rId41"/>
    <p:sldId id="460" r:id="rId42"/>
    <p:sldId id="461" r:id="rId43"/>
    <p:sldId id="462" r:id="rId44"/>
    <p:sldId id="463" r:id="rId45"/>
    <p:sldId id="464" r:id="rId46"/>
    <p:sldId id="465" r:id="rId47"/>
    <p:sldId id="466" r:id="rId48"/>
    <p:sldId id="456" r:id="rId49"/>
    <p:sldId id="481" r:id="rId50"/>
    <p:sldId id="482" r:id="rId51"/>
    <p:sldId id="483" r:id="rId52"/>
    <p:sldId id="484" r:id="rId53"/>
    <p:sldId id="486" r:id="rId54"/>
    <p:sldId id="487" r:id="rId55"/>
    <p:sldId id="520" r:id="rId56"/>
    <p:sldId id="521" r:id="rId57"/>
    <p:sldId id="522" r:id="rId58"/>
    <p:sldId id="523" r:id="rId59"/>
    <p:sldId id="524" r:id="rId60"/>
    <p:sldId id="525" r:id="rId61"/>
    <p:sldId id="526" r:id="rId62"/>
    <p:sldId id="527" r:id="rId63"/>
    <p:sldId id="528" r:id="rId64"/>
    <p:sldId id="529" r:id="rId65"/>
    <p:sldId id="530" r:id="rId66"/>
    <p:sldId id="531" r:id="rId67"/>
    <p:sldId id="532" r:id="rId68"/>
    <p:sldId id="533" r:id="rId69"/>
    <p:sldId id="534" r:id="rId70"/>
    <p:sldId id="535" r:id="rId71"/>
    <p:sldId id="536" r:id="rId72"/>
    <p:sldId id="537" r:id="rId73"/>
    <p:sldId id="538" r:id="rId74"/>
    <p:sldId id="539" r:id="rId75"/>
    <p:sldId id="540" r:id="rId76"/>
    <p:sldId id="541" r:id="rId77"/>
    <p:sldId id="542" r:id="rId78"/>
    <p:sldId id="543" r:id="rId79"/>
    <p:sldId id="421" r:id="rId80"/>
  </p:sldIdLst>
  <p:sldSz cx="12192000" cy="6858000"/>
  <p:notesSz cx="6858000" cy="9144000"/>
  <p:embeddedFontLst>
    <p:embeddedFont>
      <p:font typeface="Segoe UI Black" panose="020B0A02040204020203" pitchFamily="34" charset="0"/>
      <p:bold r:id="rId83"/>
      <p:boldItalic r:id="rId84"/>
    </p:embeddedFont>
    <p:embeddedFont>
      <p:font typeface="Cambria Math" panose="02040503050406030204" pitchFamily="18" charset="0"/>
      <p:regular r:id="rId85"/>
    </p:embeddedFont>
    <p:embeddedFont>
      <p:font typeface="Wingdings 3" panose="05040102010807070707" pitchFamily="18" charset="2"/>
      <p:regular r:id="rId86"/>
    </p:embeddedFont>
    <p:embeddedFont>
      <p:font typeface="Calibri" panose="020F0502020204030204" pitchFamily="34" charset="0"/>
      <p:regular r:id="rId87"/>
      <p:bold r:id="rId88"/>
      <p:italic r:id="rId89"/>
      <p:boldItalic r:id="rId90"/>
    </p:embeddedFont>
    <p:embeddedFont>
      <p:font typeface="Roboto Condensed Light" panose="020B0604020202020204" charset="0"/>
      <p:regular r:id="rId91"/>
      <p:italic r:id="rId92"/>
    </p:embeddedFont>
    <p:embeddedFont>
      <p:font typeface="Consolas" panose="020B0609020204030204" pitchFamily="49" charset="0"/>
      <p:regular r:id="rId93"/>
      <p:bold r:id="rId94"/>
      <p:italic r:id="rId95"/>
      <p:boldItalic r:id="rId96"/>
    </p:embeddedFont>
    <p:embeddedFont>
      <p:font typeface="Roboto Condensed" panose="020B0604020202020204" charset="0"/>
      <p:regular r:id="rId97"/>
      <p:bold r:id="rId98"/>
      <p:italic r:id="rId99"/>
      <p:boldItalic r:id="rId100"/>
    </p:embeddedFont>
    <p:embeddedFont>
      <p:font typeface="Open Sans Semibold" panose="020B0604020202020204" charset="0"/>
      <p:bold r:id="rId101"/>
      <p:boldItalic r:id="rId102"/>
    </p:embeddedFont>
  </p:embeddedFontLst>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432" y="96"/>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102"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9/15/2022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1.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0">
                      <a:srgbClr val="1D3064"/>
                    </a:gs>
                    <a:gs pos="100000">
                      <a:schemeClr val="tx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0042908-6588-4C7A-9615-8D5899E8A9FA}"/>
              </a:ext>
            </a:extLst>
          </p:cNvPr>
          <p:cNvPicPr>
            <a:picLocks noChangeAspect="1"/>
          </p:cNvPicPr>
          <p:nvPr userDrawn="1"/>
        </p:nvPicPr>
        <p:blipFill>
          <a:blip r:embed="rId10">
            <a:extLst>
              <a:ext uri="{28A0092B-C50C-407E-A947-70E740481C1C}">
                <a14:useLocalDpi xmlns:a14="http://schemas.microsoft.com/office/drawing/2010/main" val="0"/>
              </a:ext>
            </a:extLst>
          </a:blip>
          <a:srcRect l="144383" t="-16142" r="-144383" b="22103"/>
          <a:stretch>
            <a:fillRect/>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a:solidFill>
                  <a:srgbClr val="FF0000"/>
                </a:solidFill>
              </a:rPr>
              <a:t>How to Crop Circular Photo?</a:t>
            </a:r>
          </a:p>
        </p:txBody>
      </p:sp>
      <p:sp>
        <p:nvSpPr>
          <p:cNvPr id="11" name="Picture Placeholder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4">
                        <a:lumMod val="50000"/>
                      </a:schemeClr>
                    </a:gs>
                    <a:gs pos="100000">
                      <a:srgbClr val="009788"/>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2">
                        <a:lumMod val="50000"/>
                      </a:schemeClr>
                    </a:gs>
                    <a:gs pos="100000">
                      <a:schemeClr val="accent2"/>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0" name="Picture 29"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3">
                        <a:lumMod val="50000"/>
                      </a:schemeClr>
                    </a:gs>
                    <a:gs pos="100000">
                      <a:schemeClr val="accent3"/>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D21B45-1703-4330-B544-825BD8F37AF2}"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91311353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5">
                        <a:lumMod val="75000"/>
                      </a:schemeClr>
                    </a:gs>
                    <a:gs pos="100000">
                      <a:schemeClr val="accent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0C9ED70-1CC8-4EF2-BE10-AAFE24AAC5D7}"/>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6">
                        <a:lumMod val="50000"/>
                      </a:schemeClr>
                    </a:gs>
                    <a:gs pos="100000">
                      <a:schemeClr val="accent6"/>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0BF4AFD-B365-46D4-AAC5-485DFA5A7D4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273238"/>
                    </a:gs>
                    <a:gs pos="100000">
                      <a:srgbClr val="607D8B"/>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EB45C91-0DA6-4973-9AEA-FF1388508ACC}"/>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E2622"/>
                    </a:gs>
                    <a:gs pos="100000">
                      <a:srgbClr val="79554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E386D9D-B92A-4F40-9089-A1FD00CD387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01B92"/>
                    </a:gs>
                    <a:gs pos="100000">
                      <a:srgbClr val="673BB7"/>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E300026-40E8-4FB1-998A-9CEB5F7A1B8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Dr. Gopi Sanghani</a:t>
            </a:r>
          </a:p>
        </p:txBody>
      </p:sp>
      <p:sp>
        <p:nvSpPr>
          <p:cNvPr id="22" name="Footer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BF2BE79E-EA17-4AB9-8CB5-714A52A6B2F5}"/>
              </a:ext>
            </a:extLst>
          </p:cNvPr>
          <p:cNvSpPr txBox="1"/>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#3150703 (ADA)   </a:t>
            </a:r>
            <a:r>
              <a:rPr lang="en-US">
                <a:solidFill>
                  <a:schemeClr val="tx1">
                    <a:lumMod val="90000"/>
                    <a:lumOff val="10000"/>
                  </a:schemeClr>
                </a:solidFill>
                <a:latin typeface="Wingdings" panose="05000000000000000000" pitchFamily="2" charset="2"/>
                <a:ea typeface="Roboto Condensed Light" panose="02000000000000000000" pitchFamily="2" charset="0"/>
              </a:rPr>
              <a:t></a:t>
            </a:r>
            <a:r>
              <a:rPr lang="en-US">
                <a:solidFill>
                  <a:schemeClr val="tx1">
                    <a:lumMod val="90000"/>
                    <a:lumOff val="10000"/>
                  </a:schemeClr>
                </a:solidFill>
                <a:latin typeface="Roboto Condensed Light" panose="02000000000000000000" pitchFamily="2" charset="0"/>
                <a:ea typeface="Roboto Condensed Light" panose="02000000000000000000" pitchFamily="2" charset="0"/>
              </a:rPr>
              <a:t> Unit 4  – Dynamic</a:t>
            </a:r>
            <a:r>
              <a:rPr lang="en-US" baseline="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CB01872-4321-4181-A609-1C503C074C10}"/>
              </a:ext>
            </a:extLst>
          </p:cNvPr>
          <p:cNvPicPr preferRelativeResize="0"/>
          <p:nvPr userDrawn="1"/>
        </p:nvPicPr>
        <p:blipFill>
          <a:blip r:embed="rId3"/>
          <a:srcRect t="86739" r="1768" b="3535"/>
          <a:stretch>
            <a:fillRect/>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a:solidFill>
                  <a:schemeClr val="tx1">
                    <a:lumMod val="90000"/>
                    <a:lumOff val="10000"/>
                  </a:schemeClr>
                </a:solidFill>
                <a:effectLst/>
              </a:defRPr>
            </a:lvl1pPr>
          </a:lstStyle>
          <a:p>
            <a:pPr lvl="0"/>
            <a:r>
              <a:rPr lang="en-US"/>
              <a:t>Click to edit Master title style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0E47A1"/>
                    </a:gs>
                    <a:gs pos="100000">
                      <a:srgbClr val="03A9F5"/>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3A13D11-EC6C-4E81-AD83-7AC73D273FD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B71B1C"/>
                    </a:gs>
                    <a:gs pos="100000">
                      <a:srgbClr val="ED524F"/>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1" name="Picture 3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7B7B864-C091-4493-B14B-F5B61B586EED}"/>
              </a:ext>
            </a:extLst>
          </p:cNvPr>
          <p:cNvPicPr>
            <a:picLocks noChangeAspect="1"/>
          </p:cNvPicPr>
          <p:nvPr userDrawn="1"/>
        </p:nvPicPr>
        <p:blipFill>
          <a:blip r:embed="rId10">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a:p>
        </p:txBody>
      </p:sp>
      <p:sp>
        <p:nvSpPr>
          <p:cNvPr id="23"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a:t>Write here your Author Name (i.e. Prof. Jay R Dhamsaniya)</a:t>
            </a:r>
          </a:p>
        </p:txBody>
      </p:sp>
      <p:pic>
        <p:nvPicPr>
          <p:cNvPr id="54" name="Picture 5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34C1356C-E4AA-4B27-A93C-BE84F5D9C601}"/>
              </a:ext>
            </a:extLst>
          </p:cNvPr>
          <p:cNvPicPr>
            <a:picLocks noChangeAspect="1"/>
          </p:cNvPicPr>
          <p:nvPr userDrawn="1"/>
        </p:nvPicPr>
        <p:blipFill>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r>
              <a:rPr lang="en-US" sz="1800" b="1"/>
              <a:t>Analysis and Design of Algorithms </a:t>
            </a:r>
            <a:r>
              <a:rPr lang="en-US" sz="1800">
                <a:latin typeface="Roboto Condensed Light" panose="02000000000000000000" pitchFamily="2" charset="0"/>
                <a:ea typeface="Roboto Condensed Light" panose="02000000000000000000" pitchFamily="2" charset="0"/>
              </a:rPr>
              <a:t>(ADA</a:t>
            </a:r>
            <a:r>
              <a:rPr lang="en-US">
                <a:latin typeface="Roboto Condensed Light" panose="02000000000000000000" pitchFamily="2" charset="0"/>
                <a:ea typeface="Roboto Condensed Light" panose="02000000000000000000" pitchFamily="2" charset="0"/>
              </a:rPr>
              <a:t>)</a:t>
            </a:r>
          </a:p>
          <a:p>
            <a:r>
              <a:rPr lang="en-US">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F1AAAC-C051-4A31-837B-4A9977722A4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10"/>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117050250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ct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ct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ct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ct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ct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a:solidFill>
                  <a:srgbClr val="FFFFFF"/>
                </a:solidFill>
                <a:latin typeface="+mj-lt"/>
                <a:ea typeface="Open Sans" panose="020B0606030504020204" pitchFamily="34" charset="0"/>
                <a:cs typeface="Open Sans" panose="020B0606030504020204" pitchFamily="34" charset="0"/>
              </a:rPr>
              <a:t>           Darshan Institute of Engineering &amp; Technology</a:t>
            </a: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t>‹#›</a:t>
            </a:fld>
            <a:endParaRPr lang="en-US"/>
          </a:p>
        </p:txBody>
      </p:sp>
    </p:spTree>
    <p:extLst>
      <p:ext uri="{BB962C8B-B14F-4D97-AF65-F5344CB8AC3E}">
        <p14:creationId xmlns:p14="http://schemas.microsoft.com/office/powerpoint/2010/main" val="3504139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92D9CA8-FA74-4E19-A847-B04F90FC15AC}"/>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9" name="Freeform 17">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12"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1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14"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a:t>Write here your Author Name (i.e. Prof. Jay R Dhamsaniya)</a:t>
            </a:r>
          </a:p>
        </p:txBody>
      </p:sp>
      <p:pic>
        <p:nvPicPr>
          <p:cNvPr id="15" name="Picture 1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1917B14A-5130-41DB-8F00-6C6611C994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63267" y="5858350"/>
            <a:ext cx="3573889" cy="821995"/>
          </a:xfrm>
          <a:prstGeom prst="rect">
            <a:avLst/>
          </a:prstGeom>
        </p:spPr>
      </p:pic>
      <p:sp>
        <p:nvSpPr>
          <p:cNvPr id="18" name="Picture Placeholder 2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0" name="Picture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9812EDA6-C656-492A-A9CA-44B03C63913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1" name="Picture 2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27AEF91-6492-4B0C-A844-2296473B58D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Tree>
    <p:extLst>
      <p:ext uri="{BB962C8B-B14F-4D97-AF65-F5344CB8AC3E}">
        <p14:creationId xmlns:p14="http://schemas.microsoft.com/office/powerpoint/2010/main" val="12420364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5CD07E8-CBAA-45BA-85CF-1233D4AA86C9}"/>
              </a:ext>
            </a:extLst>
          </p:cNvPr>
          <p:cNvSpPr>
            <a:spLocks noGrp="1"/>
          </p:cNvSpPr>
          <p:nvPr>
            <p:ph type="title"/>
          </p:nvPr>
        </p:nvSpPr>
        <p:spPr>
          <a:xfrm>
            <a:off x="-2" y="0"/>
            <a:ext cx="12192000" cy="711200"/>
          </a:xfrm>
          <a:solidFill>
            <a:srgbClr val="DFDFDF">
              <a:alpha val="49804"/>
            </a:srgbClr>
          </a:solidFill>
          <a:ln>
            <a:noFill/>
          </a:ln>
        </p:spPr>
        <p:txBody>
          <a:bodyPr vert="horz" lIns="216000" tIns="108000" rIns="216000" bIns="108000" rtlCol="0" anchor="ctr">
            <a:normAutofit/>
          </a:bodyPr>
          <a:lstStyle>
            <a:lvl1pPr>
              <a:defRPr lang="en-US" sz="3400" b="1">
                <a:solidFill>
                  <a:schemeClr val="tx1">
                    <a:lumMod val="90000"/>
                    <a:lumOff val="10000"/>
                  </a:schemeClr>
                </a:solidFill>
                <a:effectLst/>
              </a:defRPr>
            </a:lvl1pPr>
          </a:lstStyle>
          <a:p>
            <a:pPr lvl="0"/>
            <a:r>
              <a:rPr lang="en-US"/>
              <a:t>Click to edit Master title style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C6F4971-704E-42EF-A852-52D75741FB7C}"/>
              </a:ext>
            </a:extLst>
          </p:cNvPr>
          <p:cNvSpPr>
            <a:spLocks noGrp="1"/>
          </p:cNvSpPr>
          <p:nvPr>
            <p:ph idx="1"/>
          </p:nvPr>
        </p:nvSpPr>
        <p:spPr>
          <a:xfrm>
            <a:off x="131178" y="861193"/>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t>‹#›</a:t>
            </a:fld>
            <a:endParaRPr lang="en-US" b="1" dirty="0">
              <a:solidFill>
                <a:schemeClr val="tx1">
                  <a:lumMod val="90000"/>
                  <a:lumOff val="10000"/>
                </a:schemeClr>
              </a:solidFill>
              <a:latin typeface="+mn-lt"/>
            </a:endParaRPr>
          </a:p>
        </p:txBody>
      </p:sp>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5CD07E8-CBAA-45BA-85CF-1233D4AA86C9}"/>
              </a:ext>
            </a:extLst>
          </p:cNvPr>
          <p:cNvSpPr>
            <a:spLocks noGrp="1"/>
          </p:cNvSpPr>
          <p:nvPr>
            <p:ph type="title"/>
          </p:nvPr>
        </p:nvSpPr>
        <p:spPr>
          <a:xfrm>
            <a:off x="0" y="0"/>
            <a:ext cx="12192000" cy="711200"/>
          </a:xfrm>
          <a:solidFill>
            <a:srgbClr val="DFDFDF">
              <a:alpha val="49804"/>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DC6F4971-704E-42EF-A852-52D75741FB7C}"/>
              </a:ext>
            </a:extLst>
          </p:cNvPr>
          <p:cNvSpPr>
            <a:spLocks noGrp="1"/>
          </p:cNvSpPr>
          <p:nvPr>
            <p:ph idx="1"/>
          </p:nvPr>
        </p:nvSpPr>
        <p:spPr>
          <a:xfrm>
            <a:off x="131179" y="862317"/>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a:gradFill flip="none" rotWithShape="1">
                  <a:gsLst>
                    <a:gs pos="10000">
                      <a:srgbClr val="890E4F"/>
                    </a:gs>
                    <a:gs pos="100000">
                      <a:srgbClr val="D81A60"/>
                    </a:gs>
                  </a:gsLst>
                  <a:lin ang="0" scaled="1"/>
                </a:gradFill>
                <a:effectLst/>
                <a:latin typeface="+mn-lt"/>
                <a:ea typeface="+mn-ea"/>
                <a:cs typeface="+mn-cs"/>
              </a:defRPr>
            </a:lvl1pPr>
          </a:lstStyle>
          <a:p>
            <a:r>
              <a:rPr lang="en-US"/>
              <a:t>Write here Section Title</a:t>
            </a:r>
          </a:p>
        </p:txBody>
      </p:sp>
    </p:spTree>
    <p:extLst>
      <p:ext uri="{BB962C8B-B14F-4D97-AF65-F5344CB8AC3E}">
        <p14:creationId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9/15/2022</a:t>
            </a:fld>
            <a:endParaRPr lang="en-US"/>
          </a:p>
        </p:txBody>
      </p:sp>
      <p:sp>
        <p:nvSpPr>
          <p:cNvPr id="5" name="Footer Placeholder 4">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94"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3" r:id="rId24"/>
    <p:sldLayoutId id="2147483695" r:id="rId2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60.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0.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520.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530.png"/></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40.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eg"/><Relationship Id="rId1" Type="http://schemas.openxmlformats.org/officeDocument/2006/relationships/slideLayout" Target="../slideLayouts/slideLayout3.xml"/><Relationship Id="rId5" Type="http://schemas.openxmlformats.org/officeDocument/2006/relationships/image" Target="../media/image560.png"/><Relationship Id="rId4" Type="http://schemas.openxmlformats.org/officeDocument/2006/relationships/image" Target="../media/image5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0.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30.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0.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8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0.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00.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10.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820.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0041" y="1339721"/>
            <a:ext cx="7647492" cy="2427945"/>
          </a:xfrm>
        </p:spPr>
        <p:txBody>
          <a:bodyPr/>
          <a:lstStyle/>
          <a:p>
            <a:r>
              <a:rPr lang="en-US" b="0" dirty="0" smtClean="0">
                <a:ln w="0"/>
                <a:solidFill>
                  <a:schemeClr val="tx1"/>
                </a:solidFill>
                <a:effectLst>
                  <a:outerShdw blurRad="38100" dist="19050" dir="2700000" algn="tl" rotWithShape="0">
                    <a:schemeClr val="dk1">
                      <a:alpha val="40000"/>
                    </a:schemeClr>
                  </a:outerShdw>
                </a:effectLst>
              </a:rPr>
              <a:t>Dynamic Programming</a:t>
            </a:r>
            <a:endParaRPr lang="en-US" b="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617623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pPr marL="0" indent="0">
              <a:buNone/>
            </a:pPr>
            <a:r>
              <a:rPr lang="en-US" b="1" dirty="0" smtClean="0">
                <a:latin typeface="Calibri" panose="020F0502020204030204" pitchFamily="34" charset="0"/>
                <a:cs typeface="Calibri" panose="020F0502020204030204" pitchFamily="34" charset="0"/>
              </a:rPr>
              <a:t>2. Tabulation</a:t>
            </a:r>
          </a:p>
          <a:p>
            <a:r>
              <a:rPr lang="en-US" dirty="0">
                <a:latin typeface="Calibri" panose="020F0502020204030204" pitchFamily="34" charset="0"/>
                <a:cs typeface="Calibri" panose="020F0502020204030204" pitchFamily="34" charset="0"/>
              </a:rPr>
              <a:t>This method is a little different than the above solution. Memoization follows the same recursive solution.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But </a:t>
            </a:r>
            <a:r>
              <a:rPr lang="en-US" dirty="0">
                <a:latin typeface="Calibri" panose="020F0502020204030204" pitchFamily="34" charset="0"/>
                <a:cs typeface="Calibri" panose="020F0502020204030204" pitchFamily="34" charset="0"/>
              </a:rPr>
              <a:t>in tabulation, we follow an iterative solution. It is also called the bottom-up approach. </a:t>
            </a:r>
            <a:endParaRPr lang="en-US" dirty="0" smtClean="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As we know that </a:t>
            </a:r>
            <a:r>
              <a:rPr lang="en-US" dirty="0" smtClean="0">
                <a:latin typeface="Calibri" panose="020F0502020204030204" pitchFamily="34" charset="0"/>
                <a:cs typeface="Calibri" panose="020F0502020204030204" pitchFamily="34" charset="0"/>
              </a:rPr>
              <a:t>F(n)= F(n-1) + F(n-2</a:t>
            </a:r>
            <a:r>
              <a:rPr lang="en-US" dirty="0">
                <a:latin typeface="Calibri" panose="020F0502020204030204" pitchFamily="34" charset="0"/>
                <a:cs typeface="Calibri" panose="020F0502020204030204" pitchFamily="34" charset="0"/>
              </a:rPr>
              <a:t>), In memoization we started with </a:t>
            </a:r>
            <a:r>
              <a:rPr lang="en-US" dirty="0" smtClean="0">
                <a:latin typeface="Calibri" panose="020F0502020204030204" pitchFamily="34" charset="0"/>
                <a:cs typeface="Calibri" panose="020F0502020204030204" pitchFamily="34" charset="0"/>
              </a:rPr>
              <a:t>F(20) </a:t>
            </a:r>
            <a:r>
              <a:rPr lang="en-US" dirty="0">
                <a:latin typeface="Calibri" panose="020F0502020204030204" pitchFamily="34" charset="0"/>
                <a:cs typeface="Calibri" panose="020F0502020204030204" pitchFamily="34" charset="0"/>
              </a:rPr>
              <a:t>function call, and then we realized that we haven’t computed its value, so we’ve computed its values and then stored it</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similar situation will be faced by further recursive calls like </a:t>
            </a:r>
            <a:r>
              <a:rPr lang="en-US" dirty="0" smtClean="0">
                <a:latin typeface="Calibri" panose="020F0502020204030204" pitchFamily="34" charset="0"/>
                <a:cs typeface="Calibri" panose="020F0502020204030204" pitchFamily="34" charset="0"/>
              </a:rPr>
              <a:t>F(19), F(18). </a:t>
            </a:r>
            <a:r>
              <a:rPr lang="en-US" dirty="0">
                <a:latin typeface="Calibri" panose="020F0502020204030204" pitchFamily="34" charset="0"/>
                <a:cs typeface="Calibri" panose="020F0502020204030204" pitchFamily="34" charset="0"/>
              </a:rPr>
              <a:t>Now that makes a lot of recursive calls wait in the recursion stack, but anyways we are skipping the duplication of the overlapping subproblems.</a:t>
            </a:r>
          </a:p>
          <a:p>
            <a:pPr marL="0" indent="0">
              <a:buNone/>
            </a:pP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3074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pPr marL="0" indent="0">
              <a:buNone/>
            </a:pPr>
            <a:r>
              <a:rPr lang="en-US" b="1" dirty="0" smtClean="0">
                <a:latin typeface="Calibri" panose="020F0502020204030204" pitchFamily="34" charset="0"/>
                <a:cs typeface="Calibri" panose="020F0502020204030204" pitchFamily="34" charset="0"/>
              </a:rPr>
              <a:t>Optimal Substructure</a:t>
            </a:r>
          </a:p>
          <a:p>
            <a:r>
              <a:rPr lang="en-US" dirty="0">
                <a:latin typeface="Calibri" panose="020F0502020204030204" pitchFamily="34" charset="0"/>
                <a:cs typeface="Calibri" panose="020F0502020204030204" pitchFamily="34" charset="0"/>
              </a:rPr>
              <a:t>In this concept, we can obtain an optimal solution to a problem only if we have optimally solved its corresponding subproblems</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a:t>
            </a:r>
            <a:r>
              <a:rPr lang="en-US" dirty="0" smtClean="0">
                <a:latin typeface="Calibri" panose="020F0502020204030204" pitchFamily="34" charset="0"/>
                <a:cs typeface="Calibri" panose="020F0502020204030204" pitchFamily="34" charset="0"/>
              </a:rPr>
              <a:t>xample </a:t>
            </a:r>
            <a:r>
              <a:rPr lang="en-US" dirty="0">
                <a:latin typeface="Calibri" panose="020F0502020204030204" pitchFamily="34" charset="0"/>
                <a:cs typeface="Calibri" panose="020F0502020204030204" pitchFamily="34" charset="0"/>
              </a:rPr>
              <a:t>of this concept is considering a traversal between nodes in a graph</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Let us assume </a:t>
            </a:r>
            <a:r>
              <a:rPr lang="en-US" dirty="0" smtClean="0">
                <a:latin typeface="Calibri" panose="020F0502020204030204" pitchFamily="34" charset="0"/>
                <a:cs typeface="Calibri" panose="020F0502020204030204" pitchFamily="34" charset="0"/>
              </a:rPr>
              <a:t>that </a:t>
            </a:r>
            <a:r>
              <a:rPr lang="en-US" dirty="0">
                <a:latin typeface="Calibri" panose="020F0502020204030204" pitchFamily="34" charset="0"/>
                <a:cs typeface="Calibri" panose="020F0502020204030204" pitchFamily="34" charset="0"/>
              </a:rPr>
              <a:t>we have multiple roots from Telangana to Delhi. And if we have the shortest route which passes through Nagpur and Gwalior. Then the shortest route from Nagpur to </a:t>
            </a:r>
            <a:r>
              <a:rPr lang="en-US" dirty="0" smtClean="0">
                <a:latin typeface="Calibri" panose="020F0502020204030204" pitchFamily="34" charset="0"/>
                <a:cs typeface="Calibri" panose="020F0502020204030204" pitchFamily="34" charset="0"/>
              </a:rPr>
              <a:t>Delhi. </a:t>
            </a:r>
            <a:r>
              <a:rPr lang="en-US" dirty="0">
                <a:latin typeface="Calibri" panose="020F0502020204030204" pitchFamily="34" charset="0"/>
                <a:cs typeface="Calibri" panose="020F0502020204030204" pitchFamily="34" charset="0"/>
              </a:rPr>
              <a:t>Delhi must pass through Gwalior. Now we can split our problem into subproblems which are Telangana to Nagpur, Nagpur to Gwalior, Gwalior to Delhi</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5935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How does dynamic approach works</a:t>
            </a:r>
            <a:endParaRPr lang="en-US" dirty="0"/>
          </a:p>
        </p:txBody>
      </p:sp>
      <p:sp>
        <p:nvSpPr>
          <p:cNvPr id="3" name="Content Placeholder 2"/>
          <p:cNvSpPr>
            <a:spLocks noGrp="1"/>
          </p:cNvSpPr>
          <p:nvPr>
            <p:ph idx="1"/>
          </p:nvPr>
        </p:nvSpPr>
        <p:spPr>
          <a:xfrm>
            <a:off x="131178" y="861193"/>
            <a:ext cx="12060820" cy="5585327"/>
          </a:xfrm>
        </p:spPr>
        <p:txBody>
          <a:bodyPr/>
          <a:lstStyle/>
          <a:p>
            <a:r>
              <a:rPr lang="en-US" b="1" dirty="0">
                <a:latin typeface="Calibri" panose="020F0502020204030204" pitchFamily="34" charset="0"/>
                <a:cs typeface="Calibri" panose="020F0502020204030204" pitchFamily="34" charset="0"/>
              </a:rPr>
              <a:t>The following are the steps that the dynamic programming follows</a:t>
            </a:r>
            <a:r>
              <a:rPr lang="en-US" b="1" dirty="0" smtClean="0">
                <a:latin typeface="Calibri" panose="020F0502020204030204" pitchFamily="34" charset="0"/>
                <a:cs typeface="Calibri" panose="020F0502020204030204" pitchFamily="34" charset="0"/>
              </a:rPr>
              <a:t>:</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It breaks down the complex problem into simpler subproblems.</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It finds the optimal solution to these sub-problems.</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It stores the results of subproblems. </a:t>
            </a:r>
            <a:endParaRPr lang="en-US" dirty="0" smtClean="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smtClean="0">
                <a:latin typeface="Calibri" panose="020F0502020204030204" pitchFamily="34" charset="0"/>
                <a:cs typeface="Calibri" panose="020F0502020204030204" pitchFamily="34" charset="0"/>
              </a:rPr>
              <a:t>It </a:t>
            </a:r>
            <a:r>
              <a:rPr lang="en-US" dirty="0">
                <a:latin typeface="Calibri" panose="020F0502020204030204" pitchFamily="34" charset="0"/>
                <a:cs typeface="Calibri" panose="020F0502020204030204" pitchFamily="34" charset="0"/>
              </a:rPr>
              <a:t>reuses them so that same sub-problem is calculated more than once.</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Finally, calculate the result of the complex problem.</a:t>
            </a:r>
          </a:p>
          <a:p>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776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Recursion vs 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pPr>
              <a:buFont typeface="Wingdings" panose="05000000000000000000" pitchFamily="2" charset="2"/>
              <a:buChar char="Ø"/>
            </a:pPr>
            <a:r>
              <a:rPr lang="en-US" dirty="0">
                <a:latin typeface="Calibri" panose="020F0502020204030204" pitchFamily="34" charset="0"/>
                <a:cs typeface="Calibri" panose="020F0502020204030204" pitchFamily="34" charset="0"/>
              </a:rPr>
              <a:t>Dynamic programming is mostly applied to recursive </a:t>
            </a:r>
            <a:r>
              <a:rPr lang="en-US" dirty="0" smtClean="0">
                <a:latin typeface="Calibri" panose="020F0502020204030204" pitchFamily="34" charset="0"/>
                <a:cs typeface="Calibri" panose="020F0502020204030204" pitchFamily="34" charset="0"/>
              </a:rPr>
              <a:t>algorithms. </a:t>
            </a:r>
            <a:r>
              <a:rPr lang="en-US" dirty="0">
                <a:latin typeface="Calibri" panose="020F0502020204030204" pitchFamily="34" charset="0"/>
                <a:cs typeface="Calibri" panose="020F0502020204030204" pitchFamily="34" charset="0"/>
              </a:rPr>
              <a:t>M</a:t>
            </a:r>
            <a:r>
              <a:rPr lang="en-US" dirty="0" smtClean="0">
                <a:latin typeface="Calibri" panose="020F0502020204030204" pitchFamily="34" charset="0"/>
                <a:cs typeface="Calibri" panose="020F0502020204030204" pitchFamily="34" charset="0"/>
              </a:rPr>
              <a:t>ost </a:t>
            </a:r>
            <a:r>
              <a:rPr lang="en-US" dirty="0">
                <a:latin typeface="Calibri" panose="020F0502020204030204" pitchFamily="34" charset="0"/>
                <a:cs typeface="Calibri" panose="020F0502020204030204" pitchFamily="34" charset="0"/>
              </a:rPr>
              <a:t>optimization problems require recursion and dynamic programming is used for optimization.</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But not all problems that use recursion can use Dynamic Programming. Unless there is a presence of overlapping subproblems like in the </a:t>
            </a:r>
            <a:r>
              <a:rPr lang="en-US" dirty="0" smtClean="0">
                <a:latin typeface="Calibri" panose="020F0502020204030204" pitchFamily="34" charset="0"/>
                <a:cs typeface="Calibri" panose="020F0502020204030204" pitchFamily="34" charset="0"/>
              </a:rPr>
              <a:t>Fibonacci </a:t>
            </a:r>
            <a:r>
              <a:rPr lang="en-US" dirty="0">
                <a:latin typeface="Calibri" panose="020F0502020204030204" pitchFamily="34" charset="0"/>
                <a:cs typeface="Calibri" panose="020F0502020204030204" pitchFamily="34" charset="0"/>
              </a:rPr>
              <a:t>sequence problem, a recursion can only reach the solution using a divide and conquer approach.</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That is the reason why a recursive algorithm like Merge Sort cannot use Dynamic Programming, because the subproblems are not overlapping in any way.</a:t>
            </a:r>
          </a:p>
        </p:txBody>
      </p:sp>
    </p:spTree>
    <p:extLst>
      <p:ext uri="{BB962C8B-B14F-4D97-AF65-F5344CB8AC3E}">
        <p14:creationId xmlns:p14="http://schemas.microsoft.com/office/powerpoint/2010/main" val="18443418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Greedy vs 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pPr>
              <a:buFont typeface="Wingdings" panose="05000000000000000000" pitchFamily="2" charset="2"/>
              <a:buChar char="Ø"/>
            </a:pPr>
            <a:r>
              <a:rPr lang="en-US" dirty="0">
                <a:latin typeface="Calibri" panose="020F0502020204030204" pitchFamily="34" charset="0"/>
                <a:cs typeface="Calibri" panose="020F0502020204030204" pitchFamily="34" charset="0"/>
              </a:rPr>
              <a:t>Greedy Algorithms are similar to dynamic programming in the sense that they are both tools for optimization.</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However, greedy algorithms look for locally optimum solutions or in other words, a greedy choice, in the hopes of finding a global optimum. Hence greedy algorithms can make a guess that looks optimum at the time but becomes costly down the line and do not guarantee a globally optimum.</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Dynamic programming, on the other hand, finds the optimal solution to subproblems and then makes an informed choice to combine the results of those subproblems to find the most optimum solution.</a:t>
            </a:r>
          </a:p>
        </p:txBody>
      </p:sp>
    </p:spTree>
    <p:extLst>
      <p:ext uri="{BB962C8B-B14F-4D97-AF65-F5344CB8AC3E}">
        <p14:creationId xmlns:p14="http://schemas.microsoft.com/office/powerpoint/2010/main" val="3142064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Divide and Conquer </a:t>
            </a:r>
            <a:r>
              <a:rPr lang="en-US" sz="3200" dirty="0" smtClean="0"/>
              <a:t>vs Dynamic Programming</a:t>
            </a:r>
            <a:endParaRPr lang="en-US" dirty="0"/>
          </a:p>
        </p:txBody>
      </p:sp>
      <p:pic>
        <p:nvPicPr>
          <p:cNvPr id="5" name="Picture 4"/>
          <p:cNvPicPr>
            <a:picLocks noChangeAspect="1"/>
          </p:cNvPicPr>
          <p:nvPr/>
        </p:nvPicPr>
        <p:blipFill rotWithShape="1">
          <a:blip r:embed="rId2"/>
          <a:srcRect l="17400" t="20400" r="25600" b="21200"/>
          <a:stretch/>
        </p:blipFill>
        <p:spPr>
          <a:xfrm>
            <a:off x="1088136" y="711200"/>
            <a:ext cx="9756648" cy="5622910"/>
          </a:xfrm>
          <a:prstGeom prst="rect">
            <a:avLst/>
          </a:prstGeom>
        </p:spPr>
      </p:pic>
    </p:spTree>
    <p:extLst>
      <p:ext uri="{BB962C8B-B14F-4D97-AF65-F5344CB8AC3E}">
        <p14:creationId xmlns:p14="http://schemas.microsoft.com/office/powerpoint/2010/main" val="368024243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A box contains 4 stones worth $1400, $3000, $4200 and $7100. They weigh 20, 50, 60 and 100 grams respectively. </a:t>
            </a:r>
          </a:p>
          <a:p>
            <a:pPr marL="342900" indent="-342900" algn="just">
              <a:buFont typeface="Wingdings" panose="05000000000000000000" pitchFamily="2" charset="2"/>
              <a:buChar char="§"/>
            </a:pPr>
            <a:r>
              <a:rPr lang="en-US" sz="2400" dirty="0">
                <a:solidFill>
                  <a:schemeClr val="bg1"/>
                </a:solidFill>
              </a:rPr>
              <a:t>Your bag can only hold </a:t>
            </a:r>
            <a:r>
              <a:rPr lang="en-US" sz="2400" b="1" dirty="0">
                <a:solidFill>
                  <a:schemeClr val="accent2">
                    <a:lumMod val="60000"/>
                    <a:lumOff val="40000"/>
                  </a:schemeClr>
                </a:solidFill>
              </a:rPr>
              <a:t>110 grams</a:t>
            </a:r>
            <a:r>
              <a:rPr lang="en-US" sz="2400" dirty="0">
                <a:solidFill>
                  <a:schemeClr val="accent2">
                    <a:lumMod val="60000"/>
                    <a:lumOff val="40000"/>
                  </a:schemeClr>
                </a:solidFill>
              </a:rPr>
              <a:t>. </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Greedy Approach</a:t>
            </a: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The greedy algorithm selects the best candidate with the highest profit, i.e., </a:t>
            </a:r>
            <a:r>
              <a:rPr lang="en-US" sz="2400" b="1" dirty="0">
                <a:solidFill>
                  <a:schemeClr val="bg1"/>
                </a:solidFill>
              </a:rPr>
              <a:t>stone worth $7100</a:t>
            </a:r>
            <a:r>
              <a:rPr lang="en-US" sz="2400" dirty="0">
                <a:solidFill>
                  <a:schemeClr val="bg1"/>
                </a:solidFill>
              </a:rPr>
              <a:t>. </a:t>
            </a:r>
          </a:p>
          <a:p>
            <a:pPr algn="just"/>
            <a:endParaRPr lang="en-US" sz="2800" dirty="0"/>
          </a:p>
        </p:txBody>
      </p:sp>
      <p:pic>
        <p:nvPicPr>
          <p:cNvPr id="41" name="Picture 40"/>
          <p:cNvPicPr>
            <a:picLocks noChangeAspect="1"/>
          </p:cNvPicPr>
          <p:nvPr/>
        </p:nvPicPr>
        <p:blipFill>
          <a:blip r:embed="rId2"/>
          <a:stretch>
            <a:fillRect/>
          </a:stretch>
        </p:blipFill>
        <p:spPr>
          <a:xfrm>
            <a:off x="1828800" y="1515036"/>
            <a:ext cx="2785909" cy="3892508"/>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883407131"/>
                  </p:ext>
                </p:extLst>
              </p:nvPr>
            </p:nvGraphicFramePr>
            <p:xfrm>
              <a:off x="6729412" y="2828112"/>
              <a:ext cx="4829177" cy="1371600"/>
            </p:xfrm>
            <a:graphic>
              <a:graphicData uri="http://schemas.openxmlformats.org/drawingml/2006/table">
                <a:tbl>
                  <a:tblPr firstRow="1" bandRow="1">
                    <a:tableStyleId>{616DA210-FB5B-4158-B5E0-FEB733F419BA}</a:tableStyleId>
                  </a:tblPr>
                  <a:tblGrid>
                    <a:gridCol w="84174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47888081"/>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3753489"/>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28004866"/>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84575491"/>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61465989"/>
                        </a:ext>
                      </a:extLst>
                    </a:gridCol>
                  </a:tblGrid>
                  <a:tr h="137774">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𝑖</m:t>
                                    </m:r>
                                  </m:sub>
                                </m:sSub>
                              </m:oMath>
                            </m:oMathPara>
                          </a14:m>
                          <a:endParaRPr lang="en-US" sz="2400" b="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1400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3000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4200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7100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900116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𝑖</m:t>
                                    </m:r>
                                  </m:sub>
                                </m:sSub>
                              </m:oMath>
                            </m:oMathPara>
                          </a14:m>
                          <a:endParaRPr lang="en-US" sz="240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20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50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903536780"/>
                      </a:ext>
                    </a:extLst>
                  </a:tr>
                  <a:tr h="370840">
                    <a:tc>
                      <a:txBody>
                        <a:bodyPr/>
                        <a:lstStyle/>
                        <a:p>
                          <a:pPr algn="ctr"/>
                          <a14:m>
                            <m:oMathPara xmlns:m="http://schemas.openxmlformats.org/officeDocument/2006/math">
                              <m:oMathParaPr>
                                <m:jc m:val="centerGroup"/>
                              </m:oMathParaPr>
                              <m:oMath xmlns:m="http://schemas.openxmlformats.org/officeDocument/2006/math">
                                <m:f>
                                  <m:fPr>
                                    <m:type m:val="lin"/>
                                    <m:ctrlPr>
                                      <a:rPr lang="en-US" sz="2400" b="0" i="1" smtClean="0">
                                        <a:solidFill>
                                          <a:schemeClr val="accent5"/>
                                        </a:solidFill>
                                        <a:latin typeface="Cambria Math" panose="02040503050406030204" pitchFamily="18" charset="0"/>
                                      </a:rPr>
                                    </m:ctrlPr>
                                  </m:fPr>
                                  <m:num>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𝑖</m:t>
                                        </m:r>
                                      </m:sub>
                                    </m:sSub>
                                  </m:num>
                                  <m:den>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𝑖</m:t>
                                        </m:r>
                                      </m:sub>
                                    </m:sSub>
                                  </m:den>
                                </m:f>
                              </m:oMath>
                            </m:oMathPara>
                          </a14:m>
                          <a:endParaRPr lang="en-US" sz="240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a:solidFill>
                                <a:schemeClr val="accent5"/>
                              </a:solidFill>
                            </a:rPr>
                            <a:t>71</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126363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883407131"/>
                  </p:ext>
                </p:extLst>
              </p:nvPr>
            </p:nvGraphicFramePr>
            <p:xfrm>
              <a:off x="6729412" y="2828112"/>
              <a:ext cx="4829177" cy="1371600"/>
            </p:xfrm>
            <a:graphic>
              <a:graphicData uri="http://schemas.openxmlformats.org/drawingml/2006/table">
                <a:tbl>
                  <a:tblPr firstRow="1" bandRow="1">
                    <a:tableStyleId>{616DA210-FB5B-4158-B5E0-FEB733F419BA}</a:tableStyleId>
                  </a:tblPr>
                  <a:tblGrid>
                    <a:gridCol w="84174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47888081"/>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3753489"/>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28004866"/>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84575491"/>
                        </a:ext>
                      </a:extLst>
                    </a:gridCol>
                    <a:gridCol w="99685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61465989"/>
                        </a:ext>
                      </a:extLst>
                    </a:gridCol>
                  </a:tblGrid>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725" t="-8000" r="-476812" b="-397333"/>
                          </a:stretch>
                        </a:blipFill>
                      </a:tcPr>
                    </a:tc>
                    <a:tc>
                      <a:txBody>
                        <a:bodyPr/>
                        <a:lstStyle/>
                        <a:p>
                          <a:pPr algn="ctr"/>
                          <a:r>
                            <a:rPr lang="en-US" sz="2400" b="0">
                              <a:solidFill>
                                <a:schemeClr val="accent5"/>
                              </a:solidFill>
                            </a:rPr>
                            <a:t>1400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3000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4200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a:solidFill>
                                <a:schemeClr val="accent5"/>
                              </a:solidFill>
                            </a:rPr>
                            <a:t>7100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90011680"/>
                      </a:ext>
                    </a:extLst>
                  </a:tr>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725" t="-106579" r="-476812" b="-292105"/>
                          </a:stretch>
                        </a:blipFill>
                      </a:tcPr>
                    </a:tc>
                    <a:tc>
                      <a:txBody>
                        <a:bodyPr/>
                        <a:lstStyle/>
                        <a:p>
                          <a:pPr algn="ctr"/>
                          <a:r>
                            <a:rPr lang="en-US" sz="2400">
                              <a:solidFill>
                                <a:schemeClr val="accent5"/>
                              </a:solidFill>
                            </a:rPr>
                            <a:t>20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50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903536780"/>
                      </a:ext>
                    </a:extLst>
                  </a:tr>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725" t="-209333" r="-476812" b="-196000"/>
                          </a:stretch>
                        </a:blipFill>
                      </a:tcPr>
                    </a:tc>
                    <a:tc>
                      <a:txBody>
                        <a:bodyPr/>
                        <a:lstStyle/>
                        <a:p>
                          <a:pPr algn="ctr"/>
                          <a:r>
                            <a:rPr lang="en-US" sz="240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a:solidFill>
                                <a:schemeClr val="accent5"/>
                              </a:solidFill>
                            </a:rPr>
                            <a:t>71</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1263634"/>
                      </a:ext>
                    </a:extLst>
                  </a:tr>
                </a:tbl>
              </a:graphicData>
            </a:graphic>
          </p:graphicFrame>
        </mc:Fallback>
      </mc:AlternateContent>
    </p:spTree>
    <p:extLst>
      <p:ext uri="{BB962C8B-B14F-4D97-AF65-F5344CB8AC3E}">
        <p14:creationId xmlns:p14="http://schemas.microsoft.com/office/powerpoint/2010/main" val="3507102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dur="50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The Principle of Optimality</a:t>
            </a:r>
            <a:endParaRPr lang="en-US"/>
          </a:p>
        </p:txBody>
      </p:sp>
      <p:sp>
        <p:nvSpPr>
          <p:cNvPr id="3" name="Content Placeholder 2"/>
          <p:cNvSpPr>
            <a:spLocks noGrp="1"/>
          </p:cNvSpPr>
          <p:nvPr>
            <p:ph idx="1"/>
          </p:nvPr>
        </p:nvSpPr>
        <p:spPr/>
        <p:txBody>
          <a:bodyPr/>
          <a:lstStyle/>
          <a:p>
            <a:r>
              <a:rPr lang="en-US"/>
              <a:t>A dynamic-programming algorithm solves every sub-problem just once and then </a:t>
            </a:r>
            <a:r>
              <a:rPr lang="en-US" b="1"/>
              <a:t>saves its answer in a table</a:t>
            </a:r>
            <a:r>
              <a:rPr lang="en-US"/>
              <a:t>.</a:t>
            </a:r>
          </a:p>
          <a:p>
            <a:r>
              <a:rPr lang="en-US"/>
              <a:t>It avoids the work of </a:t>
            </a:r>
            <a:r>
              <a:rPr lang="en-US" b="1"/>
              <a:t>re-computing the answer </a:t>
            </a:r>
            <a:r>
              <a:rPr lang="en-US"/>
              <a:t>every time the sub problem is encountered.</a:t>
            </a:r>
          </a:p>
          <a:p>
            <a:r>
              <a:rPr lang="en-US"/>
              <a:t>The dynamic programming algorithm obtains the solution using </a:t>
            </a:r>
            <a:r>
              <a:rPr lang="en-US" b="1"/>
              <a:t>principle of optimality</a:t>
            </a:r>
            <a:r>
              <a:rPr lang="en-US"/>
              <a:t>.</a:t>
            </a:r>
          </a:p>
          <a:p>
            <a:r>
              <a:rPr lang="en-US">
                <a:solidFill>
                  <a:srgbClr val="AD1457"/>
                </a:solidFill>
              </a:rPr>
              <a:t>The principle of optimality states that “in an optimal sequence of decisions or choices, each subsequence must also be optimal.</a:t>
            </a:r>
          </a:p>
          <a:p>
            <a:r>
              <a:rPr lang="en-US"/>
              <a:t>If it is </a:t>
            </a:r>
            <a:r>
              <a:rPr lang="en-US" b="1"/>
              <a:t>not possible to apply the principle of optimality  </a:t>
            </a:r>
            <a:r>
              <a:rPr lang="en-US"/>
              <a:t>then</a:t>
            </a:r>
            <a:r>
              <a:rPr lang="en-US" b="1"/>
              <a:t> </a:t>
            </a:r>
            <a:r>
              <a:rPr lang="en-US"/>
              <a:t>it is almost </a:t>
            </a:r>
            <a:r>
              <a:rPr lang="en-US" b="1"/>
              <a:t>impossible to obtain the solution </a:t>
            </a:r>
            <a:r>
              <a:rPr lang="en-US"/>
              <a:t>using the dynamic programming approach.</a:t>
            </a:r>
          </a:p>
          <a:p>
            <a:endParaRPr lang="en-US"/>
          </a:p>
        </p:txBody>
      </p:sp>
      <p:pic>
        <p:nvPicPr>
          <p:cNvPr id="4" name="Picture 3"/>
          <p:cNvPicPr>
            <a:picLocks noChangeAspect="1"/>
          </p:cNvPicPr>
          <p:nvPr/>
        </p:nvPicPr>
        <p:blipFill>
          <a:blip r:embed="rId2"/>
          <a:stretch>
            <a:fillRect/>
          </a:stretch>
        </p:blipFill>
        <p:spPr>
          <a:xfrm>
            <a:off x="2883694" y="4572000"/>
            <a:ext cx="6424613" cy="1600200"/>
          </a:xfrm>
          <a:prstGeom prst="rect">
            <a:avLst/>
          </a:prstGeom>
        </p:spPr>
      </p:pic>
    </p:spTree>
    <p:extLst>
      <p:ext uri="{BB962C8B-B14F-4D97-AF65-F5344CB8AC3E}">
        <p14:creationId xmlns:p14="http://schemas.microsoft.com/office/powerpoint/2010/main" val="1435772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Coefficient </a:t>
            </a:r>
          </a:p>
        </p:txBody>
      </p:sp>
    </p:spTree>
    <p:extLst>
      <p:ext uri="{BB962C8B-B14F-4D97-AF65-F5344CB8AC3E}">
        <p14:creationId xmlns:p14="http://schemas.microsoft.com/office/powerpoint/2010/main" val="43152595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If you want to make a 2-person committee from a group of four people. How many </a:t>
                </a:r>
                <a:r>
                  <a:rPr lang="en-US" b="1"/>
                  <a:t>different combinations </a:t>
                </a:r>
                <a:r>
                  <a:rPr lang="en-US"/>
                  <a:t>are possible? </a:t>
                </a:r>
              </a:p>
              <a:p>
                <a:r>
                  <a:rPr lang="en-US"/>
                  <a:t>The number of ways to do this is given by </a:t>
                </a:r>
                <a14:m>
                  <m:oMath xmlns:m="http://schemas.openxmlformats.org/officeDocument/2006/math">
                    <m:r>
                      <a:rPr lang="en-US" b="1" i="1" smtClean="0">
                        <a:solidFill>
                          <a:srgbClr val="AD1457"/>
                        </a:solidFill>
                        <a:latin typeface="Cambria Math" panose="02040503050406030204" pitchFamily="18" charset="0"/>
                      </a:rPr>
                      <m:t>𝑪</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𝟒</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𝟐</m:t>
                    </m:r>
                    <m:r>
                      <a:rPr lang="en-US" b="1" i="1" smtClean="0">
                        <a:solidFill>
                          <a:srgbClr val="AD1457"/>
                        </a:solidFill>
                        <a:latin typeface="Cambria Math" panose="02040503050406030204" pitchFamily="18" charset="0"/>
                      </a:rPr>
                      <m:t>)</m:t>
                    </m:r>
                  </m:oMath>
                </a14:m>
                <a:r>
                  <a:rPr lang="en-US" i="1">
                    <a:solidFill>
                      <a:srgbClr val="AD1457"/>
                    </a:solidFill>
                  </a:rPr>
                  <a:t>.</a:t>
                </a:r>
                <a:endParaRPr lang="en-US" i="1"/>
              </a:p>
              <a:p>
                <a:endParaRPr lang="en-US"/>
              </a:p>
              <a:p>
                <a:endParaRPr lang="en-US"/>
              </a:p>
              <a:p>
                <a:endParaRPr lang="en-US"/>
              </a:p>
              <a:p>
                <a:endParaRPr lang="en-US"/>
              </a:p>
              <a:p>
                <a:endParaRPr lang="en-US"/>
              </a:p>
              <a:p>
                <a:endParaRPr lang="en-US"/>
              </a:p>
              <a:p>
                <a:endParaRPr lang="en-US"/>
              </a:p>
              <a:p>
                <a:r>
                  <a:rPr lang="en-US"/>
                  <a:t>Specifically, the </a:t>
                </a:r>
                <a:r>
                  <a:rPr lang="en-US" b="1"/>
                  <a:t>binomial coefficient</a:t>
                </a:r>
                <a:r>
                  <a:rPr lang="en-US"/>
                  <a:t>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𝑘</m:t>
                    </m:r>
                    <m:r>
                      <a:rPr lang="en-US" i="1">
                        <a:latin typeface="Cambria Math" panose="02040503050406030204" pitchFamily="18" charset="0"/>
                      </a:rPr>
                      <m:t>)</m:t>
                    </m:r>
                  </m:oMath>
                </a14:m>
                <a:r>
                  <a:rPr lang="en-US"/>
                  <a:t> counts the number of ways to form </a:t>
                </a:r>
                <a:r>
                  <a:rPr lang="en-US">
                    <a:solidFill>
                      <a:srgbClr val="AD1457"/>
                    </a:solidFill>
                  </a:rPr>
                  <a:t>an unordered collection of </a:t>
                </a:r>
                <a14:m>
                  <m:oMath xmlns:m="http://schemas.openxmlformats.org/officeDocument/2006/math">
                    <m:r>
                      <a:rPr lang="en-US" i="1">
                        <a:solidFill>
                          <a:srgbClr val="AD1457"/>
                        </a:solidFill>
                        <a:latin typeface="Cambria Math" panose="02040503050406030204" pitchFamily="18" charset="0"/>
                      </a:rPr>
                      <m:t>𝑘</m:t>
                    </m:r>
                  </m:oMath>
                </a14:m>
                <a:r>
                  <a:rPr lang="en-US">
                    <a:solidFill>
                      <a:srgbClr val="AD1457"/>
                    </a:solidFill>
                  </a:rPr>
                  <a:t> items</a:t>
                </a:r>
                <a:r>
                  <a:rPr lang="en-US">
                    <a:solidFill>
                      <a:srgbClr val="FF0000"/>
                    </a:solidFill>
                  </a:rPr>
                  <a:t> </a:t>
                </a:r>
                <a:r>
                  <a:rPr lang="en-US"/>
                  <a:t>chosen from a collection of </a:t>
                </a:r>
                <a14:m>
                  <m:oMath xmlns:m="http://schemas.openxmlformats.org/officeDocument/2006/math">
                    <m:r>
                      <a:rPr lang="en-US" b="1" i="1" smtClean="0">
                        <a:solidFill>
                          <a:srgbClr val="AD1457"/>
                        </a:solidFill>
                        <a:latin typeface="Cambria Math" panose="02040503050406030204" pitchFamily="18" charset="0"/>
                      </a:rPr>
                      <m:t>𝒏</m:t>
                    </m:r>
                  </m:oMath>
                </a14:m>
                <a:r>
                  <a:rPr lang="en-US" b="1" i="1"/>
                  <a:t> </a:t>
                </a:r>
                <a:r>
                  <a:rPr lang="en-US"/>
                  <a:t>distinct items.</a:t>
                </a:r>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p:sp>
        <p:nvSpPr>
          <p:cNvPr id="15" name="Rectangle 14"/>
          <p:cNvSpPr/>
          <p:nvPr/>
        </p:nvSpPr>
        <p:spPr>
          <a:xfrm>
            <a:off x="1642334" y="2410097"/>
            <a:ext cx="8869680" cy="128016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a:p>
            <a:r>
              <a:rPr lang="en-US" sz="2000"/>
              <a:t>Consider 4 people A, B, C, D. Now the different combinations for making a committee of 2 persons from these 4 are;</a:t>
            </a:r>
          </a:p>
          <a:p>
            <a:endParaRPr lang="en-US" sz="2800"/>
          </a:p>
          <a:p>
            <a:endParaRPr lang="en-US" sz="2800"/>
          </a:p>
        </p:txBody>
      </p:sp>
      <p:sp>
        <p:nvSpPr>
          <p:cNvPr id="16" name="Rectangle 15"/>
          <p:cNvSpPr/>
          <p:nvPr/>
        </p:nvSpPr>
        <p:spPr>
          <a:xfrm>
            <a:off x="3624945"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A, B</a:t>
            </a:r>
          </a:p>
        </p:txBody>
      </p:sp>
      <p:sp>
        <p:nvSpPr>
          <p:cNvPr id="17" name="Rectangle 16"/>
          <p:cNvSpPr/>
          <p:nvPr/>
        </p:nvSpPr>
        <p:spPr>
          <a:xfrm>
            <a:off x="4450518"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A, C</a:t>
            </a:r>
          </a:p>
        </p:txBody>
      </p:sp>
      <p:sp>
        <p:nvSpPr>
          <p:cNvPr id="18" name="Rectangle 17"/>
          <p:cNvSpPr/>
          <p:nvPr/>
        </p:nvSpPr>
        <p:spPr>
          <a:xfrm>
            <a:off x="5276091"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A, D</a:t>
            </a:r>
          </a:p>
        </p:txBody>
      </p:sp>
      <p:sp>
        <p:nvSpPr>
          <p:cNvPr id="19" name="Rectangle 18"/>
          <p:cNvSpPr/>
          <p:nvPr/>
        </p:nvSpPr>
        <p:spPr>
          <a:xfrm>
            <a:off x="7752808"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B, C</a:t>
            </a:r>
          </a:p>
        </p:txBody>
      </p:sp>
      <p:sp>
        <p:nvSpPr>
          <p:cNvPr id="20" name="Rectangle 19"/>
          <p:cNvSpPr/>
          <p:nvPr/>
        </p:nvSpPr>
        <p:spPr>
          <a:xfrm>
            <a:off x="6927237"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B, D</a:t>
            </a:r>
          </a:p>
        </p:txBody>
      </p:sp>
      <p:sp>
        <p:nvSpPr>
          <p:cNvPr id="21" name="Rectangle 20"/>
          <p:cNvSpPr/>
          <p:nvPr/>
        </p:nvSpPr>
        <p:spPr>
          <a:xfrm>
            <a:off x="6101664"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C, D</a:t>
            </a:r>
          </a:p>
        </p:txBody>
      </p:sp>
      <mc:AlternateContent xmlns:mc="http://schemas.openxmlformats.org/markup-compatibility/2006" xmlns:a14="http://schemas.microsoft.com/office/drawing/2010/main">
        <mc:Choice Requires="a14">
          <p:sp>
            <p:nvSpPr>
              <p:cNvPr id="22" name="Pentagon 21"/>
              <p:cNvSpPr/>
              <p:nvPr/>
            </p:nvSpPr>
            <p:spPr>
              <a:xfrm>
                <a:off x="1642334" y="4027327"/>
                <a:ext cx="4389120" cy="822960"/>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800" b="0" i="1" smtClean="0">
                        <a:solidFill>
                          <a:srgbClr val="AD1457"/>
                        </a:solidFill>
                        <a:latin typeface="Cambria Math" panose="02040503050406030204" pitchFamily="18" charset="0"/>
                      </a:rPr>
                      <m:t>𝐶</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r>
                          <a:rPr lang="en-US" sz="2800" b="0" i="1" smtClean="0">
                            <a:solidFill>
                              <a:srgbClr val="AD1457"/>
                            </a:solidFill>
                            <a:latin typeface="Cambria Math" panose="02040503050406030204" pitchFamily="18" charset="0"/>
                          </a:rPr>
                          <m:t>𝑘</m:t>
                        </m:r>
                      </m:e>
                    </m:d>
                    <m:r>
                      <a:rPr lang="en-US" sz="2800" b="0" i="1" smtClean="0">
                        <a:solidFill>
                          <a:srgbClr val="AD1457"/>
                        </a:solidFill>
                        <a:latin typeface="Cambria Math" panose="02040503050406030204" pitchFamily="18" charset="0"/>
                      </a:rPr>
                      <m:t>= </m:t>
                    </m:r>
                    <m:d>
                      <m:dPr>
                        <m:ctrlPr>
                          <a:rPr lang="en-US" sz="2800" b="0" i="1" smtClean="0">
                            <a:solidFill>
                              <a:srgbClr val="AD1457"/>
                            </a:solidFill>
                            <a:latin typeface="Cambria Math" panose="02040503050406030204" pitchFamily="18" charset="0"/>
                          </a:rPr>
                        </m:ctrlPr>
                      </m:dPr>
                      <m:e>
                        <m:f>
                          <m:fPr>
                            <m:type m:val="noBa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𝑛</m:t>
                            </m:r>
                          </m:num>
                          <m:den>
                            <m:r>
                              <a:rPr lang="en-US" sz="2800" b="0" i="1" smtClean="0">
                                <a:solidFill>
                                  <a:srgbClr val="AD1457"/>
                                </a:solidFill>
                                <a:latin typeface="Cambria Math" panose="02040503050406030204" pitchFamily="18" charset="0"/>
                              </a:rPr>
                              <m:t>𝑘</m:t>
                            </m:r>
                          </m:den>
                        </m:f>
                      </m:e>
                    </m:d>
                    <m:r>
                      <a:rPr lang="en-US" sz="2800" b="0" i="1" smtClean="0">
                        <a:solidFill>
                          <a:srgbClr val="AD1457"/>
                        </a:solidFill>
                        <a:latin typeface="Cambria Math" panose="02040503050406030204" pitchFamily="18" charset="0"/>
                      </a:rPr>
                      <m:t>=</m:t>
                    </m:r>
                    <m:f>
                      <m:fP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num>
                      <m:den>
                        <m:r>
                          <a:rPr lang="en-US" sz="2800" b="0" i="1" smtClean="0">
                            <a:solidFill>
                              <a:srgbClr val="AD1457"/>
                            </a:solidFill>
                            <a:latin typeface="Cambria Math" panose="02040503050406030204" pitchFamily="18" charset="0"/>
                          </a:rPr>
                          <m:t>𝑘</m:t>
                        </m:r>
                        <m:r>
                          <a:rPr lang="en-US" sz="2800" b="0" i="1" smtClean="0">
                            <a:solidFill>
                              <a:srgbClr val="AD1457"/>
                            </a:solidFill>
                            <a:latin typeface="Cambria Math" panose="02040503050406030204" pitchFamily="18" charset="0"/>
                          </a:rPr>
                          <m:t>!</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r>
                              <a:rPr lang="en-US" sz="2800" b="0" i="1" smtClean="0">
                                <a:solidFill>
                                  <a:srgbClr val="AD1457"/>
                                </a:solidFill>
                                <a:latin typeface="Cambria Math" panose="02040503050406030204" pitchFamily="18" charset="0"/>
                              </a:rPr>
                              <m:t>𝑘</m:t>
                            </m:r>
                          </m:e>
                        </m:d>
                        <m:r>
                          <a:rPr lang="en-US" sz="2800" b="0" i="1" smtClean="0">
                            <a:solidFill>
                              <a:srgbClr val="AD1457"/>
                            </a:solidFill>
                            <a:latin typeface="Cambria Math" panose="02040503050406030204" pitchFamily="18" charset="0"/>
                          </a:rPr>
                          <m:t>!</m:t>
                        </m:r>
                      </m:den>
                    </m:f>
                  </m:oMath>
                </a14:m>
                <a:r>
                  <a:rPr lang="en-US" sz="2800">
                    <a:solidFill>
                      <a:srgbClr val="AD1457"/>
                    </a:solidFill>
                  </a:rPr>
                  <a:t> </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2" name="Pentagon 21"/>
              <p:cNvSpPr>
                <a:spLocks noRot="1" noChangeAspect="1" noMove="1" noResize="1" noEditPoints="1" noAdjustHandles="1" noChangeArrowheads="1" noChangeShapeType="1" noTextEdit="1"/>
              </p:cNvSpPr>
              <p:nvPr/>
            </p:nvSpPr>
            <p:spPr>
              <a:xfrm>
                <a:off x="1642334" y="4027327"/>
                <a:ext cx="4389120" cy="822960"/>
              </a:xfrm>
              <a:prstGeom prst="homePlate">
                <a:avLst/>
              </a:prstGeom>
              <a:blipFill>
                <a:blip r:embed="rId3"/>
                <a:stretch>
                  <a:fillRect/>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031454" y="4029119"/>
                <a:ext cx="448056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800" b="0" i="1" smtClean="0">
                        <a:solidFill>
                          <a:srgbClr val="AD1457"/>
                        </a:solidFill>
                        <a:latin typeface="Cambria Math" panose="02040503050406030204" pitchFamily="18" charset="0"/>
                      </a:rPr>
                      <m:t>𝐶</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4, 2</m:t>
                        </m:r>
                      </m:e>
                    </m:d>
                    <m:r>
                      <a:rPr lang="en-US" sz="2800" b="0" i="1" smtClean="0">
                        <a:solidFill>
                          <a:srgbClr val="AD1457"/>
                        </a:solidFill>
                        <a:latin typeface="Cambria Math" panose="02040503050406030204" pitchFamily="18" charset="0"/>
                      </a:rPr>
                      <m:t>= </m:t>
                    </m:r>
                    <m:d>
                      <m:dPr>
                        <m:ctrlPr>
                          <a:rPr lang="en-US" sz="2800" b="0" i="1" smtClean="0">
                            <a:solidFill>
                              <a:srgbClr val="AD1457"/>
                            </a:solidFill>
                            <a:latin typeface="Cambria Math" panose="02040503050406030204" pitchFamily="18" charset="0"/>
                          </a:rPr>
                        </m:ctrlPr>
                      </m:dPr>
                      <m:e>
                        <m:f>
                          <m:fPr>
                            <m:type m:val="noBa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4</m:t>
                            </m:r>
                          </m:num>
                          <m:den>
                            <m:r>
                              <a:rPr lang="en-US" sz="2800" b="0" i="1" smtClean="0">
                                <a:solidFill>
                                  <a:srgbClr val="AD1457"/>
                                </a:solidFill>
                                <a:latin typeface="Cambria Math" panose="02040503050406030204" pitchFamily="18" charset="0"/>
                              </a:rPr>
                              <m:t>2</m:t>
                            </m:r>
                          </m:den>
                        </m:f>
                      </m:e>
                    </m:d>
                    <m:r>
                      <a:rPr lang="en-US" sz="2800" b="0" i="1" smtClean="0">
                        <a:solidFill>
                          <a:srgbClr val="AD1457"/>
                        </a:solidFill>
                        <a:latin typeface="Cambria Math" panose="02040503050406030204" pitchFamily="18" charset="0"/>
                      </a:rPr>
                      <m:t>=</m:t>
                    </m:r>
                    <m:f>
                      <m:fP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4!</m:t>
                        </m:r>
                      </m:num>
                      <m:den>
                        <m:r>
                          <a:rPr lang="en-US" sz="2800" b="0" i="1" smtClean="0">
                            <a:solidFill>
                              <a:srgbClr val="AD1457"/>
                            </a:solidFill>
                            <a:latin typeface="Cambria Math" panose="02040503050406030204" pitchFamily="18" charset="0"/>
                          </a:rPr>
                          <m:t>2!</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4−2</m:t>
                            </m:r>
                          </m:e>
                        </m:d>
                        <m:r>
                          <a:rPr lang="en-US" sz="2800" b="0" i="1" smtClean="0">
                            <a:solidFill>
                              <a:srgbClr val="AD1457"/>
                            </a:solidFill>
                            <a:latin typeface="Cambria Math" panose="02040503050406030204" pitchFamily="18" charset="0"/>
                          </a:rPr>
                          <m:t>!</m:t>
                        </m:r>
                      </m:den>
                    </m:f>
                    <m:r>
                      <a:rPr lang="en-US" sz="2800" b="0" i="1" smtClean="0">
                        <a:solidFill>
                          <a:srgbClr val="AD1457"/>
                        </a:solidFill>
                        <a:latin typeface="Cambria Math" panose="02040503050406030204" pitchFamily="18" charset="0"/>
                      </a:rPr>
                      <m:t>=6</m:t>
                    </m:r>
                  </m:oMath>
                </a14:m>
                <a:r>
                  <a:rPr lang="en-US" sz="2800">
                    <a:solidFill>
                      <a:srgbClr val="AD1457"/>
                    </a:solidFill>
                  </a:rPr>
                  <a:t> </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3" name="Rectangle 22"/>
              <p:cNvSpPr>
                <a:spLocks noRot="1" noChangeAspect="1" noMove="1" noResize="1" noEditPoints="1" noAdjustHandles="1" noChangeArrowheads="1" noChangeShapeType="1" noTextEdit="1"/>
              </p:cNvSpPr>
              <p:nvPr/>
            </p:nvSpPr>
            <p:spPr>
              <a:xfrm>
                <a:off x="6031454" y="4029119"/>
                <a:ext cx="4480560" cy="822960"/>
              </a:xfrm>
              <a:prstGeom prst="rect">
                <a:avLst/>
              </a:prstGeom>
              <a:blipFill>
                <a:blip r:embed="rId4"/>
                <a:stretch>
                  <a:fillRect/>
                </a:stretch>
              </a:blipFill>
              <a:ln>
                <a:solidFill>
                  <a:schemeClr val="accent5"/>
                </a:solidFill>
              </a:ln>
            </p:spPr>
            <p:txBody>
              <a:bodyPr/>
              <a:lstStyle/>
              <a:p>
                <a:r>
                  <a:rPr lang="en-US">
                    <a:noFill/>
                  </a:rPr>
                  <a:t> </a:t>
                </a:r>
              </a:p>
            </p:txBody>
          </p:sp>
        </mc:Fallback>
      </mc:AlternateContent>
      <p:sp>
        <p:nvSpPr>
          <p:cNvPr id="24" name="Rectangular Callout 23"/>
          <p:cNvSpPr/>
          <p:nvPr/>
        </p:nvSpPr>
        <p:spPr>
          <a:xfrm>
            <a:off x="2442755" y="5308253"/>
            <a:ext cx="2508068" cy="365760"/>
          </a:xfrm>
          <a:prstGeom prst="wedgeRectCallout">
            <a:avLst>
              <a:gd name="adj1" fmla="val -23693"/>
              <a:gd name="adj2" fmla="val -172830"/>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Tree>
    <p:extLst>
      <p:ext uri="{BB962C8B-B14F-4D97-AF65-F5344CB8AC3E}">
        <p14:creationId xmlns:p14="http://schemas.microsoft.com/office/powerpoint/2010/main" val="3932943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1" dur="100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par>
                          <p:cTn id="18" fill="hold" nodeType="afterGroup">
                            <p:stCondLst>
                              <p:cond delay="1000"/>
                            </p:stCondLst>
                            <p:childTnLst>
                              <p:par>
                                <p:cTn id="19" presetID="10" presetClass="entr" presetSubtype="0" dur="500" fill="hold" nodeType="after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Effect transition="in" filter="fade">
                                      <p:cBhvr>
                                        <p:cTn id="21" dur="500"/>
                                        <p:tgtEl>
                                          <p:spTgt spid="15">
                                            <p:txEl>
                                              <p:pRg st="1" end="1"/>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dur="100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1000"/>
                                        <p:tgtEl>
                                          <p:spTgt spid="16"/>
                                        </p:tgtEl>
                                      </p:cBhvr>
                                    </p:animEffect>
                                  </p:childTnLst>
                                </p:cTn>
                              </p:par>
                              <p:par>
                                <p:cTn id="27" presetID="22" presetClass="entr" presetSubtype="8" dur="100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par>
                                <p:cTn id="30" presetID="22" presetClass="entr" presetSubtype="8" dur="100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par>
                                <p:cTn id="33" presetID="22" presetClass="entr" presetSubtype="8" dur="100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1000"/>
                                        <p:tgtEl>
                                          <p:spTgt spid="19"/>
                                        </p:tgtEl>
                                      </p:cBhvr>
                                    </p:animEffect>
                                  </p:childTnLst>
                                </p:cTn>
                              </p:par>
                              <p:par>
                                <p:cTn id="36" presetID="22" presetClass="entr" presetSubtype="8" dur="100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par>
                                <p:cTn id="39" presetID="22" presetClass="entr" presetSubtype="8" dur="100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1000"/>
                                        <p:tgtEl>
                                          <p:spTgt spid="21"/>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dur="100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1000"/>
                                        <p:tgtEl>
                                          <p:spTgt spid="22"/>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dur="50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500"/>
                                        <p:tgtEl>
                                          <p:spTgt spid="3">
                                            <p:txEl>
                                              <p:pRg st="9" end="9"/>
                                            </p:txEl>
                                          </p:spTgt>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22" presetClass="entr" presetSubtype="4" dur="100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p:txBody>
          <a:bodyPr/>
          <a:lstStyle/>
          <a:p>
            <a:r>
              <a:rPr lang="en-US" b="1" dirty="0" smtClean="0">
                <a:latin typeface="Calibri" panose="020F0502020204030204" pitchFamily="34" charset="0"/>
                <a:cs typeface="Calibri" panose="020F0502020204030204" pitchFamily="34" charset="0"/>
              </a:rPr>
              <a:t>Dynamic </a:t>
            </a:r>
            <a:r>
              <a:rPr lang="en-US" b="1" dirty="0">
                <a:latin typeface="Calibri" panose="020F0502020204030204" pitchFamily="34" charset="0"/>
                <a:cs typeface="Calibri" panose="020F0502020204030204" pitchFamily="34" charset="0"/>
              </a:rPr>
              <a:t>programming </a:t>
            </a:r>
            <a:r>
              <a:rPr lang="en-US" dirty="0">
                <a:latin typeface="Calibri" panose="020F0502020204030204" pitchFamily="34" charset="0"/>
                <a:cs typeface="Calibri" panose="020F0502020204030204" pitchFamily="34" charset="0"/>
              </a:rPr>
              <a:t>is a technique that breaks the problems into sub-problems, and saves the result for future purposes so that we do not need to compute the result again. </a:t>
            </a:r>
            <a:endParaRPr lang="en-US" dirty="0" smtClean="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Dynamic </a:t>
            </a:r>
            <a:r>
              <a:rPr lang="en-US" dirty="0">
                <a:latin typeface="Calibri" panose="020F0502020204030204" pitchFamily="34" charset="0"/>
                <a:cs typeface="Calibri" panose="020F0502020204030204" pitchFamily="34" charset="0"/>
              </a:rPr>
              <a:t>Programming is a technique in computer programming that helps to efficiently solve a class of problems that have </a:t>
            </a:r>
            <a:r>
              <a:rPr lang="en-US" b="1" dirty="0">
                <a:latin typeface="Calibri" panose="020F0502020204030204" pitchFamily="34" charset="0"/>
                <a:cs typeface="Calibri" panose="020F0502020204030204" pitchFamily="34" charset="0"/>
              </a:rPr>
              <a:t>overlapping </a:t>
            </a:r>
            <a:r>
              <a:rPr lang="en-US" b="1" dirty="0" smtClean="0">
                <a:latin typeface="Calibri" panose="020F0502020204030204" pitchFamily="34" charset="0"/>
                <a:cs typeface="Calibri" panose="020F0502020204030204" pitchFamily="34" charset="0"/>
              </a:rPr>
              <a:t>sub problems </a:t>
            </a:r>
            <a:r>
              <a:rPr lang="en-US" dirty="0">
                <a:latin typeface="Calibri" panose="020F0502020204030204" pitchFamily="34" charset="0"/>
                <a:cs typeface="Calibri" panose="020F0502020204030204" pitchFamily="34" charset="0"/>
              </a:rPr>
              <a:t>and </a:t>
            </a:r>
            <a:r>
              <a:rPr lang="en-US" b="1" dirty="0">
                <a:latin typeface="Calibri" panose="020F0502020204030204" pitchFamily="34" charset="0"/>
                <a:cs typeface="Calibri" panose="020F0502020204030204" pitchFamily="34" charset="0"/>
              </a:rPr>
              <a:t>optimal substructure property</a:t>
            </a:r>
            <a:r>
              <a:rPr lang="en-US" b="1" dirty="0" smtClean="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967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Coefficient  </a:t>
            </a:r>
          </a:p>
        </p:txBody>
      </p:sp>
      <p:sp>
        <p:nvSpPr>
          <p:cNvPr id="3" name="Content Placeholder 2"/>
          <p:cNvSpPr>
            <a:spLocks noGrp="1"/>
          </p:cNvSpPr>
          <p:nvPr>
            <p:ph idx="1"/>
          </p:nvPr>
        </p:nvSpPr>
        <p:spPr/>
        <p:txBody>
          <a:bodyPr/>
          <a:lstStyle/>
          <a:p>
            <a:r>
              <a:rPr lang="en-US"/>
              <a:t>The definition of binomial coefficient is given as:</a:t>
            </a:r>
          </a:p>
          <a:p>
            <a:endParaRPr lang="en-US"/>
          </a:p>
        </p:txBody>
      </p:sp>
      <mc:AlternateContent xmlns:mc="http://schemas.openxmlformats.org/markup-compatibility/2006" xmlns:a14="http://schemas.microsoft.com/office/drawing/2010/main">
        <mc:Choice Requires="a14">
          <p:sp>
            <p:nvSpPr>
              <p:cNvPr id="4" name="Rectangle 3"/>
              <p:cNvSpPr/>
              <p:nvPr/>
            </p:nvSpPr>
            <p:spPr>
              <a:xfrm>
                <a:off x="3124200" y="1480458"/>
                <a:ext cx="5943600" cy="1757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1" i="1" smtClean="0">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num>
                            <m:den>
                              <m:r>
                                <a:rPr lang="en-US" sz="2400" b="1" i="1">
                                  <a:solidFill>
                                    <a:srgbClr val="AD1457"/>
                                  </a:solidFill>
                                  <a:latin typeface="Cambria Math" panose="02040503050406030204" pitchFamily="18" charset="0"/>
                                </a:rPr>
                                <m:t>𝒌</m:t>
                              </m:r>
                            </m:den>
                          </m:f>
                        </m:e>
                      </m:d>
                      <m:r>
                        <a:rPr lang="en-US" sz="2400" b="1" i="0">
                          <a:solidFill>
                            <a:srgbClr val="AD1457"/>
                          </a:solidFill>
                          <a:latin typeface="Cambria Math" panose="02040503050406030204" pitchFamily="18" charset="0"/>
                        </a:rPr>
                        <m:t>=</m:t>
                      </m:r>
                      <m:d>
                        <m:dPr>
                          <m:begChr m:val="{"/>
                          <m:ctrlPr>
                            <a:rPr lang="en-US" sz="2400" b="1" i="1">
                              <a:solidFill>
                                <a:srgbClr val="AD1457"/>
                              </a:solidFill>
                              <a:latin typeface="Cambria Math" panose="02040503050406030204" pitchFamily="18" charset="0"/>
                            </a:rPr>
                          </m:ctrlPr>
                        </m:dPr>
                        <m:e>
                          <m:eqArr>
                            <m:eqArrPr>
                              <m:ctrlPr>
                                <a:rPr lang="en-US" sz="2400" b="1" i="1">
                                  <a:solidFill>
                                    <a:srgbClr val="AD1457"/>
                                  </a:solidFill>
                                  <a:latin typeface="Cambria Math" panose="02040503050406030204" pitchFamily="18" charset="0"/>
                                </a:rPr>
                              </m:ctrlPr>
                            </m:eqArrPr>
                            <m:e>
                              <m:r>
                                <a:rPr lang="en-US" sz="2400" b="1" i="0">
                                  <a:solidFill>
                                    <a:srgbClr val="AD1457"/>
                                  </a:solidFill>
                                  <a:latin typeface="Cambria Math" panose="02040503050406030204" pitchFamily="18" charset="0"/>
                                </a:rPr>
                                <m:t>&amp;</m:t>
                              </m:r>
                              <m:r>
                                <a:rPr lang="en-US" sz="2400" b="1" i="0">
                                  <a:solidFill>
                                    <a:srgbClr val="AD1457"/>
                                  </a:solidFill>
                                  <a:latin typeface="Cambria Math" panose="02040503050406030204" pitchFamily="18" charset="0"/>
                                </a:rPr>
                                <m:t>𝟏</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𝒊𝒇</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𝒌</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𝒐𝒓</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𝒌</m:t>
                              </m:r>
                              <m:r>
                                <a:rPr lang="en-US" sz="2400" b="1" i="0">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𝒏</m:t>
                              </m:r>
                            </m:e>
                            <m:e>
                              <m:r>
                                <a:rPr lang="en-US" sz="2400" b="1" i="0">
                                  <a:solidFill>
                                    <a:srgbClr val="AD1457"/>
                                  </a:solidFill>
                                  <a:latin typeface="Cambria Math" panose="02040503050406030204" pitchFamily="18" charset="0"/>
                                </a:rPr>
                                <m:t>&amp;</m:t>
                              </m:r>
                              <m:d>
                                <m:dPr>
                                  <m:ctrlPr>
                                    <a:rPr lang="en-US" sz="2400" b="1" i="1">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num>
                                    <m:den>
                                      <m:r>
                                        <a:rPr lang="en-US" sz="2400" b="1" i="1">
                                          <a:solidFill>
                                            <a:srgbClr val="AD1457"/>
                                          </a:solidFill>
                                          <a:latin typeface="Cambria Math" panose="02040503050406030204" pitchFamily="18" charset="0"/>
                                        </a:rPr>
                                        <m:t>𝒌</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den>
                                  </m:f>
                                </m:e>
                              </m:d>
                              <m:r>
                                <a:rPr lang="en-US" sz="2400" b="1" i="0">
                                  <a:solidFill>
                                    <a:srgbClr val="AD1457"/>
                                  </a:solidFill>
                                  <a:latin typeface="Cambria Math" panose="02040503050406030204" pitchFamily="18" charset="0"/>
                                </a:rPr>
                                <m:t>+</m:t>
                              </m:r>
                              <m:d>
                                <m:dPr>
                                  <m:ctrlPr>
                                    <a:rPr lang="en-US" sz="2400" b="1" i="1">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num>
                                    <m:den>
                                      <m:r>
                                        <a:rPr lang="en-US" sz="2400" b="1" i="1">
                                          <a:solidFill>
                                            <a:srgbClr val="AD1457"/>
                                          </a:solidFill>
                                          <a:latin typeface="Cambria Math" panose="02040503050406030204" pitchFamily="18" charset="0"/>
                                        </a:rPr>
                                        <m:t>𝒌</m:t>
                                      </m:r>
                                    </m:den>
                                  </m:f>
                                </m:e>
                              </m:d>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𝒊𝒇</m:t>
                              </m:r>
                              <m:r>
                                <a:rPr lang="en-US" sz="2400" b="1" i="0">
                                  <a:solidFill>
                                    <a:srgbClr val="AD1457"/>
                                  </a:solidFill>
                                  <a:latin typeface="Cambria Math" panose="02040503050406030204" pitchFamily="18" charset="0"/>
                                </a:rPr>
                                <m:t> </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&lt;</m:t>
                              </m:r>
                              <m:r>
                                <a:rPr lang="en-US" sz="2400" b="1" i="1">
                                  <a:solidFill>
                                    <a:srgbClr val="AD1457"/>
                                  </a:solidFill>
                                  <a:latin typeface="Cambria Math" panose="02040503050406030204" pitchFamily="18" charset="0"/>
                                </a:rPr>
                                <m:t>𝒌</m:t>
                              </m:r>
                              <m:r>
                                <a:rPr lang="en-US" sz="2400" b="1" i="0">
                                  <a:solidFill>
                                    <a:srgbClr val="AD1457"/>
                                  </a:solidFill>
                                  <a:latin typeface="Cambria Math" panose="02040503050406030204" pitchFamily="18" charset="0"/>
                                </a:rPr>
                                <m:t>&lt;</m:t>
                              </m:r>
                              <m:r>
                                <a:rPr lang="en-US" sz="2400" b="1" i="1">
                                  <a:solidFill>
                                    <a:srgbClr val="AD1457"/>
                                  </a:solidFill>
                                  <a:latin typeface="Cambria Math" panose="02040503050406030204" pitchFamily="18" charset="0"/>
                                </a:rPr>
                                <m:t>𝒏</m:t>
                              </m:r>
                            </m:e>
                            <m:e>
                              <m:r>
                                <a:rPr lang="en-US" sz="2400" b="1" i="0">
                                  <a:solidFill>
                                    <a:srgbClr val="AD1457"/>
                                  </a:solidFill>
                                  <a:latin typeface="Cambria Math" panose="02040503050406030204" pitchFamily="18" charset="0"/>
                                </a:rPr>
                                <m:t>&amp;</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𝑶𝒕𝒉𝒆𝒓𝒘𝒊𝒔𝒆</m:t>
                              </m:r>
                            </m:e>
                          </m:eqArr>
                        </m:e>
                      </m:d>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Rectangle 3"/>
              <p:cNvSpPr>
                <a:spLocks noRot="1" noChangeAspect="1" noMove="1" noResize="1" noEditPoints="1" noAdjustHandles="1" noChangeArrowheads="1" noChangeShapeType="1" noTextEdit="1"/>
              </p:cNvSpPr>
              <p:nvPr/>
            </p:nvSpPr>
            <p:spPr>
              <a:xfrm>
                <a:off x="3124200" y="1480458"/>
                <a:ext cx="5943600" cy="1757148"/>
              </a:xfrm>
              <a:prstGeom prst="rect">
                <a:avLst/>
              </a:prstGeom>
              <a:blipFill>
                <a:blip r:embed="rId2"/>
                <a:stretch>
                  <a:fillRect/>
                </a:stretch>
              </a:blipFill>
            </p:spPr>
            <p:txBody>
              <a:bodyPr/>
              <a:lstStyle/>
              <a:p>
                <a:r>
                  <a:rPr lang="en-US">
                    <a:noFill/>
                  </a:rPr>
                  <a:t> </a:t>
                </a:r>
              </a:p>
            </p:txBody>
          </p:sp>
        </mc:Fallback>
      </mc:AlternateContent>
      <p:sp>
        <p:nvSpPr>
          <p:cNvPr id="5" name="Content Placeholder 4"/>
          <p:cNvSpPr txBox="1"/>
          <p:nvPr/>
        </p:nvSpPr>
        <p:spPr>
          <a:xfrm>
            <a:off x="2628900" y="3996893"/>
            <a:ext cx="7040880" cy="1503104"/>
          </a:xfrm>
          <a:prstGeom prst="rect">
            <a:avLst/>
          </a:prstGeom>
          <a:solidFill>
            <a:schemeClr val="accent1">
              <a:lumMod val="75000"/>
            </a:schemeClr>
          </a:solidFill>
          <a:ln>
            <a:noFill/>
          </a:ln>
        </p:spPr>
        <p:style>
          <a:lnRef idx="0">
            <a:scrgbClr r="0" g="0" b="0"/>
          </a:lnRef>
          <a:fillRef idx="4294967295">
            <a:schemeClr val="lt2"/>
          </a:fillRef>
          <a:effectRef idx="0">
            <a:scrgbClr r="0" g="0" b="0"/>
          </a:effectRef>
          <a:fontRef idx="major"/>
        </p:style>
        <p:txBody>
          <a:bodyPr vert="horz" wrap="square" lIns="91440" tIns="45720" rIns="91440" bIns="45720" rtlCol="0">
            <a:spAutoFit/>
          </a:bodyPr>
          <a:lstStyle>
            <a:lvl1pPr marL="342900" indent="-342900" algn="just"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anose="020B0604020202020204"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9pPr>
          </a:lstStyle>
          <a:p>
            <a:pPr marL="0" indent="0">
              <a:buFont typeface="Wingdings" panose="05000000000000000000" pitchFamily="2" charset="2"/>
              <a:buNone/>
            </a:pPr>
            <a:r>
              <a:rPr lang="pt-BR" b="1">
                <a:solidFill>
                  <a:schemeClr val="bg1"/>
                </a:solidFill>
                <a:latin typeface="Consolas" pitchFamily="49" charset="0"/>
                <a:cs typeface="Consolas" pitchFamily="49" charset="0"/>
              </a:rPr>
              <a:t>function C(n, k)</a:t>
            </a:r>
          </a:p>
          <a:p>
            <a:pPr marL="0" indent="0">
              <a:buNone/>
            </a:pPr>
            <a:r>
              <a:rPr lang="pt-BR" b="1">
                <a:solidFill>
                  <a:schemeClr val="bg1"/>
                </a:solidFill>
                <a:latin typeface="Consolas" pitchFamily="49" charset="0"/>
                <a:cs typeface="Consolas" pitchFamily="49" charset="0"/>
              </a:rPr>
              <a:t>	</a:t>
            </a:r>
            <a:r>
              <a:rPr lang="en-US" b="1">
                <a:solidFill>
                  <a:schemeClr val="bg1"/>
                </a:solidFill>
                <a:latin typeface="Consolas" pitchFamily="49" charset="0"/>
                <a:cs typeface="Consolas" pitchFamily="49" charset="0"/>
              </a:rPr>
              <a:t>if k=0 or k=n then return 1</a:t>
            </a:r>
          </a:p>
          <a:p>
            <a:pPr marL="0" indent="0">
              <a:buNone/>
            </a:pPr>
            <a:r>
              <a:rPr lang="en-US" b="1">
                <a:solidFill>
                  <a:schemeClr val="bg1"/>
                </a:solidFill>
                <a:latin typeface="Consolas" pitchFamily="49" charset="0"/>
                <a:cs typeface="Consolas" pitchFamily="49" charset="0"/>
              </a:rPr>
              <a:t>	else return C(n-1, k-1) + C(n-1, k)</a:t>
            </a:r>
            <a:endParaRPr lang="pt-BR" b="1">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1455664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Binomial Coefficient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3214384"/>
              </p:ext>
            </p:extLst>
          </p:nvPr>
        </p:nvGraphicFramePr>
        <p:xfrm>
          <a:off x="2185857" y="829488"/>
          <a:ext cx="7467597" cy="4389120"/>
        </p:xfrm>
        <a:graphic>
          <a:graphicData uri="http://schemas.openxmlformats.org/drawingml/2006/table">
            <a:tbl>
              <a:tblPr firstRow="1" bandRow="1">
                <a:tableStyleId>{5C22544A-7EE6-4342-B048-85BDC9FD1C3A}</a:tableStyleId>
              </a:tblPr>
              <a:tblGrid>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881567836"/>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728414176"/>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893645811"/>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29207486"/>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7506232"/>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9283705"/>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718640958"/>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5601540"/>
                    </a:ext>
                  </a:extLst>
                </a:gridCol>
                <a:gridCol w="8297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562826060"/>
                    </a:ext>
                  </a:extLst>
                </a:gridCol>
              </a:tblGrid>
              <a:tr h="548640">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0</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5</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k</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73635220"/>
                  </a:ext>
                </a:extLst>
              </a:tr>
              <a:tr h="548640">
                <a:tc>
                  <a:txBody>
                    <a:bodyPr/>
                    <a:lstStyle/>
                    <a:p>
                      <a:pPr algn="ctr"/>
                      <a:r>
                        <a:rPr lang="en-US" sz="2400" b="1">
                          <a:solidFill>
                            <a:srgbClr val="AD1457"/>
                          </a:solidFill>
                        </a:rPr>
                        <a:t>0</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24186556"/>
                  </a:ext>
                </a:extLst>
              </a:tr>
              <a:tr h="548640">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251394972"/>
                  </a:ext>
                </a:extLst>
              </a:tr>
              <a:tr h="548640">
                <a:tc>
                  <a:txBody>
                    <a:bodyPr/>
                    <a:lstStyle/>
                    <a:p>
                      <a:pPr algn="ctr"/>
                      <a:r>
                        <a:rPr lang="en-US" sz="2400" b="1">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206523799"/>
                  </a:ext>
                </a:extLst>
              </a:tr>
              <a:tr h="548640">
                <a:tc>
                  <a:txBody>
                    <a:bodyPr/>
                    <a:lstStyle/>
                    <a:p>
                      <a:pPr algn="ctr"/>
                      <a:r>
                        <a:rPr lang="en-US" sz="2400" b="1">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34698624"/>
                  </a:ext>
                </a:extLst>
              </a:tr>
              <a:tr h="548640">
                <a:tc>
                  <a:txBody>
                    <a:bodyPr/>
                    <a:lstStyle/>
                    <a:p>
                      <a:pPr algn="ctr"/>
                      <a:r>
                        <a:rPr lang="en-US" sz="2400" b="1">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6</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83789053"/>
                  </a:ext>
                </a:extLst>
              </a:tr>
              <a:tr h="548640">
                <a:tc>
                  <a:txBody>
                    <a:bodyPr/>
                    <a:lstStyle/>
                    <a:p>
                      <a:pPr algn="ctr"/>
                      <a:r>
                        <a:rPr lang="en-US" sz="2400" b="1">
                          <a:solidFill>
                            <a:srgbClr val="AD1457"/>
                          </a:solidFill>
                        </a:rPr>
                        <a:t>..</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5942244"/>
                  </a:ext>
                </a:extLst>
              </a:tr>
              <a:tr h="548640">
                <a:tc>
                  <a:txBody>
                    <a:bodyPr/>
                    <a:lstStyle/>
                    <a:p>
                      <a:pPr algn="ctr"/>
                      <a:r>
                        <a:rPr lang="en-US" sz="2400" b="1">
                          <a:solidFill>
                            <a:srgbClr val="AD1457"/>
                          </a:solidFill>
                        </a:rPr>
                        <a:t>n</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4139361"/>
                  </a:ext>
                </a:extLst>
              </a:tr>
            </a:tbl>
          </a:graphicData>
        </a:graphic>
      </p:graphicFrame>
      <p:sp>
        <p:nvSpPr>
          <p:cNvPr id="5" name="TextBox 4"/>
          <p:cNvSpPr txBox="1"/>
          <p:nvPr/>
        </p:nvSpPr>
        <p:spPr>
          <a:xfrm>
            <a:off x="3161707" y="1467964"/>
            <a:ext cx="533400" cy="369332"/>
          </a:xfrm>
          <a:prstGeom prst="rect">
            <a:avLst/>
          </a:prstGeom>
          <a:solidFill>
            <a:schemeClr val="bg1"/>
          </a:solidFill>
        </p:spPr>
        <p:txBody>
          <a:bodyPr wrap="square" rtlCol="0">
            <a:spAutoFit/>
          </a:bodyPr>
          <a:lstStyle/>
          <a:p>
            <a:endParaRPr lang="en-US"/>
          </a:p>
        </p:txBody>
      </p:sp>
      <p:sp>
        <p:nvSpPr>
          <p:cNvPr id="6" name="TextBox 5"/>
          <p:cNvSpPr txBox="1"/>
          <p:nvPr/>
        </p:nvSpPr>
        <p:spPr>
          <a:xfrm>
            <a:off x="3161707" y="1999784"/>
            <a:ext cx="53340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3161707" y="2593756"/>
            <a:ext cx="533400" cy="369332"/>
          </a:xfrm>
          <a:prstGeom prst="rect">
            <a:avLst/>
          </a:prstGeom>
          <a:solidFill>
            <a:schemeClr val="bg1"/>
          </a:solidFill>
        </p:spPr>
        <p:txBody>
          <a:bodyPr wrap="square" rtlCol="0">
            <a:spAutoFit/>
          </a:bodyPr>
          <a:lstStyle/>
          <a:p>
            <a:endParaRPr lang="en-US"/>
          </a:p>
        </p:txBody>
      </p:sp>
      <p:sp>
        <p:nvSpPr>
          <p:cNvPr id="8" name="TextBox 7"/>
          <p:cNvSpPr txBox="1"/>
          <p:nvPr/>
        </p:nvSpPr>
        <p:spPr>
          <a:xfrm>
            <a:off x="3161707" y="3113702"/>
            <a:ext cx="53340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3161707" y="3648888"/>
            <a:ext cx="53340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014655" y="2048688"/>
            <a:ext cx="53340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4867603" y="2577470"/>
            <a:ext cx="533400"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4852855" y="3111166"/>
            <a:ext cx="53340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5562006" y="3111166"/>
            <a:ext cx="53340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6453055" y="3668750"/>
            <a:ext cx="533400" cy="369332"/>
          </a:xfrm>
          <a:prstGeom prst="rect">
            <a:avLst/>
          </a:prstGeom>
          <a:solidFill>
            <a:schemeClr val="bg1"/>
          </a:solidFill>
        </p:spPr>
        <p:txBody>
          <a:bodyPr wrap="square" rtlCol="0">
            <a:spAutoFit/>
          </a:bodyPr>
          <a:lstStyle/>
          <a:p>
            <a:endParaRPr lang="en-US"/>
          </a:p>
        </p:txBody>
      </p:sp>
      <p:sp>
        <p:nvSpPr>
          <p:cNvPr id="15" name="Rectangle 14"/>
          <p:cNvSpPr/>
          <p:nvPr/>
        </p:nvSpPr>
        <p:spPr>
          <a:xfrm>
            <a:off x="2412863" y="4819184"/>
            <a:ext cx="335280" cy="30426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057503" y="954592"/>
            <a:ext cx="335280" cy="30426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3512531" y="2099252"/>
            <a:ext cx="654524" cy="254236"/>
            <a:chOff x="5029200" y="2934564"/>
            <a:chExt cx="899160" cy="365760"/>
          </a:xfrm>
        </p:grpSpPr>
        <p:cxnSp>
          <p:nvCxnSpPr>
            <p:cNvPr id="19" name="Straight Arrow Connector 18"/>
            <p:cNvCxnSpPr>
              <a:endCxn id="20"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21" name="Straight Arrow Connector 20"/>
            <p:cNvCxnSpPr>
              <a:endCxn id="20"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p:cNvCxnSpPr>
            <a:stCxn id="20" idx="4"/>
          </p:cNvCxnSpPr>
          <p:nvPr/>
        </p:nvCxnSpPr>
        <p:spPr>
          <a:xfrm>
            <a:off x="3839793" y="2353488"/>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32541" y="2577470"/>
            <a:ext cx="533400" cy="369332"/>
          </a:xfrm>
          <a:prstGeom prst="rect">
            <a:avLst/>
          </a:prstGeom>
          <a:solidFill>
            <a:schemeClr val="bg1"/>
          </a:solidFill>
        </p:spPr>
        <p:txBody>
          <a:bodyPr wrap="square" rtlCol="0">
            <a:spAutoFit/>
          </a:bodyPr>
          <a:lstStyle/>
          <a:p>
            <a:endParaRPr lang="en-US"/>
          </a:p>
        </p:txBody>
      </p:sp>
      <p:grpSp>
        <p:nvGrpSpPr>
          <p:cNvPr id="24" name="Group 23"/>
          <p:cNvGrpSpPr/>
          <p:nvPr/>
        </p:nvGrpSpPr>
        <p:grpSpPr>
          <a:xfrm>
            <a:off x="3518445" y="2648938"/>
            <a:ext cx="654524" cy="254236"/>
            <a:chOff x="5029200" y="2934564"/>
            <a:chExt cx="899160" cy="365760"/>
          </a:xfrm>
        </p:grpSpPr>
        <p:cxnSp>
          <p:nvCxnSpPr>
            <p:cNvPr id="25" name="Straight Arrow Connector 24"/>
            <p:cNvCxnSpPr>
              <a:endCxn id="26"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27" name="Straight Arrow Connector 26"/>
            <p:cNvCxnSpPr>
              <a:endCxn id="26"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stCxn id="26" idx="4"/>
          </p:cNvCxnSpPr>
          <p:nvPr/>
        </p:nvCxnSpPr>
        <p:spPr>
          <a:xfrm>
            <a:off x="3845707" y="2903174"/>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38455" y="3127156"/>
            <a:ext cx="533400" cy="369332"/>
          </a:xfrm>
          <a:prstGeom prst="rect">
            <a:avLst/>
          </a:prstGeom>
          <a:solidFill>
            <a:schemeClr val="bg1"/>
          </a:solidFill>
        </p:spPr>
        <p:txBody>
          <a:bodyPr wrap="square" rtlCol="0">
            <a:spAutoFit/>
          </a:bodyPr>
          <a:lstStyle/>
          <a:p>
            <a:endParaRPr lang="en-US"/>
          </a:p>
        </p:txBody>
      </p:sp>
      <p:grpSp>
        <p:nvGrpSpPr>
          <p:cNvPr id="30" name="Group 29"/>
          <p:cNvGrpSpPr/>
          <p:nvPr/>
        </p:nvGrpSpPr>
        <p:grpSpPr>
          <a:xfrm>
            <a:off x="3508551" y="3170080"/>
            <a:ext cx="654524" cy="254236"/>
            <a:chOff x="5029200" y="2934564"/>
            <a:chExt cx="899160" cy="365760"/>
          </a:xfrm>
        </p:grpSpPr>
        <p:cxnSp>
          <p:nvCxnSpPr>
            <p:cNvPr id="31" name="Straight Arrow Connector 30"/>
            <p:cNvCxnSpPr>
              <a:endCxn id="32"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33" name="Straight Arrow Connector 32"/>
            <p:cNvCxnSpPr>
              <a:endCxn id="32"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a:stCxn id="32" idx="4"/>
          </p:cNvCxnSpPr>
          <p:nvPr/>
        </p:nvCxnSpPr>
        <p:spPr>
          <a:xfrm>
            <a:off x="3835813" y="3424316"/>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28561" y="3648298"/>
            <a:ext cx="533400" cy="369332"/>
          </a:xfrm>
          <a:prstGeom prst="rect">
            <a:avLst/>
          </a:prstGeom>
          <a:solidFill>
            <a:schemeClr val="bg1"/>
          </a:solidFill>
        </p:spPr>
        <p:txBody>
          <a:bodyPr wrap="square" rtlCol="0">
            <a:spAutoFit/>
          </a:bodyPr>
          <a:lstStyle/>
          <a:p>
            <a:endParaRPr lang="en-US"/>
          </a:p>
        </p:txBody>
      </p:sp>
      <p:grpSp>
        <p:nvGrpSpPr>
          <p:cNvPr id="36" name="Group 35"/>
          <p:cNvGrpSpPr/>
          <p:nvPr/>
        </p:nvGrpSpPr>
        <p:grpSpPr>
          <a:xfrm>
            <a:off x="4356645" y="2623032"/>
            <a:ext cx="654524" cy="254236"/>
            <a:chOff x="5029200" y="2934564"/>
            <a:chExt cx="899160" cy="365760"/>
          </a:xfrm>
        </p:grpSpPr>
        <p:cxnSp>
          <p:nvCxnSpPr>
            <p:cNvPr id="37" name="Straight Arrow Connector 36"/>
            <p:cNvCxnSpPr>
              <a:endCxn id="38"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39" name="Straight Arrow Connector 38"/>
            <p:cNvCxnSpPr>
              <a:endCxn id="38"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a:stCxn id="38" idx="4"/>
          </p:cNvCxnSpPr>
          <p:nvPr/>
        </p:nvCxnSpPr>
        <p:spPr>
          <a:xfrm>
            <a:off x="4683907" y="2877268"/>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356645" y="3178040"/>
            <a:ext cx="654524" cy="254236"/>
            <a:chOff x="5029200" y="2934564"/>
            <a:chExt cx="899160" cy="365760"/>
          </a:xfrm>
        </p:grpSpPr>
        <p:cxnSp>
          <p:nvCxnSpPr>
            <p:cNvPr id="42" name="Straight Arrow Connector 41"/>
            <p:cNvCxnSpPr>
              <a:endCxn id="43"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44" name="Straight Arrow Connector 43"/>
            <p:cNvCxnSpPr>
              <a:endCxn id="43"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stCxn id="43" idx="4"/>
          </p:cNvCxnSpPr>
          <p:nvPr/>
        </p:nvCxnSpPr>
        <p:spPr>
          <a:xfrm>
            <a:off x="4683907" y="3432276"/>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76655" y="3656258"/>
            <a:ext cx="533400" cy="369332"/>
          </a:xfrm>
          <a:prstGeom prst="rect">
            <a:avLst/>
          </a:prstGeom>
          <a:solidFill>
            <a:schemeClr val="bg1"/>
          </a:solidFill>
        </p:spPr>
        <p:txBody>
          <a:bodyPr wrap="square" rtlCol="0">
            <a:spAutoFit/>
          </a:bodyPr>
          <a:lstStyle/>
          <a:p>
            <a:endParaRPr lang="en-US"/>
          </a:p>
        </p:txBody>
      </p:sp>
      <p:grpSp>
        <p:nvGrpSpPr>
          <p:cNvPr id="47" name="Group 46"/>
          <p:cNvGrpSpPr/>
          <p:nvPr/>
        </p:nvGrpSpPr>
        <p:grpSpPr>
          <a:xfrm>
            <a:off x="5181197" y="3199648"/>
            <a:ext cx="654524" cy="254236"/>
            <a:chOff x="5029200" y="2934564"/>
            <a:chExt cx="899160" cy="365760"/>
          </a:xfrm>
        </p:grpSpPr>
        <p:cxnSp>
          <p:nvCxnSpPr>
            <p:cNvPr id="48" name="Straight Arrow Connector 47"/>
            <p:cNvCxnSpPr>
              <a:endCxn id="49"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a:solidFill>
                    <a:schemeClr val="tx1"/>
                  </a:solidFill>
                </a:rPr>
                <a:t>+</a:t>
              </a:r>
            </a:p>
          </p:txBody>
        </p:sp>
        <p:cxnSp>
          <p:nvCxnSpPr>
            <p:cNvPr id="50" name="Straight Arrow Connector 49"/>
            <p:cNvCxnSpPr>
              <a:endCxn id="49"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a:stCxn id="49" idx="4"/>
          </p:cNvCxnSpPr>
          <p:nvPr/>
        </p:nvCxnSpPr>
        <p:spPr>
          <a:xfrm>
            <a:off x="5508459" y="3453884"/>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601207" y="3677866"/>
            <a:ext cx="533400" cy="369332"/>
          </a:xfrm>
          <a:prstGeom prst="rect">
            <a:avLst/>
          </a:prstGeom>
          <a:solidFill>
            <a:schemeClr val="bg1"/>
          </a:solidFill>
        </p:spPr>
        <p:txBody>
          <a:bodyPr wrap="square" rtlCol="0">
            <a:spAutoFit/>
          </a:bodyPr>
          <a:lstStyle/>
          <a:p>
            <a:endParaRPr lang="en-US"/>
          </a:p>
        </p:txBody>
      </p:sp>
      <p:sp>
        <p:nvSpPr>
          <p:cNvPr id="53" name="Content Placeholder 4"/>
          <p:cNvSpPr txBox="1"/>
          <p:nvPr/>
        </p:nvSpPr>
        <p:spPr>
          <a:xfrm>
            <a:off x="2393766" y="5316582"/>
            <a:ext cx="7040880" cy="1200329"/>
          </a:xfrm>
          <a:prstGeom prst="rect">
            <a:avLst/>
          </a:prstGeom>
          <a:solidFill>
            <a:schemeClr val="accent1">
              <a:lumMod val="75000"/>
            </a:schemeClr>
          </a:solidFill>
          <a:ln>
            <a:noFill/>
          </a:ln>
        </p:spPr>
        <p:style>
          <a:lnRef idx="0">
            <a:scrgbClr r="0" g="0" b="0"/>
          </a:lnRef>
          <a:fillRef idx="4294967295">
            <a:schemeClr val="lt2"/>
          </a:fillRef>
          <a:effectRef idx="0">
            <a:scrgbClr r="0" g="0" b="0"/>
          </a:effectRef>
          <a:fontRef idx="major"/>
        </p:style>
        <p:txBody>
          <a:bodyPr vert="horz" wrap="square" lIns="91440" tIns="45720" rIns="91440" bIns="45720" rtlCol="0">
            <a:spAutoFit/>
          </a:bodyPr>
          <a:lstStyle>
            <a:lvl1pPr marL="342900" indent="-342900" algn="just"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anose="020B0604020202020204"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anose="020B0604020202020204"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9pPr>
          </a:lstStyle>
          <a:p>
            <a:pPr marL="0" indent="0">
              <a:lnSpc>
                <a:spcPct val="100000"/>
              </a:lnSpc>
              <a:spcBef>
                <a:spcPct val="0"/>
              </a:spcBef>
              <a:buFont typeface="Wingdings" panose="05000000000000000000" pitchFamily="2" charset="2"/>
              <a:buNone/>
            </a:pPr>
            <a:r>
              <a:rPr lang="pt-BR" b="1">
                <a:solidFill>
                  <a:schemeClr val="bg1"/>
                </a:solidFill>
                <a:latin typeface="Consolas" pitchFamily="49" charset="0"/>
                <a:cs typeface="Consolas" pitchFamily="49" charset="0"/>
              </a:rPr>
              <a:t>function C(n, k)</a:t>
            </a:r>
          </a:p>
          <a:p>
            <a:pPr marL="0" indent="0">
              <a:lnSpc>
                <a:spcPct val="100000"/>
              </a:lnSpc>
              <a:spcBef>
                <a:spcPct val="0"/>
              </a:spcBef>
              <a:buNone/>
            </a:pPr>
            <a:r>
              <a:rPr lang="pt-BR" b="1">
                <a:solidFill>
                  <a:schemeClr val="bg1"/>
                </a:solidFill>
                <a:latin typeface="Consolas" pitchFamily="49" charset="0"/>
                <a:cs typeface="Consolas" pitchFamily="49" charset="0"/>
              </a:rPr>
              <a:t>	</a:t>
            </a:r>
            <a:r>
              <a:rPr lang="en-US" b="1">
                <a:solidFill>
                  <a:schemeClr val="bg1"/>
                </a:solidFill>
                <a:latin typeface="Consolas" pitchFamily="49" charset="0"/>
                <a:cs typeface="Consolas" pitchFamily="49" charset="0"/>
              </a:rPr>
              <a:t>if k=0 or k=n then return 1</a:t>
            </a:r>
          </a:p>
          <a:p>
            <a:pPr marL="0" indent="0">
              <a:lnSpc>
                <a:spcPct val="100000"/>
              </a:lnSpc>
              <a:spcBef>
                <a:spcPct val="0"/>
              </a:spcBef>
              <a:buNone/>
            </a:pPr>
            <a:r>
              <a:rPr lang="en-US" b="1">
                <a:solidFill>
                  <a:schemeClr val="bg1"/>
                </a:solidFill>
                <a:latin typeface="Consolas" pitchFamily="49" charset="0"/>
                <a:cs typeface="Consolas" pitchFamily="49" charset="0"/>
              </a:rPr>
              <a:t>	else return C(n-1, k-1) + C(n-1, k)</a:t>
            </a:r>
            <a:endParaRPr lang="pt-BR" b="1">
              <a:solidFill>
                <a:schemeClr val="bg1"/>
              </a:solidFill>
              <a:latin typeface="Consolas" pitchFamily="49" charset="0"/>
              <a:cs typeface="Consolas" pitchFamily="49" charset="0"/>
            </a:endParaRPr>
          </a:p>
        </p:txBody>
      </p:sp>
      <p:grpSp>
        <p:nvGrpSpPr>
          <p:cNvPr id="56" name="Group 55"/>
          <p:cNvGrpSpPr/>
          <p:nvPr/>
        </p:nvGrpSpPr>
        <p:grpSpPr>
          <a:xfrm>
            <a:off x="7184570" y="1907177"/>
            <a:ext cx="2416629" cy="2195335"/>
            <a:chOff x="7184570" y="1907177"/>
            <a:chExt cx="2416629" cy="2195335"/>
          </a:xfrm>
        </p:grpSpPr>
        <p:sp>
          <p:nvSpPr>
            <p:cNvPr id="54" name="TextBox 53"/>
            <p:cNvSpPr txBox="1"/>
            <p:nvPr/>
          </p:nvSpPr>
          <p:spPr>
            <a:xfrm>
              <a:off x="7189680" y="1907177"/>
              <a:ext cx="2411519" cy="2195335"/>
            </a:xfrm>
            <a:prstGeom prst="rtTriangle">
              <a:avLst/>
            </a:prstGeom>
            <a:solidFill>
              <a:schemeClr val="accent2">
                <a:lumMod val="40000"/>
                <a:lumOff val="60000"/>
              </a:schemeClr>
            </a:solidFill>
          </p:spPr>
          <p:txBody>
            <a:bodyPr wrap="square" rtlCol="0">
              <a:spAutoFit/>
            </a:bodyPr>
            <a:lstStyle/>
            <a:p>
              <a:endParaRPr lang="en-US" sz="2000">
                <a:solidFill>
                  <a:srgbClr val="AD1457"/>
                </a:solidFill>
                <a:latin typeface="AR BLANCA" panose="02000000000000000000" pitchFamily="2" charset="0"/>
              </a:endParaRPr>
            </a:p>
          </p:txBody>
        </p:sp>
        <p:sp>
          <p:nvSpPr>
            <p:cNvPr id="55" name="TextBox 54"/>
            <p:cNvSpPr txBox="1"/>
            <p:nvPr/>
          </p:nvSpPr>
          <p:spPr>
            <a:xfrm>
              <a:off x="7184570" y="3082833"/>
              <a:ext cx="1280160" cy="640080"/>
            </a:xfrm>
            <a:prstGeom prst="rect">
              <a:avLst/>
            </a:prstGeom>
            <a:noFill/>
          </p:spPr>
          <p:txBody>
            <a:bodyPr wrap="square" rtlCol="0">
              <a:spAutoFit/>
            </a:bodyPr>
            <a:lstStyle/>
            <a:p>
              <a:pPr algn="ctr"/>
              <a:r>
                <a:rPr lang="en-US" b="1">
                  <a:solidFill>
                    <a:srgbClr val="AD1457"/>
                  </a:solidFill>
                </a:rPr>
                <a:t>PASCAL’s TRIANGLE</a:t>
              </a:r>
              <a:endParaRPr lang="en-US" b="1"/>
            </a:p>
          </p:txBody>
        </p:sp>
      </p:grpSp>
    </p:spTree>
    <p:extLst>
      <p:ext uri="{BB962C8B-B14F-4D97-AF65-F5344CB8AC3E}">
        <p14:creationId xmlns:p14="http://schemas.microsoft.com/office/powerpoint/2010/main" val="2051909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dur="50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 presetClass="exit" presetSubtype="0" dur="1" fill="hold" grpId="0"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dur="1" fill="hold" grpId="0"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dur="1"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dur="1"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dur="1"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xit" presetSubtype="0" dur="1" fill="hold" grpId="0"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dur="1" fill="hold" grpId="0"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dur="1" fill="hold" grpId="0"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dur="1" fill="hold" grpId="0"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p:stCondLst>
                              <p:cond delay="0"/>
                            </p:stCondLst>
                            <p:childTnLst>
                              <p:par>
                                <p:cTn id="45" presetID="10" presetClass="entr" presetSubtype="0" dur="50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nodeType="afterGroup">
                            <p:stCondLst>
                              <p:cond delay="500"/>
                            </p:stCondLst>
                            <p:childTnLst>
                              <p:par>
                                <p:cTn id="49" presetID="22" presetClass="entr" presetSubtype="1" dur="50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nodeType="afterGroup">
                            <p:stCondLst>
                              <p:cond delay="1000"/>
                            </p:stCondLst>
                            <p:childTnLst>
                              <p:par>
                                <p:cTn id="53" presetID="1" presetClass="exit" presetSubtype="0" dur="1" fill="hold" grpId="0" nodeType="after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p:stCondLst>
                              <p:cond delay="0"/>
                            </p:stCondLst>
                            <p:childTnLst>
                              <p:par>
                                <p:cTn id="57" presetID="10" presetClass="entr" presetSubtype="0" dur="50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nodeType="afterGroup">
                            <p:stCondLst>
                              <p:cond delay="500"/>
                            </p:stCondLst>
                            <p:childTnLst>
                              <p:par>
                                <p:cTn id="61" presetID="22" presetClass="entr" presetSubtype="1" dur="50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childTnLst>
                          </p:cTn>
                        </p:par>
                        <p:par>
                          <p:cTn id="64" fill="hold" nodeType="afterGroup">
                            <p:stCondLst>
                              <p:cond delay="1000"/>
                            </p:stCondLst>
                            <p:childTnLst>
                              <p:par>
                                <p:cTn id="65" presetID="1" presetClass="exit" presetSubtype="0" dur="1" fill="hold" grpId="0" nodeType="after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par>
                          <p:cTn id="72" fill="hold" nodeType="afterGroup">
                            <p:stCondLst>
                              <p:cond delay="500"/>
                            </p:stCondLst>
                            <p:childTnLst>
                              <p:par>
                                <p:cTn id="73" presetID="22" presetClass="entr" presetSubtype="1" dur="500" fill="hold"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par>
                          <p:cTn id="76" fill="hold" nodeType="afterGroup">
                            <p:stCondLst>
                              <p:cond delay="1000"/>
                            </p:stCondLst>
                            <p:childTnLst>
                              <p:par>
                                <p:cTn id="77" presetID="1" presetClass="exit" presetSubtype="0" dur="1" fill="hold" grpId="0" nodeType="after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p:stCondLst>
                              <p:cond delay="0"/>
                            </p:stCondLst>
                            <p:childTnLst>
                              <p:par>
                                <p:cTn id="81" presetID="10" presetClass="entr" presetSubtype="0" dur="50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par>
                          <p:cTn id="84" fill="hold" nodeType="afterGroup">
                            <p:stCondLst>
                              <p:cond delay="500"/>
                            </p:stCondLst>
                            <p:childTnLst>
                              <p:par>
                                <p:cTn id="85" presetID="22" presetClass="entr" presetSubtype="1" dur="50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500"/>
                                        <p:tgtEl>
                                          <p:spTgt spid="40"/>
                                        </p:tgtEl>
                                      </p:cBhvr>
                                    </p:animEffect>
                                  </p:childTnLst>
                                </p:cTn>
                              </p:par>
                            </p:childTnLst>
                          </p:cTn>
                        </p:par>
                        <p:par>
                          <p:cTn id="88" fill="hold" nodeType="afterGroup">
                            <p:stCondLst>
                              <p:cond delay="1000"/>
                            </p:stCondLst>
                            <p:childTnLst>
                              <p:par>
                                <p:cTn id="89" presetID="1" presetClass="exit" presetSubtype="0" dur="1" fill="hold" grpId="0" nodeType="after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p:stCondLst>
                              <p:cond delay="0"/>
                            </p:stCondLst>
                            <p:childTnLst>
                              <p:par>
                                <p:cTn id="93" presetID="10" presetClass="entr" presetSubtype="0" dur="500" fill="hold"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par>
                          <p:cTn id="96" fill="hold" nodeType="afterGroup">
                            <p:stCondLst>
                              <p:cond delay="500"/>
                            </p:stCondLst>
                            <p:childTnLst>
                              <p:par>
                                <p:cTn id="97" presetID="22" presetClass="entr" presetSubtype="1" dur="500"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up)">
                                      <p:cBhvr>
                                        <p:cTn id="99" dur="500"/>
                                        <p:tgtEl>
                                          <p:spTgt spid="45"/>
                                        </p:tgtEl>
                                      </p:cBhvr>
                                    </p:animEffect>
                                  </p:childTnLst>
                                </p:cTn>
                              </p:par>
                            </p:childTnLst>
                          </p:cTn>
                        </p:par>
                        <p:par>
                          <p:cTn id="100" fill="hold" nodeType="afterGroup">
                            <p:stCondLst>
                              <p:cond delay="1000"/>
                            </p:stCondLst>
                            <p:childTnLst>
                              <p:par>
                                <p:cTn id="101" presetID="1" presetClass="exit" presetSubtype="0" dur="1" fill="hold" grpId="0" nodeType="afterEffect">
                                  <p:stCondLst>
                                    <p:cond delay="0"/>
                                  </p:stCondLst>
                                  <p:childTnLst>
                                    <p:set>
                                      <p:cBhvr>
                                        <p:cTn id="102" dur="1" fill="hold">
                                          <p:stCondLst>
                                            <p:cond delay="0"/>
                                          </p:stCondLst>
                                        </p:cTn>
                                        <p:tgtEl>
                                          <p:spTgt spid="46"/>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p:stCondLst>
                              <p:cond delay="0"/>
                            </p:stCondLst>
                            <p:childTnLst>
                              <p:par>
                                <p:cTn id="105" presetID="10" presetClass="entr" presetSubtype="0" dur="50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par>
                          <p:cTn id="108" fill="hold" nodeType="afterGroup">
                            <p:stCondLst>
                              <p:cond delay="500"/>
                            </p:stCondLst>
                            <p:childTnLst>
                              <p:par>
                                <p:cTn id="109" presetID="22" presetClass="entr" presetSubtype="1" dur="500"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up)">
                                      <p:cBhvr>
                                        <p:cTn id="111" dur="500"/>
                                        <p:tgtEl>
                                          <p:spTgt spid="51"/>
                                        </p:tgtEl>
                                      </p:cBhvr>
                                    </p:animEffect>
                                  </p:childTnLst>
                                </p:cTn>
                              </p:par>
                            </p:childTnLst>
                          </p:cTn>
                        </p:par>
                        <p:par>
                          <p:cTn id="112" fill="hold" nodeType="afterGroup">
                            <p:stCondLst>
                              <p:cond delay="1000"/>
                            </p:stCondLst>
                            <p:childTnLst>
                              <p:par>
                                <p:cTn id="113" presetID="1" presetClass="exit" presetSubtype="0" dur="1" fill="hold" grpId="0" nodeType="afterEffect">
                                  <p:stCondLst>
                                    <p:cond delay="0"/>
                                  </p:stCondLst>
                                  <p:childTnLst>
                                    <p:set>
                                      <p:cBhvr>
                                        <p:cTn id="114" dur="1" fill="hold">
                                          <p:stCondLst>
                                            <p:cond delay="0"/>
                                          </p:stCondLst>
                                        </p:cTn>
                                        <p:tgtEl>
                                          <p:spTgt spid="52"/>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p:stCondLst>
                              <p:cond delay="0"/>
                            </p:stCondLst>
                            <p:childTnLst>
                              <p:par>
                                <p:cTn id="117" presetID="22" presetClass="entr" presetSubtype="4" dur="1000" fill="hold" nodeType="click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down)">
                                      <p:cBhvr>
                                        <p:cTn id="119" dur="1000"/>
                                        <p:tgtEl>
                                          <p:spTgt spid="56"/>
                                        </p:tgtEl>
                                      </p:cBhvr>
                                    </p:animEffect>
                                  </p:childTnLst>
                                </p:cTn>
                              </p:par>
                              <p:par>
                                <p:cTn id="120" presetID="1" presetClass="exit" presetSubtype="0" dur="1" fill="hold" nodeType="withEffect">
                                  <p:stCondLst>
                                    <p:cond delay="0"/>
                                  </p:stCondLst>
                                  <p:childTnLst>
                                    <p:set>
                                      <p:cBhvr>
                                        <p:cTn id="121" dur="1" fill="hold">
                                          <p:stCondLst>
                                            <p:cond delay="0"/>
                                          </p:stCondLst>
                                        </p:cTn>
                                        <p:tgtEl>
                                          <p:spTgt spid="18"/>
                                        </p:tgtEl>
                                        <p:attrNameLst>
                                          <p:attrName>style.visibility</p:attrName>
                                        </p:attrNameLst>
                                      </p:cBhvr>
                                      <p:to>
                                        <p:strVal val="hidden"/>
                                      </p:to>
                                    </p:set>
                                  </p:childTnLst>
                                </p:cTn>
                              </p:par>
                              <p:par>
                                <p:cTn id="122" presetID="1" presetClass="exit" presetSubtype="0" dur="1" fill="hold" nodeType="withEffect">
                                  <p:stCondLst>
                                    <p:cond delay="0"/>
                                  </p:stCondLst>
                                  <p:childTnLst>
                                    <p:set>
                                      <p:cBhvr>
                                        <p:cTn id="123" dur="1" fill="hold">
                                          <p:stCondLst>
                                            <p:cond delay="0"/>
                                          </p:stCondLst>
                                        </p:cTn>
                                        <p:tgtEl>
                                          <p:spTgt spid="22"/>
                                        </p:tgtEl>
                                        <p:attrNameLst>
                                          <p:attrName>style.visibility</p:attrName>
                                        </p:attrNameLst>
                                      </p:cBhvr>
                                      <p:to>
                                        <p:strVal val="hidden"/>
                                      </p:to>
                                    </p:set>
                                  </p:childTnLst>
                                </p:cTn>
                              </p:par>
                              <p:par>
                                <p:cTn id="124" presetID="1" presetClass="exit" presetSubtype="0" dur="1" fill="hold" nodeType="withEffect">
                                  <p:stCondLst>
                                    <p:cond delay="0"/>
                                  </p:stCondLst>
                                  <p:childTnLst>
                                    <p:set>
                                      <p:cBhvr>
                                        <p:cTn id="125" dur="1" fill="hold">
                                          <p:stCondLst>
                                            <p:cond delay="0"/>
                                          </p:stCondLst>
                                        </p:cTn>
                                        <p:tgtEl>
                                          <p:spTgt spid="24"/>
                                        </p:tgtEl>
                                        <p:attrNameLst>
                                          <p:attrName>style.visibility</p:attrName>
                                        </p:attrNameLst>
                                      </p:cBhvr>
                                      <p:to>
                                        <p:strVal val="hidden"/>
                                      </p:to>
                                    </p:set>
                                  </p:childTnLst>
                                </p:cTn>
                              </p:par>
                              <p:par>
                                <p:cTn id="126" presetID="1" presetClass="exit" presetSubtype="0" dur="1" fill="hold" nodeType="withEffect">
                                  <p:stCondLst>
                                    <p:cond delay="0"/>
                                  </p:stCondLst>
                                  <p:childTnLst>
                                    <p:set>
                                      <p:cBhvr>
                                        <p:cTn id="127" dur="1" fill="hold">
                                          <p:stCondLst>
                                            <p:cond delay="0"/>
                                          </p:stCondLst>
                                        </p:cTn>
                                        <p:tgtEl>
                                          <p:spTgt spid="28"/>
                                        </p:tgtEl>
                                        <p:attrNameLst>
                                          <p:attrName>style.visibility</p:attrName>
                                        </p:attrNameLst>
                                      </p:cBhvr>
                                      <p:to>
                                        <p:strVal val="hidden"/>
                                      </p:to>
                                    </p:set>
                                  </p:childTnLst>
                                </p:cTn>
                              </p:par>
                              <p:par>
                                <p:cTn id="128" presetID="1" presetClass="exit" presetSubtype="0" dur="1" fill="hold" nodeType="withEffect">
                                  <p:stCondLst>
                                    <p:cond delay="0"/>
                                  </p:stCondLst>
                                  <p:childTnLst>
                                    <p:set>
                                      <p:cBhvr>
                                        <p:cTn id="129" dur="1" fill="hold">
                                          <p:stCondLst>
                                            <p:cond delay="0"/>
                                          </p:stCondLst>
                                        </p:cTn>
                                        <p:tgtEl>
                                          <p:spTgt spid="30"/>
                                        </p:tgtEl>
                                        <p:attrNameLst>
                                          <p:attrName>style.visibility</p:attrName>
                                        </p:attrNameLst>
                                      </p:cBhvr>
                                      <p:to>
                                        <p:strVal val="hidden"/>
                                      </p:to>
                                    </p:set>
                                  </p:childTnLst>
                                </p:cTn>
                              </p:par>
                              <p:par>
                                <p:cTn id="130" presetID="1" presetClass="exit" presetSubtype="0" dur="1" fill="hold" nodeType="withEffect">
                                  <p:stCondLst>
                                    <p:cond delay="0"/>
                                  </p:stCondLst>
                                  <p:childTnLst>
                                    <p:set>
                                      <p:cBhvr>
                                        <p:cTn id="131" dur="1" fill="hold">
                                          <p:stCondLst>
                                            <p:cond delay="0"/>
                                          </p:stCondLst>
                                        </p:cTn>
                                        <p:tgtEl>
                                          <p:spTgt spid="34"/>
                                        </p:tgtEl>
                                        <p:attrNameLst>
                                          <p:attrName>style.visibility</p:attrName>
                                        </p:attrNameLst>
                                      </p:cBhvr>
                                      <p:to>
                                        <p:strVal val="hidden"/>
                                      </p:to>
                                    </p:set>
                                  </p:childTnLst>
                                </p:cTn>
                              </p:par>
                              <p:par>
                                <p:cTn id="132" presetID="1" presetClass="exit" presetSubtype="0" dur="1" fill="hold" nodeType="withEffect">
                                  <p:stCondLst>
                                    <p:cond delay="0"/>
                                  </p:stCondLst>
                                  <p:childTnLst>
                                    <p:set>
                                      <p:cBhvr>
                                        <p:cTn id="133" dur="1" fill="hold">
                                          <p:stCondLst>
                                            <p:cond delay="0"/>
                                          </p:stCondLst>
                                        </p:cTn>
                                        <p:tgtEl>
                                          <p:spTgt spid="36"/>
                                        </p:tgtEl>
                                        <p:attrNameLst>
                                          <p:attrName>style.visibility</p:attrName>
                                        </p:attrNameLst>
                                      </p:cBhvr>
                                      <p:to>
                                        <p:strVal val="hidden"/>
                                      </p:to>
                                    </p:set>
                                  </p:childTnLst>
                                </p:cTn>
                              </p:par>
                              <p:par>
                                <p:cTn id="134" presetID="1" presetClass="exit" presetSubtype="0" dur="1" fill="hold" nodeType="withEffect">
                                  <p:stCondLst>
                                    <p:cond delay="0"/>
                                  </p:stCondLst>
                                  <p:childTnLst>
                                    <p:set>
                                      <p:cBhvr>
                                        <p:cTn id="135" dur="1" fill="hold">
                                          <p:stCondLst>
                                            <p:cond delay="0"/>
                                          </p:stCondLst>
                                        </p:cTn>
                                        <p:tgtEl>
                                          <p:spTgt spid="40"/>
                                        </p:tgtEl>
                                        <p:attrNameLst>
                                          <p:attrName>style.visibility</p:attrName>
                                        </p:attrNameLst>
                                      </p:cBhvr>
                                      <p:to>
                                        <p:strVal val="hidden"/>
                                      </p:to>
                                    </p:set>
                                  </p:childTnLst>
                                </p:cTn>
                              </p:par>
                              <p:par>
                                <p:cTn id="136" presetID="1" presetClass="exit" presetSubtype="0" dur="1" fill="hold" nodeType="withEffect">
                                  <p:stCondLst>
                                    <p:cond delay="0"/>
                                  </p:stCondLst>
                                  <p:childTnLst>
                                    <p:set>
                                      <p:cBhvr>
                                        <p:cTn id="137" dur="1" fill="hold">
                                          <p:stCondLst>
                                            <p:cond delay="0"/>
                                          </p:stCondLst>
                                        </p:cTn>
                                        <p:tgtEl>
                                          <p:spTgt spid="41"/>
                                        </p:tgtEl>
                                        <p:attrNameLst>
                                          <p:attrName>style.visibility</p:attrName>
                                        </p:attrNameLst>
                                      </p:cBhvr>
                                      <p:to>
                                        <p:strVal val="hidden"/>
                                      </p:to>
                                    </p:set>
                                  </p:childTnLst>
                                </p:cTn>
                              </p:par>
                              <p:par>
                                <p:cTn id="138" presetID="1" presetClass="exit" presetSubtype="0" dur="1" fill="hold" nodeType="withEffect">
                                  <p:stCondLst>
                                    <p:cond delay="0"/>
                                  </p:stCondLst>
                                  <p:childTnLst>
                                    <p:set>
                                      <p:cBhvr>
                                        <p:cTn id="139" dur="1" fill="hold">
                                          <p:stCondLst>
                                            <p:cond delay="0"/>
                                          </p:stCondLst>
                                        </p:cTn>
                                        <p:tgtEl>
                                          <p:spTgt spid="45"/>
                                        </p:tgtEl>
                                        <p:attrNameLst>
                                          <p:attrName>style.visibility</p:attrName>
                                        </p:attrNameLst>
                                      </p:cBhvr>
                                      <p:to>
                                        <p:strVal val="hidden"/>
                                      </p:to>
                                    </p:set>
                                  </p:childTnLst>
                                </p:cTn>
                              </p:par>
                              <p:par>
                                <p:cTn id="140" presetID="1" presetClass="exit" presetSubtype="0" dur="1" fill="hold" nodeType="withEffect">
                                  <p:stCondLst>
                                    <p:cond delay="0"/>
                                  </p:stCondLst>
                                  <p:childTnLst>
                                    <p:set>
                                      <p:cBhvr>
                                        <p:cTn id="141" dur="1" fill="hold">
                                          <p:stCondLst>
                                            <p:cond delay="0"/>
                                          </p:stCondLst>
                                        </p:cTn>
                                        <p:tgtEl>
                                          <p:spTgt spid="47"/>
                                        </p:tgtEl>
                                        <p:attrNameLst>
                                          <p:attrName>style.visibility</p:attrName>
                                        </p:attrNameLst>
                                      </p:cBhvr>
                                      <p:to>
                                        <p:strVal val="hidden"/>
                                      </p:to>
                                    </p:set>
                                  </p:childTnLst>
                                </p:cTn>
                              </p:par>
                              <p:par>
                                <p:cTn id="142" presetID="1" presetClass="exit" presetSubtype="0" dur="1" fill="hold" nodeType="withEffect">
                                  <p:stCondLst>
                                    <p:cond delay="0"/>
                                  </p:stCondLst>
                                  <p:childTnLst>
                                    <p:set>
                                      <p:cBhvr>
                                        <p:cTn id="143"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3" grpId="0" animBg="1"/>
      <p:bldP spid="29" grpId="0" animBg="1"/>
      <p:bldP spid="35" grpId="0" animBg="1"/>
      <p:bldP spid="46" grpId="0" animBg="1"/>
      <p:bldP spid="52"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Generalized Solution using Dynamic Programming</a:t>
            </a:r>
            <a:endParaRPr lang="en-US"/>
          </a:p>
        </p:txBody>
      </p:sp>
      <p:sp>
        <p:nvSpPr>
          <p:cNvPr id="3" name="Content Placeholder 2"/>
          <p:cNvSpPr>
            <a:spLocks noGrp="1"/>
          </p:cNvSpPr>
          <p:nvPr>
            <p:ph idx="1"/>
          </p:nvPr>
        </p:nvSpPr>
        <p:spPr/>
        <p:txBody>
          <a:bodyPr/>
          <a:lstStyle/>
          <a:p>
            <a:pPr marL="457200" indent="-457200">
              <a:buFont typeface="+mj-lt"/>
              <a:buAutoNum type="arabicPeriod"/>
            </a:pPr>
            <a:r>
              <a:rPr lang="en-US"/>
              <a:t>Characterize the </a:t>
            </a:r>
            <a:r>
              <a:rPr lang="en-US">
                <a:solidFill>
                  <a:srgbClr val="AD1457"/>
                </a:solidFill>
              </a:rPr>
              <a:t>structure</a:t>
            </a:r>
            <a:r>
              <a:rPr lang="en-US"/>
              <a:t> of an optimal solution. </a:t>
            </a:r>
          </a:p>
          <a:p>
            <a:pPr marL="457200" indent="-457200">
              <a:buFont typeface="+mj-lt"/>
              <a:buAutoNum type="arabicPeriod"/>
            </a:pPr>
            <a:r>
              <a:rPr lang="en-US"/>
              <a:t>Recursively </a:t>
            </a:r>
            <a:r>
              <a:rPr lang="en-US">
                <a:solidFill>
                  <a:srgbClr val="AD1457"/>
                </a:solidFill>
              </a:rPr>
              <a:t>define the value </a:t>
            </a:r>
            <a:r>
              <a:rPr lang="en-US"/>
              <a:t>of an optimal solution. </a:t>
            </a:r>
          </a:p>
          <a:p>
            <a:pPr marL="457200" indent="-457200">
              <a:buFont typeface="+mj-lt"/>
              <a:buAutoNum type="arabicPeriod"/>
            </a:pPr>
            <a:r>
              <a:rPr lang="en-US"/>
              <a:t>Compute the value of an optimal solution in a </a:t>
            </a:r>
            <a:r>
              <a:rPr lang="en-US">
                <a:solidFill>
                  <a:srgbClr val="AD1457"/>
                </a:solidFill>
              </a:rPr>
              <a:t>bottom-up fashion.</a:t>
            </a:r>
          </a:p>
          <a:p>
            <a:pPr marL="457200" indent="-457200">
              <a:buFont typeface="+mj-lt"/>
              <a:buAutoNum type="arabicPeriod"/>
            </a:pPr>
            <a:r>
              <a:rPr lang="en-US"/>
              <a:t>Construct </a:t>
            </a:r>
            <a:r>
              <a:rPr lang="en-US">
                <a:solidFill>
                  <a:srgbClr val="AD1457"/>
                </a:solidFill>
              </a:rPr>
              <a:t>an optimal solution </a:t>
            </a:r>
            <a:r>
              <a:rPr lang="en-US"/>
              <a:t>from the computed information.</a:t>
            </a:r>
          </a:p>
          <a:p>
            <a:pPr marL="457200" indent="-457200">
              <a:buFont typeface="+mj-lt"/>
              <a:buAutoNum type="arabicPeriod"/>
            </a:pPr>
            <a:endParaRPr lang="en-US"/>
          </a:p>
          <a:p>
            <a:endParaRPr lang="en-US"/>
          </a:p>
        </p:txBody>
      </p:sp>
    </p:spTree>
    <p:extLst>
      <p:ext uri="{BB962C8B-B14F-4D97-AF65-F5344CB8AC3E}">
        <p14:creationId xmlns:p14="http://schemas.microsoft.com/office/powerpoint/2010/main" val="918317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t>
            </a:r>
            <a:r>
              <a:rPr lang="en-US" dirty="0"/>
              <a:t>Change Problem</a:t>
            </a:r>
          </a:p>
        </p:txBody>
      </p:sp>
    </p:spTree>
    <p:extLst>
      <p:ext uri="{BB962C8B-B14F-4D97-AF65-F5344CB8AC3E}">
        <p14:creationId xmlns:p14="http://schemas.microsoft.com/office/powerpoint/2010/main" val="244066949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600" dirty="0" smtClean="0"/>
              <a:t>Making Change Proble</a:t>
            </a:r>
            <a:r>
              <a:rPr lang="en-US" sz="3600" dirty="0"/>
              <a:t>m</a:t>
            </a:r>
            <a:endParaRPr lang="en-US" dirty="0"/>
          </a:p>
        </p:txBody>
      </p:sp>
      <p:sp>
        <p:nvSpPr>
          <p:cNvPr id="3" name="Content Placeholder 2"/>
          <p:cNvSpPr>
            <a:spLocks noGrp="1"/>
          </p:cNvSpPr>
          <p:nvPr>
            <p:ph idx="1"/>
          </p:nvPr>
        </p:nvSpPr>
        <p:spPr/>
        <p:txBody>
          <a:bodyPr/>
          <a:lstStyle/>
          <a:p>
            <a:r>
              <a:rPr lang="en-US" dirty="0"/>
              <a:t>We need to generate a table </a:t>
            </a:r>
            <a:r>
              <a:rPr lang="en-US" dirty="0">
                <a:solidFill>
                  <a:srgbClr val="AD1457"/>
                </a:solidFill>
              </a:rPr>
              <a:t>𝑐[𝑛][𝑁], </a:t>
            </a:r>
            <a:r>
              <a:rPr lang="en-US" dirty="0"/>
              <a:t>where</a:t>
            </a:r>
          </a:p>
          <a:p>
            <a:pPr marL="914400" lvl="1" indent="-457200">
              <a:buFont typeface="+mj-lt"/>
              <a:buAutoNum type="arabicPeriod"/>
            </a:pPr>
            <a:r>
              <a:rPr lang="en-US" dirty="0"/>
              <a:t>𝑛 = number of denominations </a:t>
            </a:r>
          </a:p>
          <a:p>
            <a:pPr marL="914400" lvl="1" indent="-457200">
              <a:buFont typeface="+mj-lt"/>
              <a:buAutoNum type="arabicPeriod"/>
            </a:pPr>
            <a:r>
              <a:rPr lang="en-US" dirty="0"/>
              <a:t>𝑁= amount for which you need to make a change. </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1102658" y="2380129"/>
                <a:ext cx="8942295" cy="32541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dirty="0" smtClean="0">
                    <a:solidFill>
                      <a:schemeClr val="tx1"/>
                    </a:solidFill>
                  </a:rPr>
                  <a:t>To generate table 𝒄[𝒊][𝒋] use following steps:</a:t>
                </a:r>
              </a:p>
              <a:p>
                <a:pPr lvl="1">
                  <a:spcBef>
                    <a:spcPts val="600"/>
                  </a:spcBef>
                  <a:spcAft>
                    <a:spcPts val="600"/>
                  </a:spcAft>
                </a:pPr>
                <a:r>
                  <a:rPr lang="en-US" sz="2400" dirty="0">
                    <a:solidFill>
                      <a:srgbClr val="AD1457"/>
                    </a:solidFill>
                  </a:rPr>
                  <a:t>Step-1:  Make </a:t>
                </a:r>
                <a14:m>
                  <m:oMath xmlns:m="http://schemas.openxmlformats.org/officeDocument/2006/math">
                    <m:r>
                      <m:rPr>
                        <m:sty m:val="p"/>
                      </m:rPr>
                      <a:rPr lang="en-US" sz="2400" i="0" smtClean="0">
                        <a:solidFill>
                          <a:srgbClr val="AD1457"/>
                        </a:solidFill>
                        <a:latin typeface="Cambria Math" panose="02040503050406030204" pitchFamily="18" charset="0"/>
                      </a:rPr>
                      <m:t>c</m:t>
                    </m:r>
                    <m:r>
                      <a:rPr lang="en-US" sz="2400" i="0" smtClean="0">
                        <a:solidFill>
                          <a:srgbClr val="AD1457"/>
                        </a:solidFill>
                        <a:latin typeface="Cambria Math" panose="02040503050406030204" pitchFamily="18" charset="0"/>
                      </a:rPr>
                      <m:t>[</m:t>
                    </m:r>
                    <m:r>
                      <m:rPr>
                        <m:sty m:val="p"/>
                      </m:rPr>
                      <a:rPr lang="en-US" sz="2400" i="0" smtClean="0">
                        <a:solidFill>
                          <a:srgbClr val="AD1457"/>
                        </a:solidFill>
                        <a:latin typeface="Cambria Math" panose="02040503050406030204" pitchFamily="18" charset="0"/>
                      </a:rPr>
                      <m:t>i</m:t>
                    </m:r>
                    <m:r>
                      <a:rPr lang="en-US" sz="2400" i="0" smtClean="0">
                        <a:solidFill>
                          <a:srgbClr val="AD1457"/>
                        </a:solidFill>
                        <a:latin typeface="Cambria Math" panose="02040503050406030204" pitchFamily="18" charset="0"/>
                      </a:rPr>
                      <m:t>][0]=0 </m:t>
                    </m:r>
                  </m:oMath>
                </a14:m>
                <a:r>
                  <a:rPr lang="en-US" sz="2400" dirty="0">
                    <a:solidFill>
                      <a:srgbClr val="AD1457"/>
                    </a:solidFill>
                  </a:rPr>
                  <a:t>𝑓𝑜𝑟 </a:t>
                </a:r>
                <a14:m>
                  <m:oMath xmlns:m="http://schemas.openxmlformats.org/officeDocument/2006/math">
                    <m:r>
                      <a:rPr lang="en-US" sz="2400" i="1" smtClean="0">
                        <a:solidFill>
                          <a:srgbClr val="AD1457"/>
                        </a:solidFill>
                        <a:latin typeface="Cambria Math" panose="02040503050406030204" pitchFamily="18" charset="0"/>
                      </a:rPr>
                      <m:t>0&lt;</m:t>
                    </m:r>
                    <m:r>
                      <a:rPr lang="en-US" sz="2400" i="1" smtClean="0">
                        <a:solidFill>
                          <a:srgbClr val="AD1457"/>
                        </a:solidFill>
                        <a:latin typeface="Cambria Math" panose="02040503050406030204" pitchFamily="18" charset="0"/>
                      </a:rPr>
                      <m:t>𝑖</m:t>
                    </m:r>
                    <m:r>
                      <a:rPr lang="en-US" sz="2400" i="1" smtClean="0">
                        <a:solidFill>
                          <a:srgbClr val="AD1457"/>
                        </a:solidFill>
                        <a:latin typeface="Cambria Math" panose="02040503050406030204" pitchFamily="18" charset="0"/>
                      </a:rPr>
                      <m:t>≤</m:t>
                    </m:r>
                    <m:r>
                      <a:rPr lang="en-US" sz="2400" i="1" smtClean="0">
                        <a:solidFill>
                          <a:srgbClr val="AD1457"/>
                        </a:solidFill>
                        <a:latin typeface="Cambria Math" panose="02040503050406030204" pitchFamily="18" charset="0"/>
                      </a:rPr>
                      <m:t>𝑛</m:t>
                    </m:r>
                  </m:oMath>
                </a14:m>
                <a:endParaRPr lang="en-US" sz="2400" dirty="0">
                  <a:solidFill>
                    <a:srgbClr val="AD1457"/>
                  </a:solidFill>
                </a:endParaRPr>
              </a:p>
              <a:p>
                <a:pPr lvl="1">
                  <a:spcBef>
                    <a:spcPts val="600"/>
                  </a:spcBef>
                  <a:spcAft>
                    <a:spcPts val="600"/>
                  </a:spcAft>
                </a:pPr>
                <a:r>
                  <a:rPr lang="en-US" sz="2400" dirty="0">
                    <a:solidFill>
                      <a:srgbClr val="AD1457"/>
                    </a:solidFill>
                  </a:rPr>
                  <a:t>	Repeat step-2 to step-4 for the remaining matrix values </a:t>
                </a:r>
              </a:p>
              <a:p>
                <a:pPr indent="-457200">
                  <a:spcBef>
                    <a:spcPts val="600"/>
                  </a:spcBef>
                  <a:spcAft>
                    <a:spcPts val="600"/>
                  </a:spcAft>
                </a:pPr>
                <a:r>
                  <a:rPr lang="en-US" sz="2400" dirty="0">
                    <a:solidFill>
                      <a:srgbClr val="AD1457"/>
                    </a:solidFill>
                  </a:rPr>
                  <a:t>      Step-2:  If </a:t>
                </a:r>
                <a14:m>
                  <m:oMath xmlns:m="http://schemas.openxmlformats.org/officeDocument/2006/math">
                    <m:r>
                      <a:rPr lang="en-US" sz="2400" b="0" i="1" smtClean="0">
                        <a:solidFill>
                          <a:srgbClr val="AD1457"/>
                        </a:solidFill>
                        <a:latin typeface="Cambria Math" panose="02040503050406030204" pitchFamily="18" charset="0"/>
                      </a:rPr>
                      <m:t>𝑖</m:t>
                    </m:r>
                    <m:r>
                      <a:rPr lang="en-US" sz="2400" b="0" i="1" smtClean="0">
                        <a:solidFill>
                          <a:srgbClr val="AD1457"/>
                        </a:solidFill>
                        <a:latin typeface="Cambria Math" panose="02040503050406030204" pitchFamily="18" charset="0"/>
                      </a:rPr>
                      <m:t>=1 </m:t>
                    </m:r>
                  </m:oMath>
                </a14:m>
                <a:r>
                  <a:rPr lang="en-US" sz="2400" dirty="0">
                    <a:solidFill>
                      <a:srgbClr val="AD1457"/>
                    </a:solidFill>
                  </a:rPr>
                  <a:t>then </a:t>
                </a:r>
                <a14:m>
                  <m:oMath xmlns:m="http://schemas.openxmlformats.org/officeDocument/2006/math">
                    <m:r>
                      <m:rPr>
                        <m:sty m:val="p"/>
                      </m:rPr>
                      <a:rPr lang="en-US" sz="2400">
                        <a:solidFill>
                          <a:schemeClr val="tx1"/>
                        </a:solidFill>
                        <a:latin typeface="Cambria Math" panose="02040503050406030204" pitchFamily="18" charset="0"/>
                      </a:rPr>
                      <m:t>c</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 1+</m:t>
                    </m:r>
                    <m:r>
                      <m:rPr>
                        <m:sty m:val="p"/>
                      </m:rPr>
                      <a:rPr lang="en-US" sz="2400">
                        <a:solidFill>
                          <a:schemeClr val="tx1"/>
                        </a:solidFill>
                        <a:latin typeface="Cambria Math" panose="02040503050406030204" pitchFamily="18" charset="0"/>
                      </a:rPr>
                      <m:t>c</m:t>
                    </m:r>
                    <m:r>
                      <a:rPr lang="en-US" sz="240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i</m:t>
                    </m:r>
                    <m:r>
                      <a:rPr lang="en-US" sz="2400" b="0" i="0" smtClean="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d</m:t>
                        </m:r>
                      </m:e>
                      <m:sub>
                        <m:r>
                          <m:rPr>
                            <m:sty m:val="p"/>
                          </m:rPr>
                          <a:rPr lang="en-US" sz="2400" b="0" i="0" smtClean="0">
                            <a:solidFill>
                              <a:schemeClr val="tx1"/>
                            </a:solidFill>
                            <a:latin typeface="Cambria Math" panose="02040503050406030204" pitchFamily="18" charset="0"/>
                          </a:rPr>
                          <m:t>i</m:t>
                        </m:r>
                      </m:sub>
                    </m:sSub>
                    <m:r>
                      <a:rPr lang="en-US" sz="2400">
                        <a:solidFill>
                          <a:schemeClr val="tx1"/>
                        </a:solidFill>
                        <a:latin typeface="Cambria Math" panose="02040503050406030204" pitchFamily="18" charset="0"/>
                      </a:rPr>
                      <m:t>]</m:t>
                    </m:r>
                  </m:oMath>
                </a14:m>
                <a:endParaRPr lang="en-US" sz="2400" dirty="0">
                  <a:solidFill>
                    <a:schemeClr val="tx1"/>
                  </a:solidFill>
                </a:endParaRPr>
              </a:p>
              <a:p>
                <a:pPr lvl="1">
                  <a:spcBef>
                    <a:spcPts val="600"/>
                  </a:spcBef>
                  <a:spcAft>
                    <a:spcPts val="600"/>
                  </a:spcAft>
                </a:pPr>
                <a:r>
                  <a:rPr lang="en-US" sz="2400" dirty="0">
                    <a:solidFill>
                      <a:srgbClr val="AD1457"/>
                    </a:solidFill>
                  </a:rPr>
                  <a:t>Step-3:  If </a:t>
                </a:r>
                <a14:m>
                  <m:oMath xmlns:m="http://schemas.openxmlformats.org/officeDocument/2006/math">
                    <m:r>
                      <a:rPr lang="en-US" sz="2400" b="0" i="1" smtClean="0">
                        <a:solidFill>
                          <a:srgbClr val="AD1457"/>
                        </a:solidFill>
                        <a:latin typeface="Cambria Math" panose="02040503050406030204" pitchFamily="18" charset="0"/>
                      </a:rPr>
                      <m:t>𝑗</m:t>
                    </m:r>
                    <m:r>
                      <a:rPr lang="en-US" sz="2400" i="1" smtClean="0">
                        <a:solidFill>
                          <a:srgbClr val="AD1457"/>
                        </a:solidFill>
                        <a:latin typeface="Cambria Math" panose="02040503050406030204" pitchFamily="18" charset="0"/>
                      </a:rPr>
                      <m:t>&lt;</m:t>
                    </m:r>
                    <m:sSub>
                      <m:sSubPr>
                        <m:ctrlPr>
                          <a:rPr lang="en-US" sz="2400" i="1" smtClean="0">
                            <a:solidFill>
                              <a:srgbClr val="AD1457"/>
                            </a:solidFill>
                            <a:latin typeface="Cambria Math" panose="02040503050406030204" pitchFamily="18" charset="0"/>
                          </a:rPr>
                        </m:ctrlPr>
                      </m:sSubPr>
                      <m:e>
                        <m:r>
                          <a:rPr lang="en-US" sz="2400" b="0" i="1" smtClean="0">
                            <a:solidFill>
                              <a:srgbClr val="AD1457"/>
                            </a:solidFill>
                            <a:latin typeface="Cambria Math" panose="02040503050406030204" pitchFamily="18" charset="0"/>
                          </a:rPr>
                          <m:t>𝑑</m:t>
                        </m:r>
                      </m:e>
                      <m:sub>
                        <m:r>
                          <a:rPr lang="en-US" sz="2400" b="0" i="1" smtClean="0">
                            <a:solidFill>
                              <a:srgbClr val="AD1457"/>
                            </a:solidFill>
                            <a:latin typeface="Cambria Math" panose="02040503050406030204" pitchFamily="18" charset="0"/>
                          </a:rPr>
                          <m:t>𝑖</m:t>
                        </m:r>
                      </m:sub>
                    </m:sSub>
                  </m:oMath>
                </a14:m>
                <a:r>
                  <a:rPr lang="en-US" sz="2400" dirty="0">
                    <a:solidFill>
                      <a:srgbClr val="AD1457"/>
                    </a:solidFill>
                  </a:rPr>
                  <a:t> then </a:t>
                </a:r>
                <a14:m>
                  <m:oMath xmlns:m="http://schemas.openxmlformats.org/officeDocument/2006/math">
                    <m:r>
                      <m:rPr>
                        <m:sty m:val="p"/>
                      </m:rPr>
                      <a:rPr lang="en-US" sz="2400">
                        <a:solidFill>
                          <a:schemeClr val="tx1"/>
                        </a:solidFill>
                        <a:latin typeface="Cambria Math" panose="02040503050406030204" pitchFamily="18" charset="0"/>
                      </a:rPr>
                      <m:t>c</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c</m:t>
                    </m:r>
                    <m:r>
                      <a:rPr lang="en-US" sz="2400"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i</m:t>
                    </m:r>
                    <m:r>
                      <a:rPr lang="en-US" sz="2400" b="0" i="0" smtClean="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oMath>
                </a14:m>
                <a:endParaRPr lang="en-US" sz="2400" dirty="0">
                  <a:solidFill>
                    <a:schemeClr val="tx1"/>
                  </a:solidFill>
                </a:endParaRPr>
              </a:p>
              <a:p>
                <a:pPr lvl="1">
                  <a:spcBef>
                    <a:spcPts val="600"/>
                  </a:spcBef>
                  <a:spcAft>
                    <a:spcPts val="600"/>
                  </a:spcAft>
                </a:pPr>
                <a:r>
                  <a:rPr lang="en-US" sz="2400" dirty="0">
                    <a:solidFill>
                      <a:srgbClr val="AD1457"/>
                    </a:solidFill>
                  </a:rPr>
                  <a:t>Step-4:  Otherwise </a:t>
                </a:r>
                <a14:m>
                  <m:oMath xmlns:m="http://schemas.openxmlformats.org/officeDocument/2006/math">
                    <m:r>
                      <m:rPr>
                        <m:sty m:val="p"/>
                      </m:rPr>
                      <a:rPr lang="en-US" sz="2400">
                        <a:solidFill>
                          <a:schemeClr val="tx1"/>
                        </a:solidFill>
                        <a:latin typeface="Cambria Math" panose="02040503050406030204" pitchFamily="18" charset="0"/>
                      </a:rPr>
                      <m:t>c</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 </m:t>
                    </m:r>
                    <m:r>
                      <m:rPr>
                        <m:sty m:val="p"/>
                      </m:rPr>
                      <a:rPr lang="en-US" sz="2400">
                        <a:solidFill>
                          <a:schemeClr val="tx1"/>
                        </a:solidFill>
                        <a:latin typeface="Cambria Math" panose="02040503050406030204" pitchFamily="18" charset="0"/>
                      </a:rPr>
                      <m:t>min</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c</m:t>
                    </m:r>
                    <m:d>
                      <m:dPr>
                        <m:begChr m:val="["/>
                        <m:endChr m:val="]"/>
                        <m:ctrlPr>
                          <a:rPr lang="en-US" sz="2400" i="1">
                            <a:solidFill>
                              <a:schemeClr val="tx1"/>
                            </a:solidFill>
                            <a:latin typeface="Cambria Math" panose="02040503050406030204" pitchFamily="18" charset="0"/>
                          </a:rPr>
                        </m:ctrlPr>
                      </m:dPr>
                      <m:e>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d</m:t>
                            </m:r>
                          </m:e>
                          <m:sub>
                            <m:r>
                              <m:rPr>
                                <m:sty m:val="p"/>
                              </m:rPr>
                              <a:rPr lang="en-US" sz="2400">
                                <a:solidFill>
                                  <a:schemeClr val="tx1"/>
                                </a:solidFill>
                                <a:latin typeface="Cambria Math" panose="02040503050406030204" pitchFamily="18" charset="0"/>
                              </a:rPr>
                              <m:t>i</m:t>
                            </m:r>
                          </m:sub>
                        </m:sSub>
                      </m:e>
                    </m:d>
                    <m:r>
                      <a:rPr lang="en-US" sz="2400" b="0" i="0" smtClean="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c</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102658" y="2380129"/>
                <a:ext cx="8942295" cy="3254187"/>
              </a:xfrm>
              <a:prstGeom prst="rect">
                <a:avLst/>
              </a:prstGeom>
              <a:blipFill rotWithShape="0">
                <a:blip r:embed="rId2"/>
                <a:stretch>
                  <a:fillRect l="-1021" b="-1119"/>
                </a:stretch>
              </a:blipFill>
            </p:spPr>
            <p:txBody>
              <a:bodyPr/>
              <a:lstStyle/>
              <a:p>
                <a:r>
                  <a:rPr lang="en-US">
                    <a:noFill/>
                  </a:rPr>
                  <a:t> </a:t>
                </a:r>
              </a:p>
            </p:txBody>
          </p:sp>
        </mc:Fallback>
      </mc:AlternateContent>
      <p:sp>
        <p:nvSpPr>
          <p:cNvPr id="8" name="Trapezoid 7"/>
          <p:cNvSpPr/>
          <p:nvPr/>
        </p:nvSpPr>
        <p:spPr>
          <a:xfrm rot="16200000">
            <a:off x="10366009" y="3346641"/>
            <a:ext cx="1290918" cy="1563211"/>
          </a:xfrm>
          <a:prstGeom prst="trapezoid">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9" name="Right Brace 8"/>
          <p:cNvSpPr/>
          <p:nvPr/>
        </p:nvSpPr>
        <p:spPr>
          <a:xfrm>
            <a:off x="9426385" y="2756647"/>
            <a:ext cx="753035" cy="2770094"/>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0233208" y="3792071"/>
            <a:ext cx="1707777" cy="707886"/>
          </a:xfrm>
          <a:prstGeom prst="rect">
            <a:avLst/>
          </a:prstGeom>
          <a:noFill/>
        </p:spPr>
        <p:txBody>
          <a:bodyPr wrap="square" rtlCol="0">
            <a:spAutoFit/>
          </a:bodyPr>
          <a:lstStyle/>
          <a:p>
            <a:r>
              <a:rPr lang="en-US" sz="2000"/>
              <a:t>Optimal </a:t>
            </a:r>
          </a:p>
          <a:p>
            <a:r>
              <a:rPr lang="en-US" sz="2000"/>
              <a:t>Sub-structure</a:t>
            </a:r>
          </a:p>
        </p:txBody>
      </p:sp>
    </p:spTree>
    <p:extLst>
      <p:ext uri="{BB962C8B-B14F-4D97-AF65-F5344CB8AC3E}">
        <p14:creationId xmlns:p14="http://schemas.microsoft.com/office/powerpoint/2010/main" val="40500673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1" dur="125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250"/>
                                        <p:tgtEl>
                                          <p:spTgt spid="4"/>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1" dur="100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1000"/>
                                        <p:tgtEl>
                                          <p:spTgt spid="9"/>
                                        </p:tgtEl>
                                      </p:cBhvr>
                                    </p:animEffect>
                                  </p:childTnLst>
                                </p:cTn>
                              </p:par>
                            </p:childTnLst>
                          </p:cTn>
                        </p:par>
                        <p:par>
                          <p:cTn id="46" fill="hold" nodeType="afterGroup">
                            <p:stCondLst>
                              <p:cond delay="1000"/>
                            </p:stCondLst>
                            <p:childTnLst>
                              <p:par>
                                <p:cTn id="47" presetID="22" presetClass="entr" presetSubtype="8" dur="100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1000"/>
                                        <p:tgtEl>
                                          <p:spTgt spid="8"/>
                                        </p:tgtEl>
                                      </p:cBhvr>
                                    </p:animEffect>
                                  </p:childTnLst>
                                </p:cTn>
                              </p:par>
                              <p:par>
                                <p:cTn id="50" presetID="10" presetClass="entr" presetSubtype="0" dur="50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Making Change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Denominations: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=4,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3</m:t>
                        </m:r>
                      </m:sub>
                    </m:sSub>
                    <m:r>
                      <a:rPr lang="en-US" i="1">
                        <a:latin typeface="Cambria Math" panose="02040503050406030204" pitchFamily="18" charset="0"/>
                      </a:rPr>
                      <m:t>=6</m:t>
                    </m:r>
                  </m:oMath>
                </a14:m>
                <a:r>
                  <a:rPr lang="en-US" dirty="0"/>
                  <a:t>. Make a change of </a:t>
                </a:r>
                <a:r>
                  <a:rPr lang="en-US" dirty="0">
                    <a:solidFill>
                      <a:srgbClr val="AD1457"/>
                    </a:solidFill>
                  </a:rPr>
                  <a:t>Rs. </a:t>
                </a:r>
                <a14:m>
                  <m:oMath xmlns:m="http://schemas.openxmlformats.org/officeDocument/2006/math">
                    <m:r>
                      <a:rPr lang="en-US" i="1">
                        <a:solidFill>
                          <a:srgbClr val="AD1457"/>
                        </a:solidFill>
                        <a:latin typeface="Cambria Math" panose="02040503050406030204" pitchFamily="18" charset="0"/>
                      </a:rPr>
                      <m:t>8</m:t>
                    </m:r>
                  </m:oMath>
                </a14:m>
                <a:r>
                  <a:rPr lang="en-US" dirty="0">
                    <a:solidFill>
                      <a:srgbClr val="AD1457"/>
                    </a:solidFill>
                  </a:rPr>
                  <a:t>. </a:t>
                </a:r>
              </a:p>
              <a:p>
                <a:endParaRPr lang="en-US" dirty="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Rectangle 57"/>
              <p:cNvSpPr/>
              <p:nvPr/>
            </p:nvSpPr>
            <p:spPr>
              <a:xfrm>
                <a:off x="1785144" y="1447674"/>
                <a:ext cx="7653528" cy="1765788"/>
              </a:xfrm>
              <a:prstGeom prst="rect">
                <a:avLst/>
              </a:prstGeom>
              <a:solidFill>
                <a:schemeClr val="accent1">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200" dirty="0" smtClean="0">
                    <a:solidFill>
                      <a:srgbClr val="424242"/>
                    </a:solidFill>
                  </a:rPr>
                  <a:t> </a:t>
                </a:r>
                <a:r>
                  <a:rPr lang="en-US" sz="2200" dirty="0" smtClean="0">
                    <a:solidFill>
                      <a:sysClr val="windowText" lastClr="000000"/>
                    </a:solidFill>
                  </a:rPr>
                  <a:t>Step-1</a:t>
                </a:r>
                <a:r>
                  <a:rPr lang="en-US" sz="2200" dirty="0">
                    <a:solidFill>
                      <a:sysClr val="windowText" lastClr="000000"/>
                    </a:solidFill>
                  </a:rPr>
                  <a:t>:  Make </a:t>
                </a:r>
                <a14:m>
                  <m:oMath xmlns:m="http://schemas.openxmlformats.org/officeDocument/2006/math">
                    <m:r>
                      <a:rPr lang="en-US" sz="2200">
                        <a:solidFill>
                          <a:sysClr val="windowText" lastClr="000000"/>
                        </a:solidFill>
                        <a:latin typeface="Cambria Math" panose="02040503050406030204" pitchFamily="18" charset="0"/>
                      </a:rPr>
                      <m:t>𝑐</m:t>
                    </m:r>
                    <m:r>
                      <a:rPr lang="en-US" sz="2200">
                        <a:solidFill>
                          <a:sysClr val="windowText" lastClr="000000"/>
                        </a:solidFill>
                        <a:latin typeface="Cambria Math" panose="02040503050406030204" pitchFamily="18" charset="0"/>
                      </a:rPr>
                      <m:t>[</m:t>
                    </m:r>
                    <m:r>
                      <a:rPr lang="en-US" sz="2200" err="1">
                        <a:solidFill>
                          <a:sysClr val="windowText" lastClr="000000"/>
                        </a:solidFill>
                        <a:latin typeface="Cambria Math" panose="02040503050406030204" pitchFamily="18" charset="0"/>
                      </a:rPr>
                      <m:t>𝑖</m:t>
                    </m:r>
                    <m:r>
                      <a:rPr lang="en-US" sz="2200">
                        <a:solidFill>
                          <a:sysClr val="windowText" lastClr="000000"/>
                        </a:solidFill>
                        <a:latin typeface="Cambria Math" panose="02040503050406030204" pitchFamily="18" charset="0"/>
                      </a:rPr>
                      <m:t>][0]=0 </m:t>
                    </m:r>
                    <m:r>
                      <a:rPr lang="en-US" sz="2200">
                        <a:solidFill>
                          <a:sysClr val="windowText" lastClr="000000"/>
                        </a:solidFill>
                        <a:latin typeface="Cambria Math" panose="02040503050406030204" pitchFamily="18" charset="0"/>
                      </a:rPr>
                      <m:t>𝑓𝑜𝑟</m:t>
                    </m:r>
                    <m:r>
                      <a:rPr lang="en-US" sz="2200">
                        <a:solidFill>
                          <a:sysClr val="windowText" lastClr="000000"/>
                        </a:solidFill>
                        <a:latin typeface="Cambria Math" panose="02040503050406030204" pitchFamily="18" charset="0"/>
                      </a:rPr>
                      <m:t> 0&lt;</m:t>
                    </m:r>
                    <m:r>
                      <a:rPr lang="en-US" sz="2200" err="1">
                        <a:solidFill>
                          <a:sysClr val="windowText" lastClr="000000"/>
                        </a:solidFill>
                        <a:latin typeface="Cambria Math" panose="02040503050406030204" pitchFamily="18" charset="0"/>
                      </a:rPr>
                      <m:t>𝑖</m:t>
                    </m:r>
                    <m:r>
                      <a:rPr lang="en-US" sz="2200">
                        <a:solidFill>
                          <a:sysClr val="windowText" lastClr="000000"/>
                        </a:solidFill>
                        <a:latin typeface="Cambria Math" panose="02040503050406030204" pitchFamily="18" charset="0"/>
                      </a:rPr>
                      <m:t>≤</m:t>
                    </m:r>
                    <m:r>
                      <a:rPr lang="en-US" sz="2200">
                        <a:solidFill>
                          <a:sysClr val="windowText" lastClr="000000"/>
                        </a:solidFill>
                        <a:latin typeface="Cambria Math" panose="02040503050406030204" pitchFamily="18" charset="0"/>
                      </a:rPr>
                      <m:t>𝑛</m:t>
                    </m:r>
                  </m:oMath>
                </a14:m>
                <a:endParaRPr lang="en-US" sz="2200" dirty="0">
                  <a:solidFill>
                    <a:sysClr val="windowText" lastClr="000000"/>
                  </a:solidFill>
                </a:endParaRPr>
              </a:p>
              <a:p>
                <a:pPr>
                  <a:spcBef>
                    <a:spcPts val="600"/>
                  </a:spcBef>
                </a:pPr>
                <a:r>
                  <a:rPr lang="en-US" sz="2200" dirty="0" smtClean="0">
                    <a:solidFill>
                      <a:srgbClr val="424242"/>
                    </a:solidFill>
                  </a:rPr>
                  <a:t>Step-2:  If </a:t>
                </a:r>
                <a14:m>
                  <m:oMath xmlns:m="http://schemas.openxmlformats.org/officeDocument/2006/math">
                    <m:r>
                      <a:rPr lang="en-US" sz="2200" b="0" i="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a:solidFill>
                          <a:srgbClr val="424242"/>
                        </a:solidFill>
                        <a:latin typeface="Cambria Math" panose="02040503050406030204" pitchFamily="18" charset="0"/>
                      </a:rPr>
                      <m:t> </m:t>
                    </m:r>
                  </m:oMath>
                </a14:m>
                <a:r>
                  <a:rPr lang="en-US" sz="2200" dirty="0">
                    <a:solidFill>
                      <a:srgbClr val="424242"/>
                    </a:solidFill>
                  </a:rPr>
                  <a:t>then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1</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𝑖</m:t>
                    </m:r>
                    <m:r>
                      <a:rPr lang="en-US" sz="2200" b="0" i="1" smtClean="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m:t>
                    </m:r>
                    <m:sSub>
                      <m:sSubPr>
                        <m:ctrlPr>
                          <a:rPr lang="en-US" sz="2200" i="1">
                            <a:solidFill>
                              <a:srgbClr val="424242"/>
                            </a:solidFill>
                            <a:latin typeface="Cambria Math" panose="02040503050406030204" pitchFamily="18" charset="0"/>
                          </a:rPr>
                        </m:ctrlPr>
                      </m:sSubPr>
                      <m:e>
                        <m:r>
                          <a:rPr lang="en-US" sz="2200" b="0" i="1">
                            <a:solidFill>
                              <a:srgbClr val="424242"/>
                            </a:solidFill>
                            <a:latin typeface="Cambria Math" panose="02040503050406030204" pitchFamily="18" charset="0"/>
                          </a:rPr>
                          <m:t>𝑑</m:t>
                        </m:r>
                      </m:e>
                      <m:sub>
                        <m:r>
                          <a:rPr lang="en-US" sz="2200" b="0" i="1" smtClean="0">
                            <a:solidFill>
                              <a:srgbClr val="424242"/>
                            </a:solidFill>
                            <a:latin typeface="Cambria Math" panose="02040503050406030204" pitchFamily="18" charset="0"/>
                          </a:rPr>
                          <m:t>𝑖</m:t>
                        </m:r>
                      </m:sub>
                    </m:sSub>
                    <m:r>
                      <a:rPr lang="en-US" sz="2200" b="0">
                        <a:solidFill>
                          <a:srgbClr val="424242"/>
                        </a:solidFill>
                        <a:latin typeface="Cambria Math" panose="02040503050406030204" pitchFamily="18" charset="0"/>
                      </a:rPr>
                      <m:t>]</m:t>
                    </m:r>
                  </m:oMath>
                </a14:m>
                <a:endParaRPr lang="en-US" sz="2200" dirty="0">
                  <a:solidFill>
                    <a:srgbClr val="424242"/>
                  </a:solidFill>
                </a:endParaRPr>
              </a:p>
              <a:p>
                <a:pPr>
                  <a:spcBef>
                    <a:spcPts val="600"/>
                  </a:spcBef>
                </a:pPr>
                <a:r>
                  <a:rPr lang="en-US" sz="2200" dirty="0">
                    <a:solidFill>
                      <a:srgbClr val="424242"/>
                    </a:solidFill>
                  </a:rPr>
                  <a:t>Step-3:  If </a:t>
                </a:r>
                <a14:m>
                  <m:oMath xmlns:m="http://schemas.openxmlformats.org/officeDocument/2006/math">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&lt;</m:t>
                    </m:r>
                    <m:sSub>
                      <m:sSubPr>
                        <m:ctrlPr>
                          <a:rPr lang="en-US" sz="2200" i="1">
                            <a:solidFill>
                              <a:srgbClr val="424242"/>
                            </a:solidFill>
                            <a:latin typeface="Cambria Math" panose="02040503050406030204" pitchFamily="18" charset="0"/>
                          </a:rPr>
                        </m:ctrlPr>
                      </m:sSubPr>
                      <m:e>
                        <m:r>
                          <a:rPr lang="en-US" sz="2200" b="0" i="1">
                            <a:solidFill>
                              <a:srgbClr val="424242"/>
                            </a:solidFill>
                            <a:latin typeface="Cambria Math" panose="02040503050406030204" pitchFamily="18" charset="0"/>
                          </a:rPr>
                          <m:t>𝑑</m:t>
                        </m:r>
                      </m:e>
                      <m:sub>
                        <m:r>
                          <a:rPr lang="en-US" sz="2200" b="0" i="1">
                            <a:solidFill>
                              <a:srgbClr val="424242"/>
                            </a:solidFill>
                            <a:latin typeface="Cambria Math" panose="02040503050406030204" pitchFamily="18" charset="0"/>
                          </a:rPr>
                          <m:t>𝑖</m:t>
                        </m:r>
                      </m:sub>
                    </m:sSub>
                  </m:oMath>
                </a14:m>
                <a:r>
                  <a:rPr lang="en-US" sz="2200" dirty="0">
                    <a:solidFill>
                      <a:srgbClr val="424242"/>
                    </a:solidFill>
                  </a:rPr>
                  <a:t> then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i="0" smtClean="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m:t>
                    </m:r>
                  </m:oMath>
                </a14:m>
                <a:endParaRPr lang="en-US" sz="2200" dirty="0">
                  <a:solidFill>
                    <a:srgbClr val="424242"/>
                  </a:solidFill>
                </a:endParaRPr>
              </a:p>
              <a:p>
                <a:pPr>
                  <a:spcBef>
                    <a:spcPts val="600"/>
                  </a:spcBef>
                </a:pPr>
                <a:r>
                  <a:rPr lang="en-US" sz="2200" dirty="0">
                    <a:solidFill>
                      <a:srgbClr val="424242"/>
                    </a:solidFill>
                  </a:rPr>
                  <a:t>Step-4:  Otherwise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𝑚𝑖</m:t>
                    </m:r>
                    <m:r>
                      <a:rPr lang="en-US" sz="2200" b="0" i="1" smtClean="0">
                        <a:solidFill>
                          <a:srgbClr val="424242"/>
                        </a:solidFill>
                        <a:latin typeface="Cambria Math" panose="02040503050406030204" pitchFamily="18" charset="0"/>
                      </a:rPr>
                      <m:t>𝑛</m:t>
                    </m:r>
                    <m:r>
                      <a:rPr lang="en-US" sz="2200" b="0" smtClean="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1</m:t>
                    </m:r>
                    <m:r>
                      <a:rPr lang="en-US" sz="220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𝑐</m:t>
                    </m:r>
                    <m:r>
                      <a:rPr lang="en-US" sz="2200">
                        <a:solidFill>
                          <a:srgbClr val="424242"/>
                        </a:solidFill>
                        <a:latin typeface="Cambria Math" panose="02040503050406030204" pitchFamily="18" charset="0"/>
                      </a:rPr>
                      <m:t>[</m:t>
                    </m:r>
                    <m:r>
                      <m:rPr>
                        <m:sty m:val="p"/>
                      </m:rPr>
                      <a:rPr lang="en-US" sz="2200" b="0" i="0" smtClean="0">
                        <a:solidFill>
                          <a:srgbClr val="424242"/>
                        </a:solidFill>
                        <a:latin typeface="Cambria Math" panose="02040503050406030204" pitchFamily="18" charset="0"/>
                      </a:rPr>
                      <m:t>i</m:t>
                    </m:r>
                    <m:r>
                      <a:rPr lang="en-US" sz="2200" b="0" i="0" smtClean="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𝑗</m:t>
                    </m:r>
                    <m:r>
                      <a:rPr lang="en-US" sz="2200">
                        <a:solidFill>
                          <a:srgbClr val="424242"/>
                        </a:solidFill>
                        <a:latin typeface="Cambria Math" panose="02040503050406030204" pitchFamily="18" charset="0"/>
                      </a:rPr>
                      <m:t>−</m:t>
                    </m:r>
                    <m:sSub>
                      <m:sSubPr>
                        <m:ctrlPr>
                          <a:rPr lang="en-US" sz="2200" i="1">
                            <a:solidFill>
                              <a:srgbClr val="424242"/>
                            </a:solidFill>
                            <a:latin typeface="Cambria Math" panose="02040503050406030204" pitchFamily="18" charset="0"/>
                          </a:rPr>
                        </m:ctrlPr>
                      </m:sSubPr>
                      <m:e>
                        <m:r>
                          <a:rPr lang="en-US" sz="2200" i="1">
                            <a:solidFill>
                              <a:srgbClr val="424242"/>
                            </a:solidFill>
                            <a:latin typeface="Cambria Math" panose="02040503050406030204" pitchFamily="18" charset="0"/>
                          </a:rPr>
                          <m:t>𝑑</m:t>
                        </m:r>
                      </m:e>
                      <m:sub>
                        <m:r>
                          <a:rPr lang="en-US" sz="2200" i="1">
                            <a:solidFill>
                              <a:srgbClr val="424242"/>
                            </a:solidFill>
                            <a:latin typeface="Cambria Math" panose="02040503050406030204" pitchFamily="18" charset="0"/>
                          </a:rPr>
                          <m:t>𝑖</m:t>
                        </m:r>
                      </m:sub>
                    </m:sSub>
                    <m:r>
                      <a:rPr lang="en-US" sz="220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𝑐</m:t>
                    </m:r>
                    <m:r>
                      <a:rPr lang="en-US" sz="220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𝑖</m:t>
                    </m:r>
                    <m:r>
                      <a:rPr lang="en-US" sz="220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1</m:t>
                    </m:r>
                    <m:r>
                      <a:rPr lang="en-US" sz="2200">
                        <a:solidFill>
                          <a:srgbClr val="424242"/>
                        </a:solidFill>
                        <a:latin typeface="Cambria Math" panose="02040503050406030204" pitchFamily="18" charset="0"/>
                      </a:rPr>
                      <m:t>,</m:t>
                    </m:r>
                    <m:r>
                      <a:rPr lang="en-US" sz="2200" i="1">
                        <a:solidFill>
                          <a:srgbClr val="424242"/>
                        </a:solidFill>
                        <a:latin typeface="Cambria Math" panose="02040503050406030204" pitchFamily="18" charset="0"/>
                      </a:rPr>
                      <m:t>𝑗</m:t>
                    </m:r>
                    <m:r>
                      <a:rPr lang="en-US" sz="2200">
                        <a:solidFill>
                          <a:srgbClr val="424242"/>
                        </a:solidFill>
                        <a:latin typeface="Cambria Math" panose="02040503050406030204" pitchFamily="18" charset="0"/>
                      </a:rPr>
                      <m:t>]</m:t>
                    </m:r>
                    <m:r>
                      <a:rPr lang="en-US" sz="2200" b="0" i="0" smtClean="0">
                        <a:solidFill>
                          <a:srgbClr val="424242"/>
                        </a:solidFill>
                        <a:latin typeface="Cambria Math" panose="02040503050406030204" pitchFamily="18" charset="0"/>
                      </a:rPr>
                      <m:t>)</m:t>
                    </m:r>
                  </m:oMath>
                </a14:m>
                <a:endParaRPr lang="en-US" sz="2200" dirty="0">
                  <a:solidFill>
                    <a:srgbClr val="424242"/>
                  </a:solidFill>
                </a:endParaRPr>
              </a:p>
            </p:txBody>
          </p:sp>
        </mc:Choice>
        <mc:Fallback>
          <p:sp>
            <p:nvSpPr>
              <p:cNvPr id="58" name="Rectangle 57"/>
              <p:cNvSpPr>
                <a:spLocks noRot="1" noChangeAspect="1" noMove="1" noResize="1" noEditPoints="1" noAdjustHandles="1" noChangeArrowheads="1" noChangeShapeType="1" noTextEdit="1"/>
              </p:cNvSpPr>
              <p:nvPr/>
            </p:nvSpPr>
            <p:spPr>
              <a:xfrm>
                <a:off x="1785144" y="1447674"/>
                <a:ext cx="7653528" cy="1765788"/>
              </a:xfrm>
              <a:prstGeom prst="rect">
                <a:avLst/>
              </a:prstGeom>
              <a:blipFill rotWithShape="0">
                <a:blip r:embed="rId3"/>
                <a:stretch>
                  <a:fillRect l="-955" b="-3767"/>
                </a:stretch>
              </a:blipFill>
              <a:ln>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9" name="Content Placeholder 3"/>
              <p:cNvGraphicFramePr/>
              <p:nvPr>
                <p:extLst>
                  <p:ext uri="{D42A27DB-BD31-4B8C-83A1-F6EECF244321}">
                    <p14:modId xmlns:p14="http://schemas.microsoft.com/office/powerpoint/2010/main" val="3849619502"/>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419456868"/>
                        </a:ext>
                      </a:extLst>
                    </a:gridCol>
                  </a:tblGrid>
                  <a:tr h="548640">
                    <a:tc>
                      <a:txBody>
                        <a:bodyPr/>
                        <a:lstStyle/>
                        <a:p>
                          <a:pPr algn="ctr"/>
                          <a:endParaRPr lang="en-US" sz="2400" b="1">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𝟏</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𝟐</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𝟒</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𝟑</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𝟔</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06523799"/>
                      </a:ext>
                    </a:extLst>
                  </a:tr>
                </a:tbl>
              </a:graphicData>
            </a:graphic>
          </p:graphicFrame>
        </mc:Choice>
        <mc:Fallback xmlns="">
          <p:graphicFrame>
            <p:nvGraphicFramePr>
              <p:cNvPr id="59" name="Content Placeholder 3"/>
              <p:cNvGraphicFramePr/>
              <p:nvPr>
                <p:extLst>
                  <p:ext uri="{D42A27DB-BD31-4B8C-83A1-F6EECF244321}">
                    <p14:modId xmlns:p14="http://schemas.microsoft.com/office/powerpoint/2010/main" val="3849619502"/>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419456868"/>
                        </a:ext>
                      </a:extLst>
                    </a:gridCol>
                  </a:tblGrid>
                  <a:tr h="548640">
                    <a:tc>
                      <a:txBody>
                        <a:bodyPr/>
                        <a:lstStyle/>
                        <a:p>
                          <a:pPr algn="ctr"/>
                          <a:endParaRPr lang="en-US" sz="2400" b="1">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100000" r="-539086" b="-20989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202222" r="-539086" b="-112222"/>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340000" r="-539086" b="-2625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06523799"/>
                      </a:ext>
                    </a:extLst>
                  </a:tr>
                </a:tbl>
              </a:graphicData>
            </a:graphic>
          </p:graphicFrame>
        </mc:Fallback>
      </mc:AlternateContent>
      <mc:AlternateContent xmlns:mc="http://schemas.openxmlformats.org/markup-compatibility/2006" xmlns:a14="http://schemas.microsoft.com/office/drawing/2010/main">
        <mc:Choice Requires="a14">
          <p:sp>
            <p:nvSpPr>
              <p:cNvPr id="60" name="TextBox 59"/>
              <p:cNvSpPr txBox="1"/>
              <p:nvPr/>
            </p:nvSpPr>
            <p:spPr>
              <a:xfrm>
                <a:off x="950258" y="4491780"/>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0" name="TextBox 59"/>
              <p:cNvSpPr txBox="1">
                <a:spLocks noRot="1" noChangeAspect="1" noMove="1" noResize="1" noEditPoints="1" noAdjustHandles="1" noChangeArrowheads="1" noChangeShapeType="1" noTextEdit="1"/>
              </p:cNvSpPr>
              <p:nvPr/>
            </p:nvSpPr>
            <p:spPr>
              <a:xfrm>
                <a:off x="950258" y="4491780"/>
                <a:ext cx="82411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50258" y="5028517"/>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𝟐</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1" name="TextBox 60"/>
              <p:cNvSpPr txBox="1">
                <a:spLocks noRot="1" noChangeAspect="1" noMove="1" noResize="1" noEditPoints="1" noAdjustHandles="1" noChangeArrowheads="1" noChangeShapeType="1" noTextEdit="1"/>
              </p:cNvSpPr>
              <p:nvPr/>
            </p:nvSpPr>
            <p:spPr>
              <a:xfrm>
                <a:off x="950258" y="5028517"/>
                <a:ext cx="82411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0258" y="5532123"/>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𝟑</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2" name="TextBox 61"/>
              <p:cNvSpPr txBox="1">
                <a:spLocks noRot="1" noChangeAspect="1" noMove="1" noResize="1" noEditPoints="1" noAdjustHandles="1" noChangeArrowheads="1" noChangeShapeType="1" noTextEdit="1"/>
              </p:cNvSpPr>
              <p:nvPr/>
            </p:nvSpPr>
            <p:spPr>
              <a:xfrm>
                <a:off x="950258" y="5532123"/>
                <a:ext cx="82411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358386" y="3337847"/>
                <a:ext cx="304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𝑗</m:t>
                      </m:r>
                    </m:oMath>
                  </m:oMathPara>
                </a14:m>
                <a:endParaRPr lang="en-US" sz="24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3" name="TextBox 62"/>
              <p:cNvSpPr txBox="1">
                <a:spLocks noRot="1" noChangeAspect="1" noMove="1" noResize="1" noEditPoints="1" noAdjustHandles="1" noChangeArrowheads="1" noChangeShapeType="1" noTextEdit="1"/>
              </p:cNvSpPr>
              <p:nvPr/>
            </p:nvSpPr>
            <p:spPr>
              <a:xfrm>
                <a:off x="4358386" y="3337847"/>
                <a:ext cx="304800" cy="461665"/>
              </a:xfrm>
              <a:prstGeom prst="rect">
                <a:avLst/>
              </a:prstGeom>
              <a:blipFill>
                <a:blip r:embed="rId8"/>
                <a:stretch>
                  <a:fillRect l="-16000" r="-12000" b="-18667"/>
                </a:stretch>
              </a:blipFill>
            </p:spPr>
            <p:txBody>
              <a:bodyPr/>
              <a:lstStyle/>
              <a:p>
                <a:r>
                  <a:rPr lang="en-US">
                    <a:noFill/>
                  </a:rPr>
                  <a:t> </a:t>
                </a:r>
              </a:p>
            </p:txBody>
          </p:sp>
        </mc:Fallback>
      </mc:AlternateContent>
      <p:cxnSp>
        <p:nvCxnSpPr>
          <p:cNvPr id="64" name="Straight Arrow Connector 63"/>
          <p:cNvCxnSpPr/>
          <p:nvPr/>
        </p:nvCxnSpPr>
        <p:spPr>
          <a:xfrm>
            <a:off x="4626988" y="3637607"/>
            <a:ext cx="870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35139" y="3406775"/>
            <a:ext cx="1188720" cy="457200"/>
          </a:xfrm>
          <a:prstGeom prst="rect">
            <a:avLst/>
          </a:prstGeom>
          <a:noFill/>
        </p:spPr>
        <p:txBody>
          <a:bodyPr wrap="square" rtlCol="0">
            <a:spAutoFit/>
          </a:bodyPr>
          <a:lstStyle/>
          <a:p>
            <a:pPr algn="ctr"/>
            <a:r>
              <a:rPr lang="en-US" sz="2400"/>
              <a:t>Amount </a:t>
            </a:r>
          </a:p>
        </p:txBody>
      </p:sp>
      <p:cxnSp>
        <p:nvCxnSpPr>
          <p:cNvPr id="109" name="Straight Connector 108"/>
          <p:cNvCxnSpPr/>
          <p:nvPr/>
        </p:nvCxnSpPr>
        <p:spPr>
          <a:xfrm>
            <a:off x="1786853" y="4936171"/>
            <a:ext cx="7635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91959" y="5504827"/>
            <a:ext cx="763524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907338" y="4464484"/>
            <a:ext cx="914403" cy="400110"/>
          </a:xfrm>
          <a:prstGeom prst="rect">
            <a:avLst/>
          </a:prstGeom>
          <a:solidFill>
            <a:schemeClr val="bg1"/>
          </a:solidFill>
        </p:spPr>
        <p:txBody>
          <a:bodyPr wrap="square" rtlCol="0">
            <a:spAutoFit/>
          </a:bodyPr>
          <a:lstStyle/>
          <a:p>
            <a:endParaRPr lang="en-US"/>
          </a:p>
        </p:txBody>
      </p:sp>
      <p:sp>
        <p:nvSpPr>
          <p:cNvPr id="111" name="TextBox 110"/>
          <p:cNvSpPr txBox="1"/>
          <p:nvPr/>
        </p:nvSpPr>
        <p:spPr>
          <a:xfrm>
            <a:off x="1928949" y="5006909"/>
            <a:ext cx="914403" cy="400110"/>
          </a:xfrm>
          <a:prstGeom prst="rect">
            <a:avLst/>
          </a:prstGeom>
          <a:solidFill>
            <a:schemeClr val="bg1"/>
          </a:solidFill>
        </p:spPr>
        <p:txBody>
          <a:bodyPr wrap="square" rtlCol="0">
            <a:spAutoFit/>
          </a:bodyPr>
          <a:lstStyle/>
          <a:p>
            <a:endParaRPr lang="en-US"/>
          </a:p>
        </p:txBody>
      </p:sp>
      <p:sp>
        <p:nvSpPr>
          <p:cNvPr id="112" name="TextBox 111"/>
          <p:cNvSpPr txBox="1"/>
          <p:nvPr/>
        </p:nvSpPr>
        <p:spPr>
          <a:xfrm>
            <a:off x="1928949" y="5548269"/>
            <a:ext cx="914403" cy="400110"/>
          </a:xfrm>
          <a:prstGeom prst="rect">
            <a:avLst/>
          </a:prstGeom>
          <a:solidFill>
            <a:schemeClr val="bg1"/>
          </a:solidFill>
        </p:spPr>
        <p:txBody>
          <a:bodyPr wrap="square" rtlCol="0">
            <a:spAutoFit/>
          </a:bodyPr>
          <a:lstStyle/>
          <a:p>
            <a:endParaRPr lang="en-US"/>
          </a:p>
        </p:txBody>
      </p:sp>
      <p:sp>
        <p:nvSpPr>
          <p:cNvPr id="4" name="Rounded Rectangle 3"/>
          <p:cNvSpPr/>
          <p:nvPr/>
        </p:nvSpPr>
        <p:spPr>
          <a:xfrm>
            <a:off x="2380129" y="847165"/>
            <a:ext cx="2944906" cy="430306"/>
          </a:xfrm>
          <a:prstGeom prst="roundRect">
            <a:avLst/>
          </a:prstGeom>
          <a:noFill/>
          <a:ln w="28575">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611035" y="847165"/>
            <a:ext cx="766483" cy="40341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3124397" y="3967082"/>
            <a:ext cx="408296" cy="369332"/>
          </a:xfrm>
          <a:prstGeom prst="rect">
            <a:avLst/>
          </a:prstGeom>
          <a:solidFill>
            <a:schemeClr val="bg1"/>
          </a:solidFill>
        </p:spPr>
        <p:txBody>
          <a:bodyPr wrap="square" rtlCol="0">
            <a:spAutoFit/>
          </a:bodyPr>
          <a:lstStyle/>
          <a:p>
            <a:endParaRPr lang="en-US"/>
          </a:p>
        </p:txBody>
      </p:sp>
      <p:sp>
        <p:nvSpPr>
          <p:cNvPr id="115" name="TextBox 114"/>
          <p:cNvSpPr txBox="1"/>
          <p:nvPr/>
        </p:nvSpPr>
        <p:spPr>
          <a:xfrm>
            <a:off x="3867664" y="3953434"/>
            <a:ext cx="408296" cy="369332"/>
          </a:xfrm>
          <a:prstGeom prst="rect">
            <a:avLst/>
          </a:prstGeom>
          <a:solidFill>
            <a:schemeClr val="bg1"/>
          </a:solidFill>
        </p:spPr>
        <p:txBody>
          <a:bodyPr wrap="square" rtlCol="0">
            <a:spAutoFit/>
          </a:bodyPr>
          <a:lstStyle/>
          <a:p>
            <a:endParaRPr lang="en-US"/>
          </a:p>
        </p:txBody>
      </p:sp>
      <p:sp>
        <p:nvSpPr>
          <p:cNvPr id="116" name="TextBox 115"/>
          <p:cNvSpPr txBox="1"/>
          <p:nvPr/>
        </p:nvSpPr>
        <p:spPr>
          <a:xfrm>
            <a:off x="4600683" y="3939987"/>
            <a:ext cx="408296" cy="369332"/>
          </a:xfrm>
          <a:prstGeom prst="rect">
            <a:avLst/>
          </a:prstGeom>
          <a:solidFill>
            <a:schemeClr val="bg1"/>
          </a:solidFill>
        </p:spPr>
        <p:txBody>
          <a:bodyPr wrap="square" rtlCol="0">
            <a:spAutoFit/>
          </a:bodyPr>
          <a:lstStyle/>
          <a:p>
            <a:endParaRPr lang="en-US"/>
          </a:p>
        </p:txBody>
      </p:sp>
      <p:sp>
        <p:nvSpPr>
          <p:cNvPr id="117" name="TextBox 116"/>
          <p:cNvSpPr txBox="1"/>
          <p:nvPr/>
        </p:nvSpPr>
        <p:spPr>
          <a:xfrm>
            <a:off x="5306651" y="3933638"/>
            <a:ext cx="408296" cy="369332"/>
          </a:xfrm>
          <a:prstGeom prst="rect">
            <a:avLst/>
          </a:prstGeom>
          <a:solidFill>
            <a:schemeClr val="bg1"/>
          </a:solidFill>
        </p:spPr>
        <p:txBody>
          <a:bodyPr wrap="square" rtlCol="0">
            <a:spAutoFit/>
          </a:bodyPr>
          <a:lstStyle/>
          <a:p>
            <a:endParaRPr lang="en-US"/>
          </a:p>
        </p:txBody>
      </p:sp>
      <p:sp>
        <p:nvSpPr>
          <p:cNvPr id="118" name="TextBox 117"/>
          <p:cNvSpPr txBox="1"/>
          <p:nvPr/>
        </p:nvSpPr>
        <p:spPr>
          <a:xfrm>
            <a:off x="6037726" y="3955021"/>
            <a:ext cx="408296" cy="369332"/>
          </a:xfrm>
          <a:prstGeom prst="rect">
            <a:avLst/>
          </a:prstGeom>
          <a:solidFill>
            <a:schemeClr val="bg1"/>
          </a:solidFill>
        </p:spPr>
        <p:txBody>
          <a:bodyPr wrap="square" rtlCol="0">
            <a:spAutoFit/>
          </a:bodyPr>
          <a:lstStyle/>
          <a:p>
            <a:endParaRPr lang="en-US"/>
          </a:p>
        </p:txBody>
      </p:sp>
      <p:sp>
        <p:nvSpPr>
          <p:cNvPr id="119" name="TextBox 118"/>
          <p:cNvSpPr txBox="1"/>
          <p:nvPr/>
        </p:nvSpPr>
        <p:spPr>
          <a:xfrm>
            <a:off x="6719044" y="3955222"/>
            <a:ext cx="408296" cy="369332"/>
          </a:xfrm>
          <a:prstGeom prst="rect">
            <a:avLst/>
          </a:prstGeom>
          <a:solidFill>
            <a:schemeClr val="bg1"/>
          </a:solidFill>
        </p:spPr>
        <p:txBody>
          <a:bodyPr wrap="square" rtlCol="0">
            <a:spAutoFit/>
          </a:bodyPr>
          <a:lstStyle/>
          <a:p>
            <a:endParaRPr lang="en-US"/>
          </a:p>
        </p:txBody>
      </p:sp>
      <p:sp>
        <p:nvSpPr>
          <p:cNvPr id="120" name="TextBox 119"/>
          <p:cNvSpPr txBox="1"/>
          <p:nvPr/>
        </p:nvSpPr>
        <p:spPr>
          <a:xfrm>
            <a:off x="7453748" y="3968669"/>
            <a:ext cx="408296" cy="369332"/>
          </a:xfrm>
          <a:prstGeom prst="rect">
            <a:avLst/>
          </a:prstGeom>
          <a:solidFill>
            <a:schemeClr val="bg1"/>
          </a:solidFill>
        </p:spPr>
        <p:txBody>
          <a:bodyPr wrap="square" rtlCol="0">
            <a:spAutoFit/>
          </a:bodyPr>
          <a:lstStyle/>
          <a:p>
            <a:endParaRPr lang="en-US"/>
          </a:p>
        </p:txBody>
      </p:sp>
      <p:sp>
        <p:nvSpPr>
          <p:cNvPr id="121" name="TextBox 120"/>
          <p:cNvSpPr txBox="1"/>
          <p:nvPr/>
        </p:nvSpPr>
        <p:spPr>
          <a:xfrm>
            <a:off x="8189256" y="3943430"/>
            <a:ext cx="408296" cy="369332"/>
          </a:xfrm>
          <a:prstGeom prst="rect">
            <a:avLst/>
          </a:prstGeom>
          <a:solidFill>
            <a:schemeClr val="bg1"/>
          </a:solidFill>
        </p:spPr>
        <p:txBody>
          <a:bodyPr wrap="square" rtlCol="0">
            <a:spAutoFit/>
          </a:bodyPr>
          <a:lstStyle/>
          <a:p>
            <a:endParaRPr lang="en-US"/>
          </a:p>
        </p:txBody>
      </p:sp>
      <p:sp>
        <p:nvSpPr>
          <p:cNvPr id="122" name="TextBox 121"/>
          <p:cNvSpPr txBox="1"/>
          <p:nvPr/>
        </p:nvSpPr>
        <p:spPr>
          <a:xfrm>
            <a:off x="8886602" y="3955021"/>
            <a:ext cx="408296" cy="369332"/>
          </a:xfrm>
          <a:prstGeom prst="rect">
            <a:avLst/>
          </a:prstGeom>
          <a:solidFill>
            <a:schemeClr val="bg1"/>
          </a:solidFill>
        </p:spPr>
        <p:txBody>
          <a:bodyPr wrap="square" rtlCol="0">
            <a:spAutoFit/>
          </a:bodyPr>
          <a:lstStyle/>
          <a:p>
            <a:endParaRPr lang="en-US"/>
          </a:p>
        </p:txBody>
      </p:sp>
      <p:cxnSp>
        <p:nvCxnSpPr>
          <p:cNvPr id="123" name="Straight Connector 122"/>
          <p:cNvCxnSpPr/>
          <p:nvPr/>
        </p:nvCxnSpPr>
        <p:spPr>
          <a:xfrm>
            <a:off x="3455894" y="1913964"/>
            <a:ext cx="1268104" cy="0"/>
          </a:xfrm>
          <a:prstGeom prst="line">
            <a:avLst/>
          </a:prstGeom>
          <a:ln w="28575">
            <a:solidFill>
              <a:srgbClr val="AD1457"/>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3181597" y="4485995"/>
            <a:ext cx="408296" cy="369332"/>
          </a:xfrm>
          <a:prstGeom prst="rect">
            <a:avLst/>
          </a:prstGeom>
          <a:solidFill>
            <a:schemeClr val="bg1"/>
          </a:solidFill>
        </p:spPr>
        <p:txBody>
          <a:bodyPr wrap="square" rtlCol="0">
            <a:spAutoFit/>
          </a:bodyPr>
          <a:lstStyle/>
          <a:p>
            <a:endParaRPr lang="en-US"/>
          </a:p>
        </p:txBody>
      </p:sp>
      <p:sp>
        <p:nvSpPr>
          <p:cNvPr id="125" name="TextBox 124"/>
          <p:cNvSpPr txBox="1"/>
          <p:nvPr/>
        </p:nvSpPr>
        <p:spPr>
          <a:xfrm>
            <a:off x="3164738" y="5036581"/>
            <a:ext cx="408296" cy="369332"/>
          </a:xfrm>
          <a:prstGeom prst="rect">
            <a:avLst/>
          </a:prstGeom>
          <a:solidFill>
            <a:schemeClr val="bg1"/>
          </a:solidFill>
        </p:spPr>
        <p:txBody>
          <a:bodyPr wrap="square" rtlCol="0">
            <a:spAutoFit/>
          </a:bodyPr>
          <a:lstStyle/>
          <a:p>
            <a:endParaRPr lang="en-US"/>
          </a:p>
        </p:txBody>
      </p:sp>
      <p:sp>
        <p:nvSpPr>
          <p:cNvPr id="126" name="TextBox 125"/>
          <p:cNvSpPr txBox="1"/>
          <p:nvPr/>
        </p:nvSpPr>
        <p:spPr>
          <a:xfrm>
            <a:off x="3178185" y="5568941"/>
            <a:ext cx="408296" cy="369332"/>
          </a:xfrm>
          <a:prstGeom prst="rect">
            <a:avLst/>
          </a:prstGeom>
          <a:solidFill>
            <a:schemeClr val="bg1"/>
          </a:solidFill>
        </p:spPr>
        <p:txBody>
          <a:bodyPr wrap="square" rtlCol="0">
            <a:spAutoFit/>
          </a:bodyPr>
          <a:lstStyle/>
          <a:p>
            <a:endParaRPr lang="en-US"/>
          </a:p>
        </p:txBody>
      </p:sp>
      <p:sp>
        <p:nvSpPr>
          <p:cNvPr id="127" name="TextBox 126"/>
          <p:cNvSpPr txBox="1"/>
          <p:nvPr/>
        </p:nvSpPr>
        <p:spPr>
          <a:xfrm>
            <a:off x="3867401" y="4485996"/>
            <a:ext cx="408296" cy="369332"/>
          </a:xfrm>
          <a:prstGeom prst="rect">
            <a:avLst/>
          </a:prstGeom>
          <a:solidFill>
            <a:schemeClr val="bg1"/>
          </a:solidFill>
        </p:spPr>
        <p:txBody>
          <a:bodyPr wrap="square" rtlCol="0">
            <a:spAutoFit/>
          </a:bodyPr>
          <a:lstStyle/>
          <a:p>
            <a:endParaRPr lang="en-US"/>
          </a:p>
        </p:txBody>
      </p:sp>
      <p:sp>
        <p:nvSpPr>
          <p:cNvPr id="128" name="TextBox 127"/>
          <p:cNvSpPr txBox="1"/>
          <p:nvPr/>
        </p:nvSpPr>
        <p:spPr>
          <a:xfrm>
            <a:off x="4545106" y="4492233"/>
            <a:ext cx="408296" cy="369332"/>
          </a:xfrm>
          <a:prstGeom prst="rect">
            <a:avLst/>
          </a:prstGeom>
          <a:solidFill>
            <a:schemeClr val="bg1"/>
          </a:solidFill>
        </p:spPr>
        <p:txBody>
          <a:bodyPr wrap="square" rtlCol="0">
            <a:spAutoFit/>
          </a:bodyPr>
          <a:lstStyle/>
          <a:p>
            <a:endParaRPr lang="en-US"/>
          </a:p>
        </p:txBody>
      </p:sp>
      <p:sp>
        <p:nvSpPr>
          <p:cNvPr id="129" name="TextBox 128"/>
          <p:cNvSpPr txBox="1"/>
          <p:nvPr/>
        </p:nvSpPr>
        <p:spPr>
          <a:xfrm>
            <a:off x="5331913" y="4492233"/>
            <a:ext cx="408296" cy="369332"/>
          </a:xfrm>
          <a:prstGeom prst="rect">
            <a:avLst/>
          </a:prstGeom>
          <a:solidFill>
            <a:schemeClr val="bg1"/>
          </a:solidFill>
        </p:spPr>
        <p:txBody>
          <a:bodyPr wrap="square" rtlCol="0">
            <a:spAutoFit/>
          </a:bodyPr>
          <a:lstStyle/>
          <a:p>
            <a:endParaRPr lang="en-US"/>
          </a:p>
        </p:txBody>
      </p:sp>
      <p:sp>
        <p:nvSpPr>
          <p:cNvPr id="130" name="TextBox 129"/>
          <p:cNvSpPr txBox="1"/>
          <p:nvPr/>
        </p:nvSpPr>
        <p:spPr>
          <a:xfrm>
            <a:off x="6024434" y="4485884"/>
            <a:ext cx="408296" cy="369332"/>
          </a:xfrm>
          <a:prstGeom prst="rect">
            <a:avLst/>
          </a:prstGeom>
          <a:solidFill>
            <a:schemeClr val="bg1"/>
          </a:solidFill>
        </p:spPr>
        <p:txBody>
          <a:bodyPr wrap="square" rtlCol="0">
            <a:spAutoFit/>
          </a:bodyPr>
          <a:lstStyle/>
          <a:p>
            <a:endParaRPr lang="en-US"/>
          </a:p>
        </p:txBody>
      </p:sp>
      <p:sp>
        <p:nvSpPr>
          <p:cNvPr id="131" name="TextBox 130"/>
          <p:cNvSpPr txBox="1"/>
          <p:nvPr/>
        </p:nvSpPr>
        <p:spPr>
          <a:xfrm>
            <a:off x="6728615" y="4480373"/>
            <a:ext cx="408296" cy="369332"/>
          </a:xfrm>
          <a:prstGeom prst="rect">
            <a:avLst/>
          </a:prstGeom>
          <a:solidFill>
            <a:schemeClr val="bg1"/>
          </a:solidFill>
        </p:spPr>
        <p:txBody>
          <a:bodyPr wrap="square" rtlCol="0">
            <a:spAutoFit/>
          </a:bodyPr>
          <a:lstStyle/>
          <a:p>
            <a:endParaRPr lang="en-US"/>
          </a:p>
        </p:txBody>
      </p:sp>
      <p:sp>
        <p:nvSpPr>
          <p:cNvPr id="132" name="TextBox 131"/>
          <p:cNvSpPr txBox="1"/>
          <p:nvPr/>
        </p:nvSpPr>
        <p:spPr>
          <a:xfrm>
            <a:off x="7450274" y="4494021"/>
            <a:ext cx="408296" cy="369332"/>
          </a:xfrm>
          <a:prstGeom prst="rect">
            <a:avLst/>
          </a:prstGeom>
          <a:solidFill>
            <a:schemeClr val="bg1"/>
          </a:solidFill>
        </p:spPr>
        <p:txBody>
          <a:bodyPr wrap="square" rtlCol="0">
            <a:spAutoFit/>
          </a:bodyPr>
          <a:lstStyle/>
          <a:p>
            <a:endParaRPr lang="en-US"/>
          </a:p>
        </p:txBody>
      </p:sp>
      <p:sp>
        <p:nvSpPr>
          <p:cNvPr id="133" name="TextBox 132"/>
          <p:cNvSpPr txBox="1"/>
          <p:nvPr/>
        </p:nvSpPr>
        <p:spPr>
          <a:xfrm>
            <a:off x="8184978" y="4494021"/>
            <a:ext cx="408296" cy="369332"/>
          </a:xfrm>
          <a:prstGeom prst="rect">
            <a:avLst/>
          </a:prstGeom>
          <a:solidFill>
            <a:schemeClr val="bg1"/>
          </a:solidFill>
        </p:spPr>
        <p:txBody>
          <a:bodyPr wrap="square" rtlCol="0">
            <a:spAutoFit/>
          </a:bodyPr>
          <a:lstStyle/>
          <a:p>
            <a:endParaRPr lang="en-US"/>
          </a:p>
        </p:txBody>
      </p:sp>
      <p:sp>
        <p:nvSpPr>
          <p:cNvPr id="134" name="TextBox 133"/>
          <p:cNvSpPr txBox="1"/>
          <p:nvPr/>
        </p:nvSpPr>
        <p:spPr>
          <a:xfrm>
            <a:off x="8866698" y="4495676"/>
            <a:ext cx="408296" cy="369332"/>
          </a:xfrm>
          <a:prstGeom prst="rect">
            <a:avLst/>
          </a:prstGeom>
          <a:solidFill>
            <a:schemeClr val="bg1"/>
          </a:solidFill>
        </p:spPr>
        <p:txBody>
          <a:bodyPr wrap="square" rtlCol="0">
            <a:spAutoFit/>
          </a:bodyPr>
          <a:lstStyle/>
          <a:p>
            <a:endParaRPr lang="en-US"/>
          </a:p>
        </p:txBody>
      </p:sp>
      <p:sp>
        <p:nvSpPr>
          <p:cNvPr id="135" name="TextBox 134"/>
          <p:cNvSpPr txBox="1"/>
          <p:nvPr/>
        </p:nvSpPr>
        <p:spPr>
          <a:xfrm>
            <a:off x="3880910" y="5025431"/>
            <a:ext cx="408296" cy="369332"/>
          </a:xfrm>
          <a:prstGeom prst="rect">
            <a:avLst/>
          </a:prstGeom>
          <a:solidFill>
            <a:schemeClr val="bg1"/>
          </a:solidFill>
        </p:spPr>
        <p:txBody>
          <a:bodyPr wrap="square" rtlCol="0">
            <a:spAutoFit/>
          </a:bodyPr>
          <a:lstStyle/>
          <a:p>
            <a:endParaRPr lang="en-US"/>
          </a:p>
        </p:txBody>
      </p:sp>
      <p:sp>
        <p:nvSpPr>
          <p:cNvPr id="136" name="TextBox 135"/>
          <p:cNvSpPr txBox="1"/>
          <p:nvPr/>
        </p:nvSpPr>
        <p:spPr>
          <a:xfrm>
            <a:off x="4613929" y="5038878"/>
            <a:ext cx="408296" cy="369332"/>
          </a:xfrm>
          <a:prstGeom prst="rect">
            <a:avLst/>
          </a:prstGeom>
          <a:solidFill>
            <a:schemeClr val="bg1"/>
          </a:solidFill>
        </p:spPr>
        <p:txBody>
          <a:bodyPr wrap="square" rtlCol="0">
            <a:spAutoFit/>
          </a:bodyPr>
          <a:lstStyle/>
          <a:p>
            <a:endParaRPr lang="en-US"/>
          </a:p>
        </p:txBody>
      </p:sp>
      <p:sp>
        <p:nvSpPr>
          <p:cNvPr id="137" name="TextBox 136"/>
          <p:cNvSpPr txBox="1"/>
          <p:nvPr/>
        </p:nvSpPr>
        <p:spPr>
          <a:xfrm>
            <a:off x="5306450" y="5019082"/>
            <a:ext cx="408296"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67" name="Rounded Rectangle 66"/>
              <p:cNvSpPr/>
              <p:nvPr/>
            </p:nvSpPr>
            <p:spPr>
              <a:xfrm>
                <a:off x="2087880" y="6073697"/>
                <a:ext cx="7132320" cy="45720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200" i="1" smtClean="0">
                          <a:solidFill>
                            <a:srgbClr val="C00000"/>
                          </a:solidFill>
                          <a:latin typeface="Cambria Math" panose="02040503050406030204" pitchFamily="18" charset="0"/>
                        </a:rPr>
                        <m:t>𝑚𝑖𝑛</m:t>
                      </m:r>
                      <m:r>
                        <a:rPr lang="en-US" sz="2200" i="1" smtClean="0">
                          <a:solidFill>
                            <a:srgbClr val="C00000"/>
                          </a:solidFill>
                          <a:latin typeface="Cambria Math" panose="02040503050406030204" pitchFamily="18" charset="0"/>
                        </a:rPr>
                        <m:t>⁡(</m:t>
                      </m:r>
                      <m:r>
                        <a:rPr lang="en-US" sz="2200" i="1" smtClean="0">
                          <a:solidFill>
                            <a:srgbClr val="C00000"/>
                          </a:solidFill>
                          <a:latin typeface="Cambria Math" panose="02040503050406030204" pitchFamily="18" charset="0"/>
                        </a:rPr>
                        <m:t>𝑐</m:t>
                      </m:r>
                      <m:r>
                        <a:rPr lang="en-US" sz="2200" i="1" smtClean="0">
                          <a:solidFill>
                            <a:srgbClr val="C00000"/>
                          </a:solidFill>
                          <a:latin typeface="Cambria Math" panose="02040503050406030204" pitchFamily="18" charset="0"/>
                        </a:rPr>
                        <m:t>[1][4],1+</m:t>
                      </m:r>
                      <m:r>
                        <a:rPr lang="en-US" sz="2200" i="1" smtClean="0">
                          <a:solidFill>
                            <a:srgbClr val="C00000"/>
                          </a:solidFill>
                          <a:latin typeface="Cambria Math" panose="02040503050406030204" pitchFamily="18" charset="0"/>
                        </a:rPr>
                        <m:t>𝑐</m:t>
                      </m:r>
                      <m:r>
                        <a:rPr lang="en-US" sz="2200" i="1" smtClean="0">
                          <a:solidFill>
                            <a:srgbClr val="C00000"/>
                          </a:solidFill>
                          <a:latin typeface="Cambria Math" panose="02040503050406030204" pitchFamily="18" charset="0"/>
                        </a:rPr>
                        <m:t>[2][0])=</m:t>
                      </m:r>
                      <m:r>
                        <a:rPr lang="en-US" sz="2200" i="1" smtClean="0">
                          <a:solidFill>
                            <a:srgbClr val="C00000"/>
                          </a:solidFill>
                          <a:latin typeface="Cambria Math" panose="02040503050406030204" pitchFamily="18" charset="0"/>
                        </a:rPr>
                        <m:t>𝑚𝑖𝑛</m:t>
                      </m:r>
                      <m:r>
                        <a:rPr lang="en-US" sz="2200" i="1" smtClean="0">
                          <a:solidFill>
                            <a:srgbClr val="C00000"/>
                          </a:solidFill>
                          <a:latin typeface="Cambria Math" panose="02040503050406030204" pitchFamily="18" charset="0"/>
                        </a:rPr>
                        <m:t>⁡(4,1+0)=</m:t>
                      </m:r>
                      <m:r>
                        <a:rPr lang="en-US" sz="2200" i="1" smtClean="0">
                          <a:solidFill>
                            <a:srgbClr val="C00000"/>
                          </a:solidFill>
                          <a:latin typeface="Cambria Math" panose="02040503050406030204" pitchFamily="18" charset="0"/>
                        </a:rPr>
                        <m:t>𝑚𝑖𝑛</m:t>
                      </m:r>
                      <m:r>
                        <a:rPr lang="en-US" sz="2200" i="1" smtClean="0">
                          <a:solidFill>
                            <a:srgbClr val="C00000"/>
                          </a:solidFill>
                          <a:latin typeface="Cambria Math" panose="02040503050406030204" pitchFamily="18" charset="0"/>
                        </a:rPr>
                        <m:t>⁡(4,1)=1 </m:t>
                      </m:r>
                    </m:oMath>
                  </m:oMathPara>
                </a14:m>
                <a:endParaRPr lang="en-US" sz="2200">
                  <a:solidFill>
                    <a:srgbClr val="C0000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7" name="Rounded Rectangle 66"/>
              <p:cNvSpPr>
                <a:spLocks noRot="1" noChangeAspect="1" noMove="1" noResize="1" noEditPoints="1" noAdjustHandles="1" noChangeArrowheads="1" noChangeShapeType="1" noTextEdit="1"/>
              </p:cNvSpPr>
              <p:nvPr/>
            </p:nvSpPr>
            <p:spPr>
              <a:xfrm>
                <a:off x="2087880" y="6073697"/>
                <a:ext cx="7132320" cy="457200"/>
              </a:xfrm>
              <a:prstGeom prst="roundRect">
                <a:avLst/>
              </a:prstGeom>
              <a:blipFill>
                <a:blip r:embed="rId9"/>
                <a:stretch>
                  <a:fillRect b="-12987"/>
                </a:stretch>
              </a:blipFill>
              <a:ln w="12700">
                <a:solidFill>
                  <a:schemeClr val="accent1"/>
                </a:solidFill>
              </a:ln>
            </p:spPr>
            <p:txBody>
              <a:bodyPr/>
              <a:lstStyle/>
              <a:p>
                <a:r>
                  <a:rPr lang="en-US">
                    <a:noFill/>
                  </a:rPr>
                  <a:t> </a:t>
                </a:r>
              </a:p>
            </p:txBody>
          </p:sp>
        </mc:Fallback>
      </mc:AlternateContent>
      <p:cxnSp>
        <p:nvCxnSpPr>
          <p:cNvPr id="68" name="Straight Arrow Connector 67"/>
          <p:cNvCxnSpPr/>
          <p:nvPr/>
        </p:nvCxnSpPr>
        <p:spPr>
          <a:xfrm flipH="1" flipV="1">
            <a:off x="6445517" y="5292636"/>
            <a:ext cx="2411100" cy="8730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ounded Rectangle 68"/>
              <p:cNvSpPr/>
              <p:nvPr/>
            </p:nvSpPr>
            <p:spPr>
              <a:xfrm>
                <a:off x="2087499" y="6087166"/>
                <a:ext cx="7132320" cy="457200"/>
              </a:xfrm>
              <a:prstGeom prst="round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sv-SE" sz="2200" i="1" smtClean="0">
                          <a:solidFill>
                            <a:srgbClr val="0066FF"/>
                          </a:solidFill>
                          <a:latin typeface="Cambria Math" panose="02040503050406030204" pitchFamily="18" charset="0"/>
                        </a:rPr>
                        <m:t>𝑚𝑖𝑛</m:t>
                      </m:r>
                      <m:r>
                        <a:rPr lang="sv-SE" sz="2200" i="1" smtClean="0">
                          <a:solidFill>
                            <a:srgbClr val="0066FF"/>
                          </a:solidFill>
                          <a:latin typeface="Cambria Math" panose="02040503050406030204" pitchFamily="18" charset="0"/>
                        </a:rPr>
                        <m:t>(</m:t>
                      </m:r>
                      <m:r>
                        <a:rPr lang="sv-SE" sz="2200" i="1" smtClean="0">
                          <a:solidFill>
                            <a:srgbClr val="0066FF"/>
                          </a:solidFill>
                          <a:latin typeface="Cambria Math" panose="02040503050406030204" pitchFamily="18" charset="0"/>
                        </a:rPr>
                        <m:t>𝑐</m:t>
                      </m:r>
                      <m:r>
                        <a:rPr lang="sv-SE" sz="2200" i="1" smtClean="0">
                          <a:solidFill>
                            <a:srgbClr val="0066FF"/>
                          </a:solidFill>
                          <a:latin typeface="Cambria Math" panose="02040503050406030204" pitchFamily="18" charset="0"/>
                        </a:rPr>
                        <m:t>[1][5],1+</m:t>
                      </m:r>
                      <m:r>
                        <a:rPr lang="sv-SE" sz="2200" i="1">
                          <a:solidFill>
                            <a:srgbClr val="0066FF"/>
                          </a:solidFill>
                          <a:latin typeface="Cambria Math" panose="02040503050406030204" pitchFamily="18" charset="0"/>
                        </a:rPr>
                        <m:t>𝑐</m:t>
                      </m:r>
                      <m:r>
                        <a:rPr lang="sv-SE" sz="2200" i="1">
                          <a:solidFill>
                            <a:srgbClr val="0066FF"/>
                          </a:solidFill>
                          <a:latin typeface="Cambria Math" panose="02040503050406030204" pitchFamily="18" charset="0"/>
                        </a:rPr>
                        <m:t>[2][1])=</m:t>
                      </m:r>
                      <m:r>
                        <a:rPr lang="sv-SE" sz="2200" i="1">
                          <a:solidFill>
                            <a:srgbClr val="0066FF"/>
                          </a:solidFill>
                          <a:latin typeface="Cambria Math" panose="02040503050406030204" pitchFamily="18" charset="0"/>
                        </a:rPr>
                        <m:t>𝑚𝑖𝑛</m:t>
                      </m:r>
                      <m:r>
                        <a:rPr lang="sv-SE" sz="2200" i="1">
                          <a:solidFill>
                            <a:srgbClr val="0066FF"/>
                          </a:solidFill>
                          <a:latin typeface="Cambria Math" panose="02040503050406030204" pitchFamily="18" charset="0"/>
                        </a:rPr>
                        <m:t>(5,1+1)=</m:t>
                      </m:r>
                      <m:r>
                        <a:rPr lang="sv-SE" sz="2200" i="1">
                          <a:solidFill>
                            <a:srgbClr val="0066FF"/>
                          </a:solidFill>
                          <a:latin typeface="Cambria Math" panose="02040503050406030204" pitchFamily="18" charset="0"/>
                        </a:rPr>
                        <m:t>𝑚𝑖𝑛</m:t>
                      </m:r>
                      <m:r>
                        <a:rPr lang="sv-SE" sz="2200" i="1">
                          <a:solidFill>
                            <a:srgbClr val="0066FF"/>
                          </a:solidFill>
                          <a:latin typeface="Cambria Math" panose="02040503050406030204" pitchFamily="18" charset="0"/>
                        </a:rPr>
                        <m:t>(5,2)=2</m:t>
                      </m:r>
                    </m:oMath>
                  </m:oMathPara>
                </a14:m>
                <a:endParaRPr lang="en-US" sz="2200">
                  <a:solidFill>
                    <a:srgbClr val="0066FF"/>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9" name="Rounded Rectangle 68"/>
              <p:cNvSpPr>
                <a:spLocks noRot="1" noChangeAspect="1" noMove="1" noResize="1" noEditPoints="1" noAdjustHandles="1" noChangeArrowheads="1" noChangeShapeType="1" noTextEdit="1"/>
              </p:cNvSpPr>
              <p:nvPr/>
            </p:nvSpPr>
            <p:spPr>
              <a:xfrm>
                <a:off x="2087499" y="6087166"/>
                <a:ext cx="7132320" cy="457200"/>
              </a:xfrm>
              <a:prstGeom prst="roundRect">
                <a:avLst/>
              </a:prstGeom>
              <a:blipFill>
                <a:blip r:embed="rId10"/>
                <a:stretch>
                  <a:fillRect b="-12987"/>
                </a:stretch>
              </a:blipFill>
              <a:ln w="12700">
                <a:solidFill>
                  <a:schemeClr val="bg2">
                    <a:lumMod val="50000"/>
                  </a:schemeClr>
                </a:solidFill>
              </a:ln>
            </p:spPr>
            <p:txBody>
              <a:bodyPr/>
              <a:lstStyle/>
              <a:p>
                <a:r>
                  <a:rPr lang="en-US">
                    <a:noFill/>
                  </a:rPr>
                  <a:t> </a:t>
                </a:r>
              </a:p>
            </p:txBody>
          </p:sp>
        </mc:Fallback>
      </mc:AlternateContent>
      <p:sp>
        <p:nvSpPr>
          <p:cNvPr id="70" name="Rounded Rectangle 69"/>
          <p:cNvSpPr/>
          <p:nvPr/>
        </p:nvSpPr>
        <p:spPr>
          <a:xfrm>
            <a:off x="5992755" y="3941635"/>
            <a:ext cx="457200" cy="411480"/>
          </a:xfrm>
          <a:prstGeom prst="round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875541" y="5012953"/>
            <a:ext cx="1005840" cy="411480"/>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48094" y="4990011"/>
            <a:ext cx="365760" cy="457200"/>
          </a:xfrm>
          <a:prstGeom prst="rect">
            <a:avLst/>
          </a:prstGeom>
          <a:noFill/>
        </p:spPr>
        <p:txBody>
          <a:bodyPr wrap="square" rtlCol="0">
            <a:spAutoFit/>
          </a:bodyPr>
          <a:lstStyle/>
          <a:p>
            <a:r>
              <a:rPr lang="en-US" sz="2400" b="1"/>
              <a:t>1</a:t>
            </a:r>
          </a:p>
        </p:txBody>
      </p:sp>
      <p:cxnSp>
        <p:nvCxnSpPr>
          <p:cNvPr id="72" name="Straight Arrow Connector 71"/>
          <p:cNvCxnSpPr/>
          <p:nvPr/>
        </p:nvCxnSpPr>
        <p:spPr>
          <a:xfrm flipH="1" flipV="1">
            <a:off x="7073153" y="5325035"/>
            <a:ext cx="1761564" cy="860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65268" y="4994110"/>
            <a:ext cx="365760" cy="457200"/>
          </a:xfrm>
          <a:prstGeom prst="rect">
            <a:avLst/>
          </a:prstGeom>
          <a:noFill/>
        </p:spPr>
        <p:txBody>
          <a:bodyPr wrap="square" rtlCol="0">
            <a:spAutoFit/>
          </a:bodyPr>
          <a:lstStyle/>
          <a:p>
            <a:r>
              <a:rPr lang="en-US" sz="2400" b="1"/>
              <a:t>2</a:t>
            </a:r>
          </a:p>
        </p:txBody>
      </p:sp>
    </p:spTree>
    <p:extLst>
      <p:ext uri="{BB962C8B-B14F-4D97-AF65-F5344CB8AC3E}">
        <p14:creationId xmlns:p14="http://schemas.microsoft.com/office/powerpoint/2010/main" val="332005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8" presetClass="entr" presetSubtype="3" dur="1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trips(upRight)">
                                      <p:cBhvr>
                                        <p:cTn id="22" dur="1000"/>
                                        <p:tgtEl>
                                          <p:spTgt spid="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childTnLst>
                          </p:cTn>
                        </p:par>
                        <p:par>
                          <p:cTn id="28" fill="hold" nodeType="afterGroup">
                            <p:stCondLst>
                              <p:cond delay="500"/>
                            </p:stCondLst>
                            <p:childTnLst>
                              <p:par>
                                <p:cTn id="29" presetID="1" presetClass="exit" presetSubtype="0" dur="1" fill="hold" grpId="0" nodeType="afterEffect">
                                  <p:stCondLst>
                                    <p:cond delay="0"/>
                                  </p:stCondLst>
                                  <p:childTnLst>
                                    <p:set>
                                      <p:cBhvr>
                                        <p:cTn id="30" dur="1" fill="hold">
                                          <p:stCondLst>
                                            <p:cond delay="0"/>
                                          </p:stCondLst>
                                        </p:cTn>
                                        <p:tgtEl>
                                          <p:spTgt spid="5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childTnLst>
                          </p:cTn>
                        </p:par>
                        <p:par>
                          <p:cTn id="36" fill="hold" nodeType="afterGroup">
                            <p:stCondLst>
                              <p:cond delay="500"/>
                            </p:stCondLst>
                            <p:childTnLst>
                              <p:par>
                                <p:cTn id="37" presetID="1" presetClass="exit" presetSubtype="0" dur="1" fill="hold" grpId="0" nodeType="afterEffect">
                                  <p:stCondLst>
                                    <p:cond delay="0"/>
                                  </p:stCondLst>
                                  <p:childTnLst>
                                    <p:set>
                                      <p:cBhvr>
                                        <p:cTn id="38" dur="1" fill="hold">
                                          <p:stCondLst>
                                            <p:cond delay="0"/>
                                          </p:stCondLst>
                                        </p:cTn>
                                        <p:tgtEl>
                                          <p:spTgt spid="11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par>
                          <p:cTn id="44" fill="hold" nodeType="afterGroup">
                            <p:stCondLst>
                              <p:cond delay="500"/>
                            </p:stCondLst>
                            <p:childTnLst>
                              <p:par>
                                <p:cTn id="45" presetID="1" presetClass="exit" presetSubtype="0" dur="1" fill="hold" grpId="0" nodeType="afterEffect">
                                  <p:stCondLst>
                                    <p:cond delay="0"/>
                                  </p:stCondLst>
                                  <p:childTnLst>
                                    <p:set>
                                      <p:cBhvr>
                                        <p:cTn id="46" dur="1" fill="hold">
                                          <p:stCondLst>
                                            <p:cond delay="0"/>
                                          </p:stCondLst>
                                        </p:cTn>
                                        <p:tgtEl>
                                          <p:spTgt spid="112"/>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dur="50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par>
                          <p:cTn id="52" fill="hold" nodeType="afterGroup">
                            <p:stCondLst>
                              <p:cond delay="500"/>
                            </p:stCondLst>
                            <p:childTnLst>
                              <p:par>
                                <p:cTn id="53" presetID="22" presetClass="entr" presetSubtype="8" dur="500"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nodeType="afterGroup">
                            <p:stCondLst>
                              <p:cond delay="1000"/>
                            </p:stCondLst>
                            <p:childTnLst>
                              <p:par>
                                <p:cTn id="57" presetID="10" presetClass="entr" presetSubtype="0" dur="500" fill="hold" grpId="0"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8" presetClass="entr" presetSubtype="3" dur="125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strips(upRight)">
                                      <p:cBhvr>
                                        <p:cTn id="64" dur="1250"/>
                                        <p:tgtEl>
                                          <p:spTgt spid="5"/>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 presetClass="exit" presetSubtype="0" dur="1" fill="hold" grpId="0" nodeType="clickEffect">
                                  <p:stCondLst>
                                    <p:cond delay="0"/>
                                  </p:stCondLst>
                                  <p:childTnLst>
                                    <p:set>
                                      <p:cBhvr>
                                        <p:cTn id="68" dur="1" fill="hold">
                                          <p:stCondLst>
                                            <p:cond delay="0"/>
                                          </p:stCondLst>
                                        </p:cTn>
                                        <p:tgtEl>
                                          <p:spTgt spid="114"/>
                                        </p:tgtEl>
                                        <p:attrNameLst>
                                          <p:attrName>style.visibility</p:attrName>
                                        </p:attrNameLst>
                                      </p:cBhvr>
                                      <p:to>
                                        <p:strVal val="hidden"/>
                                      </p:to>
                                    </p:set>
                                  </p:childTnLst>
                                </p:cTn>
                              </p:par>
                              <p:par>
                                <p:cTn id="69" presetID="1" presetClass="exit" presetSubtype="0" dur="1" fill="hold" grpId="0" nodeType="withEffect">
                                  <p:stCondLst>
                                    <p:cond delay="0"/>
                                  </p:stCondLst>
                                  <p:childTnLst>
                                    <p:set>
                                      <p:cBhvr>
                                        <p:cTn id="70" dur="1" fill="hold">
                                          <p:stCondLst>
                                            <p:cond delay="0"/>
                                          </p:stCondLst>
                                        </p:cTn>
                                        <p:tgtEl>
                                          <p:spTgt spid="115"/>
                                        </p:tgtEl>
                                        <p:attrNameLst>
                                          <p:attrName>style.visibility</p:attrName>
                                        </p:attrNameLst>
                                      </p:cBhvr>
                                      <p:to>
                                        <p:strVal val="hidden"/>
                                      </p:to>
                                    </p:set>
                                  </p:childTnLst>
                                </p:cTn>
                              </p:par>
                              <p:par>
                                <p:cTn id="71" presetID="1" presetClass="exit" presetSubtype="0" dur="1" fill="hold" grpId="0"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xit" presetSubtype="0" dur="1" fill="hold" grpId="0" nodeType="withEffect">
                                  <p:stCondLst>
                                    <p:cond delay="0"/>
                                  </p:stCondLst>
                                  <p:childTnLst>
                                    <p:set>
                                      <p:cBhvr>
                                        <p:cTn id="74" dur="1" fill="hold">
                                          <p:stCondLst>
                                            <p:cond delay="0"/>
                                          </p:stCondLst>
                                        </p:cTn>
                                        <p:tgtEl>
                                          <p:spTgt spid="117"/>
                                        </p:tgtEl>
                                        <p:attrNameLst>
                                          <p:attrName>style.visibility</p:attrName>
                                        </p:attrNameLst>
                                      </p:cBhvr>
                                      <p:to>
                                        <p:strVal val="hidden"/>
                                      </p:to>
                                    </p:set>
                                  </p:childTnLst>
                                </p:cTn>
                              </p:par>
                              <p:par>
                                <p:cTn id="75" presetID="1" presetClass="exit" presetSubtype="0" dur="1" fill="hold" grpId="0" nodeType="withEffect">
                                  <p:stCondLst>
                                    <p:cond delay="0"/>
                                  </p:stCondLst>
                                  <p:childTnLst>
                                    <p:set>
                                      <p:cBhvr>
                                        <p:cTn id="76" dur="1" fill="hold">
                                          <p:stCondLst>
                                            <p:cond delay="0"/>
                                          </p:stCondLst>
                                        </p:cTn>
                                        <p:tgtEl>
                                          <p:spTgt spid="118"/>
                                        </p:tgtEl>
                                        <p:attrNameLst>
                                          <p:attrName>style.visibility</p:attrName>
                                        </p:attrNameLst>
                                      </p:cBhvr>
                                      <p:to>
                                        <p:strVal val="hidden"/>
                                      </p:to>
                                    </p:set>
                                  </p:childTnLst>
                                </p:cTn>
                              </p:par>
                              <p:par>
                                <p:cTn id="77" presetID="1" presetClass="exit" presetSubtype="0" dur="1" fill="hold" grpId="0" nodeType="withEffect">
                                  <p:stCondLst>
                                    <p:cond delay="0"/>
                                  </p:stCondLst>
                                  <p:childTnLst>
                                    <p:set>
                                      <p:cBhvr>
                                        <p:cTn id="78" dur="1" fill="hold">
                                          <p:stCondLst>
                                            <p:cond delay="0"/>
                                          </p:stCondLst>
                                        </p:cTn>
                                        <p:tgtEl>
                                          <p:spTgt spid="119"/>
                                        </p:tgtEl>
                                        <p:attrNameLst>
                                          <p:attrName>style.visibility</p:attrName>
                                        </p:attrNameLst>
                                      </p:cBhvr>
                                      <p:to>
                                        <p:strVal val="hidden"/>
                                      </p:to>
                                    </p:set>
                                  </p:childTnLst>
                                </p:cTn>
                              </p:par>
                              <p:par>
                                <p:cTn id="79" presetID="1" presetClass="exit" presetSubtype="0" dur="1" fill="hold" grpId="0" nodeType="withEffect">
                                  <p:stCondLst>
                                    <p:cond delay="0"/>
                                  </p:stCondLst>
                                  <p:childTnLst>
                                    <p:set>
                                      <p:cBhvr>
                                        <p:cTn id="80" dur="1" fill="hold">
                                          <p:stCondLst>
                                            <p:cond delay="0"/>
                                          </p:stCondLst>
                                        </p:cTn>
                                        <p:tgtEl>
                                          <p:spTgt spid="120"/>
                                        </p:tgtEl>
                                        <p:attrNameLst>
                                          <p:attrName>style.visibility</p:attrName>
                                        </p:attrNameLst>
                                      </p:cBhvr>
                                      <p:to>
                                        <p:strVal val="hidden"/>
                                      </p:to>
                                    </p:set>
                                  </p:childTnLst>
                                </p:cTn>
                              </p:par>
                              <p:par>
                                <p:cTn id="81" presetID="1" presetClass="exit" presetSubtype="0" dur="1" fill="hold" grpId="0" nodeType="withEffect">
                                  <p:stCondLst>
                                    <p:cond delay="0"/>
                                  </p:stCondLst>
                                  <p:childTnLst>
                                    <p:set>
                                      <p:cBhvr>
                                        <p:cTn id="82" dur="1" fill="hold">
                                          <p:stCondLst>
                                            <p:cond delay="0"/>
                                          </p:stCondLst>
                                        </p:cTn>
                                        <p:tgtEl>
                                          <p:spTgt spid="121"/>
                                        </p:tgtEl>
                                        <p:attrNameLst>
                                          <p:attrName>style.visibility</p:attrName>
                                        </p:attrNameLst>
                                      </p:cBhvr>
                                      <p:to>
                                        <p:strVal val="hidden"/>
                                      </p:to>
                                    </p:set>
                                  </p:childTnLst>
                                </p:cTn>
                              </p:par>
                              <p:par>
                                <p:cTn id="83" presetID="1" presetClass="exit" presetSubtype="0" dur="1" fill="hold" grpId="0" nodeType="withEffect">
                                  <p:stCondLst>
                                    <p:cond delay="0"/>
                                  </p:stCondLst>
                                  <p:childTnLst>
                                    <p:set>
                                      <p:cBhvr>
                                        <p:cTn id="84" dur="1" fill="hold">
                                          <p:stCondLst>
                                            <p:cond delay="0"/>
                                          </p:stCondLst>
                                        </p:cTn>
                                        <p:tgtEl>
                                          <p:spTgt spid="122"/>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p:stCondLst>
                              <p:cond delay="0"/>
                            </p:stCondLst>
                            <p:childTnLst>
                              <p:par>
                                <p:cTn id="87" presetID="22" presetClass="entr" presetSubtype="8" dur="1000" fill="hold" nodeType="clickEffect">
                                  <p:stCondLst>
                                    <p:cond delay="0"/>
                                  </p:stCondLst>
                                  <p:childTnLst>
                                    <p:set>
                                      <p:cBhvr>
                                        <p:cTn id="88" dur="1" fill="hold">
                                          <p:stCondLst>
                                            <p:cond delay="0"/>
                                          </p:stCondLst>
                                        </p:cTn>
                                        <p:tgtEl>
                                          <p:spTgt spid="123"/>
                                        </p:tgtEl>
                                        <p:attrNameLst>
                                          <p:attrName>style.visibility</p:attrName>
                                        </p:attrNameLst>
                                      </p:cBhvr>
                                      <p:to>
                                        <p:strVal val="visible"/>
                                      </p:to>
                                    </p:set>
                                    <p:animEffect transition="in" filter="wipe(left)">
                                      <p:cBhvr>
                                        <p:cTn id="89" dur="1000"/>
                                        <p:tgtEl>
                                          <p:spTgt spid="123"/>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1" presetClass="exit" presetSubtype="0" dur="1" fill="hold" grpId="0" nodeType="clickEffect">
                                  <p:stCondLst>
                                    <p:cond delay="0"/>
                                  </p:stCondLst>
                                  <p:childTnLst>
                                    <p:set>
                                      <p:cBhvr>
                                        <p:cTn id="93" dur="1" fill="hold">
                                          <p:stCondLst>
                                            <p:cond delay="0"/>
                                          </p:stCondLst>
                                        </p:cTn>
                                        <p:tgtEl>
                                          <p:spTgt spid="124"/>
                                        </p:tgtEl>
                                        <p:attrNameLst>
                                          <p:attrName>style.visibility</p:attrName>
                                        </p:attrNameLst>
                                      </p:cBhvr>
                                      <p:to>
                                        <p:strVal val="hidden"/>
                                      </p:to>
                                    </p:set>
                                  </p:childTnLst>
                                </p:cTn>
                              </p:par>
                            </p:childTnLst>
                          </p:cTn>
                        </p:par>
                        <p:par>
                          <p:cTn id="94" fill="hold" nodeType="afterGroup">
                            <p:stCondLst>
                              <p:cond delay="1"/>
                            </p:stCondLst>
                            <p:childTnLst>
                              <p:par>
                                <p:cTn id="95" presetID="1" presetClass="exit" presetSubtype="0" dur="1" fill="hold" grpId="0" nodeType="afterEffect">
                                  <p:stCondLst>
                                    <p:cond delay="0"/>
                                  </p:stCondLst>
                                  <p:childTnLst>
                                    <p:set>
                                      <p:cBhvr>
                                        <p:cTn id="96" dur="1" fill="hold">
                                          <p:stCondLst>
                                            <p:cond delay="0"/>
                                          </p:stCondLst>
                                        </p:cTn>
                                        <p:tgtEl>
                                          <p:spTgt spid="125"/>
                                        </p:tgtEl>
                                        <p:attrNameLst>
                                          <p:attrName>style.visibility</p:attrName>
                                        </p:attrNameLst>
                                      </p:cBhvr>
                                      <p:to>
                                        <p:strVal val="hidden"/>
                                      </p:to>
                                    </p:set>
                                  </p:childTnLst>
                                </p:cTn>
                              </p:par>
                            </p:childTnLst>
                          </p:cTn>
                        </p:par>
                        <p:par>
                          <p:cTn id="97" fill="hold" nodeType="afterGroup">
                            <p:stCondLst>
                              <p:cond delay="2"/>
                            </p:stCondLst>
                            <p:childTnLst>
                              <p:par>
                                <p:cTn id="98" presetID="1" presetClass="exit" presetSubtype="0" dur="1" fill="hold" grpId="0" nodeType="afterEffect">
                                  <p:stCondLst>
                                    <p:cond delay="0"/>
                                  </p:stCondLst>
                                  <p:childTnLst>
                                    <p:set>
                                      <p:cBhvr>
                                        <p:cTn id="99" dur="1" fill="hold">
                                          <p:stCondLst>
                                            <p:cond delay="0"/>
                                          </p:stCondLst>
                                        </p:cTn>
                                        <p:tgtEl>
                                          <p:spTgt spid="126"/>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p:stCondLst>
                              <p:cond delay="0"/>
                            </p:stCondLst>
                            <p:childTnLst>
                              <p:par>
                                <p:cTn id="102" presetID="22" presetClass="entr" presetSubtype="8" dur="1250" fill="hold" nodeType="click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wipe(left)">
                                      <p:cBhvr>
                                        <p:cTn id="104" dur="1250"/>
                                        <p:tgtEl>
                                          <p:spTgt spid="109"/>
                                        </p:tgtEl>
                                      </p:cBhvr>
                                    </p:animEffect>
                                  </p:childTnLst>
                                </p:cTn>
                              </p:par>
                            </p:childTnLst>
                          </p:cTn>
                        </p:par>
                      </p:childTnLst>
                    </p:cTn>
                  </p:par>
                  <p:par>
                    <p:cTn id="105" fill="hold" nodeType="clickPar">
                      <p:stCondLst>
                        <p:cond delay="indefinite"/>
                      </p:stCondLst>
                      <p:childTnLst>
                        <p:par>
                          <p:cTn id="106" fill="hold">
                            <p:stCondLst>
                              <p:cond delay="0"/>
                            </p:stCondLst>
                            <p:childTnLst>
                              <p:par>
                                <p:cTn id="107" presetID="1" presetClass="exit" presetSubtype="0" dur="1" fill="hold" grpId="0" nodeType="clickEffect">
                                  <p:stCondLst>
                                    <p:cond delay="0"/>
                                  </p:stCondLst>
                                  <p:childTnLst>
                                    <p:set>
                                      <p:cBhvr>
                                        <p:cTn id="108" dur="1" fill="hold">
                                          <p:stCondLst>
                                            <p:cond delay="0"/>
                                          </p:stCondLst>
                                        </p:cTn>
                                        <p:tgtEl>
                                          <p:spTgt spid="127"/>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p:stCondLst>
                              <p:cond delay="0"/>
                            </p:stCondLst>
                            <p:childTnLst>
                              <p:par>
                                <p:cTn id="111" presetID="1" presetClass="exit" presetSubtype="0" dur="1" fill="hold" grpId="0" nodeType="clickEffect">
                                  <p:stCondLst>
                                    <p:cond delay="0"/>
                                  </p:stCondLst>
                                  <p:childTnLst>
                                    <p:set>
                                      <p:cBhvr>
                                        <p:cTn id="112" dur="1" fill="hold">
                                          <p:stCondLst>
                                            <p:cond delay="0"/>
                                          </p:stCondLst>
                                        </p:cTn>
                                        <p:tgtEl>
                                          <p:spTgt spid="128"/>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p:stCondLst>
                              <p:cond delay="0"/>
                            </p:stCondLst>
                            <p:childTnLst>
                              <p:par>
                                <p:cTn id="115" presetID="1" presetClass="exit" presetSubtype="0" dur="1" fill="hold" grpId="0" nodeType="clickEffect">
                                  <p:stCondLst>
                                    <p:cond delay="0"/>
                                  </p:stCondLst>
                                  <p:childTnLst>
                                    <p:set>
                                      <p:cBhvr>
                                        <p:cTn id="116" dur="1" fill="hold">
                                          <p:stCondLst>
                                            <p:cond delay="0"/>
                                          </p:stCondLst>
                                        </p:cTn>
                                        <p:tgtEl>
                                          <p:spTgt spid="129"/>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p:stCondLst>
                              <p:cond delay="0"/>
                            </p:stCondLst>
                            <p:childTnLst>
                              <p:par>
                                <p:cTn id="119" presetID="1" presetClass="exit" presetSubtype="0" dur="1" fill="hold" grpId="0" nodeType="clickEffect">
                                  <p:stCondLst>
                                    <p:cond delay="0"/>
                                  </p:stCondLst>
                                  <p:childTnLst>
                                    <p:set>
                                      <p:cBhvr>
                                        <p:cTn id="120" dur="1" fill="hold">
                                          <p:stCondLst>
                                            <p:cond delay="0"/>
                                          </p:stCondLst>
                                        </p:cTn>
                                        <p:tgtEl>
                                          <p:spTgt spid="130"/>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p:stCondLst>
                              <p:cond delay="0"/>
                            </p:stCondLst>
                            <p:childTnLst>
                              <p:par>
                                <p:cTn id="123" presetID="1" presetClass="exit" presetSubtype="0" dur="1" fill="hold" grpId="0" nodeType="clickEffect">
                                  <p:stCondLst>
                                    <p:cond delay="0"/>
                                  </p:stCondLst>
                                  <p:childTnLst>
                                    <p:set>
                                      <p:cBhvr>
                                        <p:cTn id="124" dur="1" fill="hold">
                                          <p:stCondLst>
                                            <p:cond delay="0"/>
                                          </p:stCondLst>
                                        </p:cTn>
                                        <p:tgtEl>
                                          <p:spTgt spid="131"/>
                                        </p:tgtEl>
                                        <p:attrNameLst>
                                          <p:attrName>style.visibility</p:attrName>
                                        </p:attrNameLst>
                                      </p:cBhvr>
                                      <p:to>
                                        <p:strVal val="hidden"/>
                                      </p:to>
                                    </p:set>
                                  </p:childTnLst>
                                </p:cTn>
                              </p:par>
                            </p:childTnLst>
                          </p:cTn>
                        </p:par>
                      </p:childTnLst>
                    </p:cTn>
                  </p:par>
                  <p:par>
                    <p:cTn id="125" fill="hold" nodeType="clickPar">
                      <p:stCondLst>
                        <p:cond delay="indefinite"/>
                      </p:stCondLst>
                      <p:childTnLst>
                        <p:par>
                          <p:cTn id="126" fill="hold">
                            <p:stCondLst>
                              <p:cond delay="0"/>
                            </p:stCondLst>
                            <p:childTnLst>
                              <p:par>
                                <p:cTn id="127" presetID="1" presetClass="exit" presetSubtype="0" dur="1" fill="hold" grpId="0" nodeType="clickEffect">
                                  <p:stCondLst>
                                    <p:cond delay="0"/>
                                  </p:stCondLst>
                                  <p:childTnLst>
                                    <p:set>
                                      <p:cBhvr>
                                        <p:cTn id="128" dur="1" fill="hold">
                                          <p:stCondLst>
                                            <p:cond delay="0"/>
                                          </p:stCondLst>
                                        </p:cTn>
                                        <p:tgtEl>
                                          <p:spTgt spid="132"/>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p:stCondLst>
                              <p:cond delay="0"/>
                            </p:stCondLst>
                            <p:childTnLst>
                              <p:par>
                                <p:cTn id="131" presetID="1" presetClass="exit" presetSubtype="0" dur="1" fill="hold" grpId="0" nodeType="clickEffect">
                                  <p:stCondLst>
                                    <p:cond delay="0"/>
                                  </p:stCondLst>
                                  <p:childTnLst>
                                    <p:set>
                                      <p:cBhvr>
                                        <p:cTn id="132" dur="1" fill="hold">
                                          <p:stCondLst>
                                            <p:cond delay="0"/>
                                          </p:stCondLst>
                                        </p:cTn>
                                        <p:tgtEl>
                                          <p:spTgt spid="133"/>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p:stCondLst>
                              <p:cond delay="0"/>
                            </p:stCondLst>
                            <p:childTnLst>
                              <p:par>
                                <p:cTn id="135" presetID="1" presetClass="exit" presetSubtype="0" dur="1" fill="hold" grpId="0" nodeType="clickEffect">
                                  <p:stCondLst>
                                    <p:cond delay="0"/>
                                  </p:stCondLst>
                                  <p:childTnLst>
                                    <p:set>
                                      <p:cBhvr>
                                        <p:cTn id="136" dur="1" fill="hold">
                                          <p:stCondLst>
                                            <p:cond delay="0"/>
                                          </p:stCondLst>
                                        </p:cTn>
                                        <p:tgtEl>
                                          <p:spTgt spid="134"/>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p:stCondLst>
                              <p:cond delay="0"/>
                            </p:stCondLst>
                            <p:childTnLst>
                              <p:par>
                                <p:cTn id="139" presetID="22" presetClass="entr" presetSubtype="8" dur="1250" fill="hold" nodeType="clickEffect">
                                  <p:stCondLst>
                                    <p:cond delay="0"/>
                                  </p:stCondLst>
                                  <p:childTnLst>
                                    <p:set>
                                      <p:cBhvr>
                                        <p:cTn id="140" dur="1" fill="hold">
                                          <p:stCondLst>
                                            <p:cond delay="0"/>
                                          </p:stCondLst>
                                        </p:cTn>
                                        <p:tgtEl>
                                          <p:spTgt spid="110"/>
                                        </p:tgtEl>
                                        <p:attrNameLst>
                                          <p:attrName>style.visibility</p:attrName>
                                        </p:attrNameLst>
                                      </p:cBhvr>
                                      <p:to>
                                        <p:strVal val="visible"/>
                                      </p:to>
                                    </p:set>
                                    <p:animEffect transition="in" filter="wipe(left)">
                                      <p:cBhvr>
                                        <p:cTn id="141" dur="1250"/>
                                        <p:tgtEl>
                                          <p:spTgt spid="110"/>
                                        </p:tgtEl>
                                      </p:cBhvr>
                                    </p:animEffect>
                                  </p:childTnLst>
                                </p:cTn>
                              </p:par>
                            </p:childTnLst>
                          </p:cTn>
                        </p:par>
                      </p:childTnLst>
                    </p:cTn>
                  </p:par>
                  <p:par>
                    <p:cTn id="142" fill="hold" nodeType="clickPar">
                      <p:stCondLst>
                        <p:cond delay="indefinite"/>
                      </p:stCondLst>
                      <p:childTnLst>
                        <p:par>
                          <p:cTn id="143" fill="hold">
                            <p:stCondLst>
                              <p:cond delay="0"/>
                            </p:stCondLst>
                            <p:childTnLst>
                              <p:par>
                                <p:cTn id="144" presetID="42" presetClass="path" presetSubtype="0" dur="2000" accel="50000" decel="50000" fill="hold" nodeType="clickEffect">
                                  <p:stCondLst>
                                    <p:cond delay="0"/>
                                  </p:stCondLst>
                                  <p:childTnLst>
                                    <p:animMotion origin="layout" path="M 3.33333E-06 3.33333E-06 L -0.07188 0.11689" pathEditMode="relative" rAng="0" ptsTypes="AA">
                                      <p:cBhvr>
                                        <p:cTn id="145" dur="2000" fill="hold"/>
                                        <p:tgtEl>
                                          <p:spTgt spid="123"/>
                                        </p:tgtEl>
                                        <p:attrNameLst>
                                          <p:attrName>ppt_x</p:attrName>
                                          <p:attrName>ppt_y</p:attrName>
                                        </p:attrNameLst>
                                      </p:cBhvr>
                                      <p:rCtr x="-3594" y="5833"/>
                                    </p:animMotion>
                                  </p:childTnLst>
                                </p:cTn>
                              </p:par>
                            </p:childTnLst>
                          </p:cTn>
                        </p:par>
                      </p:childTnLst>
                    </p:cTn>
                  </p:par>
                  <p:par>
                    <p:cTn id="146" fill="hold" nodeType="clickPar">
                      <p:stCondLst>
                        <p:cond delay="indefinite"/>
                      </p:stCondLst>
                      <p:childTnLst>
                        <p:par>
                          <p:cTn id="147" fill="hold">
                            <p:stCondLst>
                              <p:cond delay="0"/>
                            </p:stCondLst>
                            <p:childTnLst>
                              <p:par>
                                <p:cTn id="148" presetID="1" presetClass="exit" presetSubtype="0" dur="1" fill="hold" grpId="0" nodeType="clickEffect">
                                  <p:stCondLst>
                                    <p:cond delay="0"/>
                                  </p:stCondLst>
                                  <p:childTnLst>
                                    <p:set>
                                      <p:cBhvr>
                                        <p:cTn id="149" dur="1" fill="hold">
                                          <p:stCondLst>
                                            <p:cond delay="0"/>
                                          </p:stCondLst>
                                        </p:cTn>
                                        <p:tgtEl>
                                          <p:spTgt spid="135"/>
                                        </p:tgtEl>
                                        <p:attrNameLst>
                                          <p:attrName>style.visibility</p:attrName>
                                        </p:attrNameLst>
                                      </p:cBhvr>
                                      <p:to>
                                        <p:strVal val="hidden"/>
                                      </p:to>
                                    </p:set>
                                  </p:childTnLst>
                                </p:cTn>
                              </p:par>
                            </p:childTnLst>
                          </p:cTn>
                        </p:par>
                      </p:childTnLst>
                    </p:cTn>
                  </p:par>
                  <p:par>
                    <p:cTn id="150" fill="hold" nodeType="clickPar">
                      <p:stCondLst>
                        <p:cond delay="indefinite"/>
                      </p:stCondLst>
                      <p:childTnLst>
                        <p:par>
                          <p:cTn id="151" fill="hold">
                            <p:stCondLst>
                              <p:cond delay="0"/>
                            </p:stCondLst>
                            <p:childTnLst>
                              <p:par>
                                <p:cTn id="152" presetID="1" presetClass="exit" presetSubtype="0" dur="1" fill="hold" grpId="0" nodeType="clickEffect">
                                  <p:stCondLst>
                                    <p:cond delay="0"/>
                                  </p:stCondLst>
                                  <p:childTnLst>
                                    <p:set>
                                      <p:cBhvr>
                                        <p:cTn id="153" dur="1" fill="hold">
                                          <p:stCondLst>
                                            <p:cond delay="0"/>
                                          </p:stCondLst>
                                        </p:cTn>
                                        <p:tgtEl>
                                          <p:spTgt spid="136"/>
                                        </p:tgtEl>
                                        <p:attrNameLst>
                                          <p:attrName>style.visibility</p:attrName>
                                        </p:attrNameLst>
                                      </p:cBhvr>
                                      <p:to>
                                        <p:strVal val="hidden"/>
                                      </p:to>
                                    </p:set>
                                  </p:childTnLst>
                                </p:cTn>
                              </p:par>
                            </p:childTnLst>
                          </p:cTn>
                        </p:par>
                      </p:childTnLst>
                    </p:cTn>
                  </p:par>
                  <p:par>
                    <p:cTn id="154" fill="hold" nodeType="clickPar">
                      <p:stCondLst>
                        <p:cond delay="indefinite"/>
                      </p:stCondLst>
                      <p:childTnLst>
                        <p:par>
                          <p:cTn id="155" fill="hold">
                            <p:stCondLst>
                              <p:cond delay="0"/>
                            </p:stCondLst>
                            <p:childTnLst>
                              <p:par>
                                <p:cTn id="156" presetID="1" presetClass="exit" presetSubtype="0" dur="1" fill="hold" grpId="0" nodeType="clickEffect">
                                  <p:stCondLst>
                                    <p:cond delay="0"/>
                                  </p:stCondLst>
                                  <p:childTnLst>
                                    <p:set>
                                      <p:cBhvr>
                                        <p:cTn id="157" dur="1" fill="hold">
                                          <p:stCondLst>
                                            <p:cond delay="0"/>
                                          </p:stCondLst>
                                        </p:cTn>
                                        <p:tgtEl>
                                          <p:spTgt spid="137"/>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p:stCondLst>
                              <p:cond delay="0"/>
                            </p:stCondLst>
                            <p:childTnLst>
                              <p:par>
                                <p:cTn id="160" presetID="22" presetClass="entr" presetSubtype="1" dur="500" fill="hold" grpId="0" nodeType="click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wipe(up)">
                                      <p:cBhvr>
                                        <p:cTn id="162" dur="500"/>
                                        <p:tgtEl>
                                          <p:spTgt spid="70"/>
                                        </p:tgtEl>
                                      </p:cBhvr>
                                    </p:animEffect>
                                  </p:childTnLst>
                                </p:cTn>
                              </p:par>
                              <p:par>
                                <p:cTn id="163" presetID="22" presetClass="entr" presetSubtype="1" dur="50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wipe(up)">
                                      <p:cBhvr>
                                        <p:cTn id="165" dur="500"/>
                                        <p:tgtEl>
                                          <p:spTgt spid="71"/>
                                        </p:tgtEl>
                                      </p:cBhvr>
                                    </p:animEffect>
                                  </p:childTnLst>
                                </p:cTn>
                              </p:par>
                            </p:childTnLst>
                          </p:cTn>
                        </p:par>
                      </p:childTnLst>
                    </p:cTn>
                  </p:par>
                  <p:par>
                    <p:cTn id="166" fill="hold" nodeType="clickPar">
                      <p:stCondLst>
                        <p:cond delay="indefinite"/>
                      </p:stCondLst>
                      <p:childTnLst>
                        <p:par>
                          <p:cTn id="167" fill="hold">
                            <p:stCondLst>
                              <p:cond delay="0"/>
                            </p:stCondLst>
                            <p:childTnLst>
                              <p:par>
                                <p:cTn id="168" presetID="22" presetClass="entr" presetSubtype="8" dur="1500" fill="hold" grpId="0" nodeType="clickEffect">
                                  <p:stCondLst>
                                    <p:cond delay="0"/>
                                  </p:stCondLst>
                                  <p:childTnLst>
                                    <p:set>
                                      <p:cBhvr>
                                        <p:cTn id="169" dur="1" fill="hold">
                                          <p:stCondLst>
                                            <p:cond delay="0"/>
                                          </p:stCondLst>
                                        </p:cTn>
                                        <p:tgtEl>
                                          <p:spTgt spid="67"/>
                                        </p:tgtEl>
                                        <p:attrNameLst>
                                          <p:attrName>style.visibility</p:attrName>
                                        </p:attrNameLst>
                                      </p:cBhvr>
                                      <p:to>
                                        <p:strVal val="visible"/>
                                      </p:to>
                                    </p:set>
                                    <p:animEffect transition="in" filter="wipe(left)">
                                      <p:cBhvr>
                                        <p:cTn id="170" dur="1500"/>
                                        <p:tgtEl>
                                          <p:spTgt spid="67"/>
                                        </p:tgtEl>
                                      </p:cBhvr>
                                    </p:animEffect>
                                  </p:childTnLst>
                                </p:cTn>
                              </p:par>
                            </p:childTnLst>
                          </p:cTn>
                        </p:par>
                      </p:childTnLst>
                    </p:cTn>
                  </p:par>
                  <p:par>
                    <p:cTn id="171" fill="hold" nodeType="clickPar">
                      <p:stCondLst>
                        <p:cond delay="indefinite"/>
                      </p:stCondLst>
                      <p:childTnLst>
                        <p:par>
                          <p:cTn id="172" fill="hold">
                            <p:stCondLst>
                              <p:cond delay="0"/>
                            </p:stCondLst>
                            <p:childTnLst>
                              <p:par>
                                <p:cTn id="173" presetID="22" presetClass="entr" presetSubtype="4" dur="500" fill="hold" nodeType="clickEffect">
                                  <p:stCondLst>
                                    <p:cond delay="0"/>
                                  </p:stCondLst>
                                  <p:childTnLst>
                                    <p:set>
                                      <p:cBhvr>
                                        <p:cTn id="174" dur="1" fill="hold">
                                          <p:stCondLst>
                                            <p:cond delay="0"/>
                                          </p:stCondLst>
                                        </p:cTn>
                                        <p:tgtEl>
                                          <p:spTgt spid="68"/>
                                        </p:tgtEl>
                                        <p:attrNameLst>
                                          <p:attrName>style.visibility</p:attrName>
                                        </p:attrNameLst>
                                      </p:cBhvr>
                                      <p:to>
                                        <p:strVal val="visible"/>
                                      </p:to>
                                    </p:set>
                                    <p:animEffect transition="in" filter="wipe(down)">
                                      <p:cBhvr>
                                        <p:cTn id="175" dur="500"/>
                                        <p:tgtEl>
                                          <p:spTgt spid="68"/>
                                        </p:tgtEl>
                                      </p:cBhvr>
                                    </p:animEffect>
                                  </p:childTnLst>
                                </p:cTn>
                              </p:par>
                            </p:childTnLst>
                          </p:cTn>
                        </p:par>
                        <p:par>
                          <p:cTn id="176" fill="hold" nodeType="afterGroup">
                            <p:stCondLst>
                              <p:cond delay="500"/>
                            </p:stCondLst>
                            <p:childTnLst>
                              <p:par>
                                <p:cTn id="177" presetID="10" presetClass="entr" presetSubtype="0" dur="500" fill="hold" grpId="0" nodeType="afterEffect">
                                  <p:stCondLst>
                                    <p:cond delay="0"/>
                                  </p:stCondLst>
                                  <p:childTnLst>
                                    <p:set>
                                      <p:cBhvr>
                                        <p:cTn id="178" dur="1" fill="hold">
                                          <p:stCondLst>
                                            <p:cond delay="0"/>
                                          </p:stCondLst>
                                        </p:cTn>
                                        <p:tgtEl>
                                          <p:spTgt spid="6"/>
                                        </p:tgtEl>
                                        <p:attrNameLst>
                                          <p:attrName>style.visibility</p:attrName>
                                        </p:attrNameLst>
                                      </p:cBhvr>
                                      <p:to>
                                        <p:strVal val="visible"/>
                                      </p:to>
                                    </p:set>
                                    <p:animEffect transition="in" filter="fade">
                                      <p:cBhvr>
                                        <p:cTn id="179" dur="500"/>
                                        <p:tgtEl>
                                          <p:spTgt spid="6"/>
                                        </p:tgtEl>
                                      </p:cBhvr>
                                    </p:animEffect>
                                  </p:childTnLst>
                                </p:cTn>
                              </p:par>
                            </p:childTnLst>
                          </p:cTn>
                        </p:par>
                      </p:childTnLst>
                    </p:cTn>
                  </p:par>
                  <p:par>
                    <p:cTn id="180" fill="hold" nodeType="clickPar">
                      <p:stCondLst>
                        <p:cond delay="indefinite"/>
                      </p:stCondLst>
                      <p:childTnLst>
                        <p:par>
                          <p:cTn id="181" fill="hold">
                            <p:stCondLst>
                              <p:cond delay="0"/>
                            </p:stCondLst>
                            <p:childTnLst>
                              <p:par>
                                <p:cTn id="182" presetID="1" presetClass="exit" presetSubtype="0" dur="1" fill="hold" grpId="1" nodeType="clickEffect">
                                  <p:stCondLst>
                                    <p:cond delay="0"/>
                                  </p:stCondLst>
                                  <p:childTnLst>
                                    <p:set>
                                      <p:cBhvr>
                                        <p:cTn id="183" dur="1" fill="hold">
                                          <p:stCondLst>
                                            <p:cond delay="0"/>
                                          </p:stCondLst>
                                        </p:cTn>
                                        <p:tgtEl>
                                          <p:spTgt spid="67"/>
                                        </p:tgtEl>
                                        <p:attrNameLst>
                                          <p:attrName>style.visibility</p:attrName>
                                        </p:attrNameLst>
                                      </p:cBhvr>
                                      <p:to>
                                        <p:strVal val="hidden"/>
                                      </p:to>
                                    </p:set>
                                  </p:childTnLst>
                                </p:cTn>
                              </p:par>
                              <p:par>
                                <p:cTn id="184" presetID="1" presetClass="exit" presetSubtype="0" dur="1" fill="hold" nodeType="withEffect">
                                  <p:stCondLst>
                                    <p:cond delay="0"/>
                                  </p:stCondLst>
                                  <p:childTnLst>
                                    <p:set>
                                      <p:cBhvr>
                                        <p:cTn id="185" dur="1" fill="hold">
                                          <p:stCondLst>
                                            <p:cond delay="0"/>
                                          </p:stCondLst>
                                        </p:cTn>
                                        <p:tgtEl>
                                          <p:spTgt spid="68"/>
                                        </p:tgtEl>
                                        <p:attrNameLst>
                                          <p:attrName>style.visibility</p:attrName>
                                        </p:attrNameLst>
                                      </p:cBhvr>
                                      <p:to>
                                        <p:strVal val="hidden"/>
                                      </p:to>
                                    </p:set>
                                  </p:childTnLst>
                                </p:cTn>
                              </p:par>
                            </p:childTnLst>
                          </p:cTn>
                        </p:par>
                      </p:childTnLst>
                    </p:cTn>
                  </p:par>
                  <p:par>
                    <p:cTn id="186" fill="hold" nodeType="clickPar">
                      <p:stCondLst>
                        <p:cond delay="indefinite"/>
                      </p:stCondLst>
                      <p:childTnLst>
                        <p:par>
                          <p:cTn id="187" fill="hold">
                            <p:stCondLst>
                              <p:cond delay="0"/>
                            </p:stCondLst>
                            <p:childTnLst>
                              <p:par>
                                <p:cTn id="188" presetID="63" presetClass="path" presetSubtype="0" dur="2000" accel="50000" decel="50000" fill="hold" grpId="1" nodeType="clickEffect">
                                  <p:stCondLst>
                                    <p:cond delay="0"/>
                                  </p:stCondLst>
                                  <p:childTnLst>
                                    <p:animMotion origin="layout" path="M 3.54167E-06 3.7037E-07 L 0.05976 -0.00093" pathEditMode="relative" rAng="0" ptsTypes="AA">
                                      <p:cBhvr>
                                        <p:cTn id="189" dur="2000" fill="hold"/>
                                        <p:tgtEl>
                                          <p:spTgt spid="70"/>
                                        </p:tgtEl>
                                        <p:attrNameLst>
                                          <p:attrName>ppt_x</p:attrName>
                                          <p:attrName>ppt_y</p:attrName>
                                        </p:attrNameLst>
                                      </p:cBhvr>
                                      <p:rCtr x="2982" y="-46"/>
                                    </p:animMotion>
                                  </p:childTnLst>
                                </p:cTn>
                              </p:par>
                            </p:childTnLst>
                          </p:cTn>
                        </p:par>
                        <p:par>
                          <p:cTn id="190" fill="hold" nodeType="afterGroup">
                            <p:stCondLst>
                              <p:cond delay="2000"/>
                            </p:stCondLst>
                            <p:childTnLst>
                              <p:par>
                                <p:cTn id="191" presetID="22" presetClass="entr" presetSubtype="8" dur="1500" fill="hold" grpId="0" nodeType="afterEffect">
                                  <p:stCondLst>
                                    <p:cond delay="0"/>
                                  </p:stCondLst>
                                  <p:childTnLst>
                                    <p:set>
                                      <p:cBhvr>
                                        <p:cTn id="192" dur="1" fill="hold">
                                          <p:stCondLst>
                                            <p:cond delay="0"/>
                                          </p:stCondLst>
                                        </p:cTn>
                                        <p:tgtEl>
                                          <p:spTgt spid="69"/>
                                        </p:tgtEl>
                                        <p:attrNameLst>
                                          <p:attrName>style.visibility</p:attrName>
                                        </p:attrNameLst>
                                      </p:cBhvr>
                                      <p:to>
                                        <p:strVal val="visible"/>
                                      </p:to>
                                    </p:set>
                                    <p:animEffect transition="in" filter="wipe(left)">
                                      <p:cBhvr>
                                        <p:cTn id="193" dur="1500"/>
                                        <p:tgtEl>
                                          <p:spTgt spid="69"/>
                                        </p:tgtEl>
                                      </p:cBhvr>
                                    </p:animEffect>
                                  </p:childTnLst>
                                </p:cTn>
                              </p:par>
                            </p:childTnLst>
                          </p:cTn>
                        </p:par>
                      </p:childTnLst>
                    </p:cTn>
                  </p:par>
                  <p:par>
                    <p:cTn id="194" fill="hold" nodeType="clickPar">
                      <p:stCondLst>
                        <p:cond delay="indefinite"/>
                      </p:stCondLst>
                      <p:childTnLst>
                        <p:par>
                          <p:cTn id="195" fill="hold">
                            <p:stCondLst>
                              <p:cond delay="0"/>
                            </p:stCondLst>
                            <p:childTnLst>
                              <p:par>
                                <p:cTn id="196" presetID="22" presetClass="entr" presetSubtype="4" dur="500" fill="hold" nodeType="clickEffect">
                                  <p:stCondLst>
                                    <p:cond delay="0"/>
                                  </p:stCondLst>
                                  <p:childTnLst>
                                    <p:set>
                                      <p:cBhvr>
                                        <p:cTn id="197" dur="1" fill="hold">
                                          <p:stCondLst>
                                            <p:cond delay="0"/>
                                          </p:stCondLst>
                                        </p:cTn>
                                        <p:tgtEl>
                                          <p:spTgt spid="72"/>
                                        </p:tgtEl>
                                        <p:attrNameLst>
                                          <p:attrName>style.visibility</p:attrName>
                                        </p:attrNameLst>
                                      </p:cBhvr>
                                      <p:to>
                                        <p:strVal val="visible"/>
                                      </p:to>
                                    </p:set>
                                    <p:animEffect transition="in" filter="wipe(down)">
                                      <p:cBhvr>
                                        <p:cTn id="198" dur="500"/>
                                        <p:tgtEl>
                                          <p:spTgt spid="72"/>
                                        </p:tgtEl>
                                      </p:cBhvr>
                                    </p:animEffect>
                                  </p:childTnLst>
                                </p:cTn>
                              </p:par>
                            </p:childTnLst>
                          </p:cTn>
                        </p:par>
                        <p:par>
                          <p:cTn id="199" fill="hold" nodeType="afterGroup">
                            <p:stCondLst>
                              <p:cond delay="500"/>
                            </p:stCondLst>
                            <p:childTnLst>
                              <p:par>
                                <p:cTn id="200" presetID="10" presetClass="entr" presetSubtype="0" dur="500" fill="hold" grpId="0" nodeType="afterEffect">
                                  <p:stCondLst>
                                    <p:cond delay="0"/>
                                  </p:stCondLst>
                                  <p:childTnLst>
                                    <p:set>
                                      <p:cBhvr>
                                        <p:cTn id="201" dur="1" fill="hold">
                                          <p:stCondLst>
                                            <p:cond delay="0"/>
                                          </p:stCondLst>
                                        </p:cTn>
                                        <p:tgtEl>
                                          <p:spTgt spid="73"/>
                                        </p:tgtEl>
                                        <p:attrNameLst>
                                          <p:attrName>style.visibility</p:attrName>
                                        </p:attrNameLst>
                                      </p:cBhvr>
                                      <p:to>
                                        <p:strVal val="visible"/>
                                      </p:to>
                                    </p:set>
                                    <p:animEffect transition="in" filter="fade">
                                      <p:cBhvr>
                                        <p:cTn id="202" dur="500"/>
                                        <p:tgtEl>
                                          <p:spTgt spid="73"/>
                                        </p:tgtEl>
                                      </p:cBhvr>
                                    </p:animEffect>
                                  </p:childTnLst>
                                </p:cTn>
                              </p:par>
                            </p:childTnLst>
                          </p:cTn>
                        </p:par>
                      </p:childTnLst>
                    </p:cTn>
                  </p:par>
                  <p:par>
                    <p:cTn id="203" fill="hold" nodeType="clickPar">
                      <p:stCondLst>
                        <p:cond delay="indefinite"/>
                      </p:stCondLst>
                      <p:childTnLst>
                        <p:par>
                          <p:cTn id="204" fill="hold">
                            <p:stCondLst>
                              <p:cond delay="0"/>
                            </p:stCondLst>
                            <p:childTnLst>
                              <p:par>
                                <p:cTn id="205" presetID="1" presetClass="exit" presetSubtype="0" dur="1" fill="hold" nodeType="clickEffect">
                                  <p:stCondLst>
                                    <p:cond delay="0"/>
                                  </p:stCondLst>
                                  <p:childTnLst>
                                    <p:set>
                                      <p:cBhvr>
                                        <p:cTn id="206"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p:bldP spid="61" grpId="0"/>
      <p:bldP spid="62" grpId="0"/>
      <p:bldP spid="63" grpId="0"/>
      <p:bldP spid="65" grpId="0"/>
      <p:bldP spid="57" grpId="0" animBg="1"/>
      <p:bldP spid="111" grpId="0" animBg="1"/>
      <p:bldP spid="112" grpId="0" animBg="1"/>
      <p:bldP spid="4" grpId="0" animBg="1"/>
      <p:bldP spid="5"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67" grpId="0" animBg="1"/>
      <p:bldP spid="67" grpId="1" animBg="1"/>
      <p:bldP spid="69" grpId="0" animBg="1"/>
      <p:bldP spid="70" grpId="0" animBg="1"/>
      <p:bldP spid="70" grpId="1" animBg="1"/>
      <p:bldP spid="71" grpId="0" animBg="1"/>
      <p:bldP spid="6"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Making Change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Denominations: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=4,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3</m:t>
                        </m:r>
                      </m:sub>
                    </m:sSub>
                    <m:r>
                      <a:rPr lang="en-US" i="1">
                        <a:latin typeface="Cambria Math" panose="02040503050406030204" pitchFamily="18" charset="0"/>
                      </a:rPr>
                      <m:t>=6</m:t>
                    </m:r>
                  </m:oMath>
                </a14:m>
                <a:r>
                  <a:rPr lang="en-US" dirty="0"/>
                  <a:t>. Make a change of </a:t>
                </a:r>
                <a:r>
                  <a:rPr lang="en-US" dirty="0">
                    <a:solidFill>
                      <a:srgbClr val="AD1457"/>
                    </a:solidFill>
                  </a:rPr>
                  <a:t>Rs. </a:t>
                </a:r>
                <a14:m>
                  <m:oMath xmlns:m="http://schemas.openxmlformats.org/officeDocument/2006/math">
                    <m:r>
                      <a:rPr lang="en-US" i="1">
                        <a:solidFill>
                          <a:srgbClr val="AD1457"/>
                        </a:solidFill>
                        <a:latin typeface="Cambria Math" panose="02040503050406030204" pitchFamily="18" charset="0"/>
                      </a:rPr>
                      <m:t>8</m:t>
                    </m:r>
                  </m:oMath>
                </a14:m>
                <a:r>
                  <a:rPr lang="en-US" dirty="0">
                    <a:solidFill>
                      <a:srgbClr val="AD1457"/>
                    </a:solidFill>
                  </a:rPr>
                  <a:t>. </a:t>
                </a:r>
              </a:p>
              <a:p>
                <a:endParaRPr lang="en-US" dirty="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Rectangle 57"/>
              <p:cNvSpPr/>
              <p:nvPr/>
            </p:nvSpPr>
            <p:spPr>
              <a:xfrm>
                <a:off x="1785144" y="1447674"/>
                <a:ext cx="7653528" cy="1765788"/>
              </a:xfrm>
              <a:prstGeom prst="rect">
                <a:avLst/>
              </a:prstGeom>
              <a:solidFill>
                <a:schemeClr val="accent1">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200" dirty="0" smtClean="0">
                    <a:solidFill>
                      <a:srgbClr val="424242"/>
                    </a:solidFill>
                  </a:rPr>
                  <a:t>Step-1:  Make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0</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0</m:t>
                    </m:r>
                    <m:r>
                      <a:rPr lang="en-US" sz="2200" b="0">
                        <a:solidFill>
                          <a:srgbClr val="424242"/>
                        </a:solidFill>
                        <a:latin typeface="Cambria Math" panose="02040503050406030204" pitchFamily="18" charset="0"/>
                      </a:rPr>
                      <m:t> </m:t>
                    </m:r>
                    <m:r>
                      <a:rPr lang="en-US" sz="2200" b="0" i="1">
                        <a:solidFill>
                          <a:srgbClr val="424242"/>
                        </a:solidFill>
                        <a:latin typeface="Cambria Math" panose="02040503050406030204" pitchFamily="18" charset="0"/>
                      </a:rPr>
                      <m:t>𝑓𝑜𝑟</m:t>
                    </m:r>
                    <m:r>
                      <a:rPr lang="en-US" sz="2200" b="0">
                        <a:solidFill>
                          <a:srgbClr val="424242"/>
                        </a:solidFill>
                        <a:latin typeface="Cambria Math" panose="02040503050406030204" pitchFamily="18" charset="0"/>
                      </a:rPr>
                      <m:t> </m:t>
                    </m:r>
                    <m:r>
                      <a:rPr lang="en-US" sz="2200" b="0" i="1">
                        <a:solidFill>
                          <a:srgbClr val="424242"/>
                        </a:solidFill>
                        <a:latin typeface="Cambria Math" panose="02040503050406030204" pitchFamily="18" charset="0"/>
                      </a:rPr>
                      <m:t>0</m:t>
                    </m:r>
                    <m:r>
                      <a:rPr lang="en-US" sz="2200" b="0">
                        <a:solidFill>
                          <a:srgbClr val="424242"/>
                        </a:solidFill>
                        <a:latin typeface="Cambria Math" panose="02040503050406030204" pitchFamily="18" charset="0"/>
                      </a:rPr>
                      <m:t>&lt;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𝑛</m:t>
                    </m:r>
                  </m:oMath>
                </a14:m>
                <a:endParaRPr lang="en-US" sz="2200" dirty="0">
                  <a:solidFill>
                    <a:srgbClr val="424242"/>
                  </a:solidFill>
                </a:endParaRPr>
              </a:p>
              <a:p>
                <a:pPr>
                  <a:spcBef>
                    <a:spcPts val="600"/>
                  </a:spcBef>
                </a:pPr>
                <a:r>
                  <a:rPr lang="en-US" sz="2200" dirty="0">
                    <a:solidFill>
                      <a:srgbClr val="424242"/>
                    </a:solidFill>
                  </a:rPr>
                  <a:t>Step-2:  If </a:t>
                </a:r>
                <a14:m>
                  <m:oMath xmlns:m="http://schemas.openxmlformats.org/officeDocument/2006/math">
                    <m:r>
                      <a:rPr lang="en-US" sz="2200" b="0" i="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a:solidFill>
                          <a:srgbClr val="424242"/>
                        </a:solidFill>
                        <a:latin typeface="Cambria Math" panose="02040503050406030204" pitchFamily="18" charset="0"/>
                      </a:rPr>
                      <m:t> </m:t>
                    </m:r>
                  </m:oMath>
                </a14:m>
                <a:r>
                  <a:rPr lang="en-US" sz="2200" dirty="0">
                    <a:solidFill>
                      <a:srgbClr val="424242"/>
                    </a:solidFill>
                  </a:rPr>
                  <a:t>then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1</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𝑖</m:t>
                    </m:r>
                    <m:r>
                      <a:rPr lang="en-US" sz="2200" b="0" i="1" smtClean="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m:t>
                    </m:r>
                    <m:sSub>
                      <m:sSubPr>
                        <m:ctrlPr>
                          <a:rPr lang="en-US" sz="2200" i="1">
                            <a:solidFill>
                              <a:srgbClr val="424242"/>
                            </a:solidFill>
                            <a:latin typeface="Cambria Math" panose="02040503050406030204" pitchFamily="18" charset="0"/>
                          </a:rPr>
                        </m:ctrlPr>
                      </m:sSubPr>
                      <m:e>
                        <m:r>
                          <a:rPr lang="en-US" sz="2200" b="0" i="1">
                            <a:solidFill>
                              <a:srgbClr val="424242"/>
                            </a:solidFill>
                            <a:latin typeface="Cambria Math" panose="02040503050406030204" pitchFamily="18" charset="0"/>
                          </a:rPr>
                          <m:t>𝑑</m:t>
                        </m:r>
                      </m:e>
                      <m:sub>
                        <m:r>
                          <a:rPr lang="en-US" sz="2200" b="0" i="1" smtClean="0">
                            <a:solidFill>
                              <a:srgbClr val="424242"/>
                            </a:solidFill>
                            <a:latin typeface="Cambria Math" panose="02040503050406030204" pitchFamily="18" charset="0"/>
                          </a:rPr>
                          <m:t>𝑖</m:t>
                        </m:r>
                      </m:sub>
                    </m:sSub>
                    <m:r>
                      <a:rPr lang="en-US" sz="2200" b="0">
                        <a:solidFill>
                          <a:srgbClr val="424242"/>
                        </a:solidFill>
                        <a:latin typeface="Cambria Math" panose="02040503050406030204" pitchFamily="18" charset="0"/>
                      </a:rPr>
                      <m:t>], </m:t>
                    </m:r>
                  </m:oMath>
                </a14:m>
                <a:r>
                  <a:rPr lang="en-US" sz="2200" dirty="0">
                    <a:solidFill>
                      <a:srgbClr val="424242"/>
                    </a:solidFill>
                  </a:rPr>
                  <a:t>here </a:t>
                </a:r>
                <a14:m>
                  <m:oMath xmlns:m="http://schemas.openxmlformats.org/officeDocument/2006/math">
                    <m:sSub>
                      <m:sSubPr>
                        <m:ctrlPr>
                          <a:rPr lang="en-US" sz="2200" i="1">
                            <a:solidFill>
                              <a:srgbClr val="424242"/>
                            </a:solidFill>
                            <a:latin typeface="Cambria Math" panose="02040503050406030204" pitchFamily="18" charset="0"/>
                          </a:rPr>
                        </m:ctrlPr>
                      </m:sSubPr>
                      <m:e>
                        <m:r>
                          <a:rPr lang="en-US" sz="2200" b="0" i="1">
                            <a:solidFill>
                              <a:srgbClr val="424242"/>
                            </a:solidFill>
                            <a:latin typeface="Cambria Math" panose="02040503050406030204" pitchFamily="18" charset="0"/>
                          </a:rPr>
                          <m:t>𝑑</m:t>
                        </m:r>
                      </m:e>
                      <m:sub>
                        <m:r>
                          <a:rPr lang="en-US" sz="2200" b="0" i="1" smtClean="0">
                            <a:solidFill>
                              <a:srgbClr val="424242"/>
                            </a:solidFill>
                            <a:latin typeface="Cambria Math" panose="02040503050406030204" pitchFamily="18" charset="0"/>
                          </a:rPr>
                          <m:t>𝑖</m:t>
                        </m:r>
                      </m:sub>
                    </m:sSub>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oMath>
                </a14:m>
                <a:endParaRPr lang="en-US" sz="2200" dirty="0">
                  <a:solidFill>
                    <a:srgbClr val="424242"/>
                  </a:solidFill>
                </a:endParaRPr>
              </a:p>
              <a:p>
                <a:pPr>
                  <a:spcBef>
                    <a:spcPts val="600"/>
                  </a:spcBef>
                </a:pPr>
                <a:r>
                  <a:rPr lang="en-US" sz="2200" dirty="0">
                    <a:solidFill>
                      <a:srgbClr val="424242"/>
                    </a:solidFill>
                  </a:rPr>
                  <a:t>Step-3:  If </a:t>
                </a:r>
                <a14:m>
                  <m:oMath xmlns:m="http://schemas.openxmlformats.org/officeDocument/2006/math">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&lt;</m:t>
                    </m:r>
                    <m:sSub>
                      <m:sSubPr>
                        <m:ctrlPr>
                          <a:rPr lang="en-US" sz="2200" i="1">
                            <a:solidFill>
                              <a:srgbClr val="424242"/>
                            </a:solidFill>
                            <a:latin typeface="Cambria Math" panose="02040503050406030204" pitchFamily="18" charset="0"/>
                          </a:rPr>
                        </m:ctrlPr>
                      </m:sSubPr>
                      <m:e>
                        <m:r>
                          <a:rPr lang="en-US" sz="2200" b="0" i="1">
                            <a:solidFill>
                              <a:srgbClr val="424242"/>
                            </a:solidFill>
                            <a:latin typeface="Cambria Math" panose="02040503050406030204" pitchFamily="18" charset="0"/>
                          </a:rPr>
                          <m:t>𝑑</m:t>
                        </m:r>
                      </m:e>
                      <m:sub>
                        <m:r>
                          <a:rPr lang="en-US" sz="2200" b="0" i="1">
                            <a:solidFill>
                              <a:srgbClr val="424242"/>
                            </a:solidFill>
                            <a:latin typeface="Cambria Math" panose="02040503050406030204" pitchFamily="18" charset="0"/>
                          </a:rPr>
                          <m:t>𝑖</m:t>
                        </m:r>
                      </m:sub>
                    </m:sSub>
                  </m:oMath>
                </a14:m>
                <a:r>
                  <a:rPr lang="en-US" sz="2200" dirty="0">
                    <a:solidFill>
                      <a:srgbClr val="424242"/>
                    </a:solidFill>
                  </a:rPr>
                  <a:t> then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i="0" smtClean="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m:t>
                    </m:r>
                  </m:oMath>
                </a14:m>
                <a:endParaRPr lang="en-US" sz="2200" dirty="0">
                  <a:solidFill>
                    <a:srgbClr val="424242"/>
                  </a:solidFill>
                </a:endParaRPr>
              </a:p>
              <a:p>
                <a:pPr>
                  <a:spcBef>
                    <a:spcPts val="600"/>
                  </a:spcBef>
                </a:pPr>
                <a:r>
                  <a:rPr lang="en-US" sz="2200" dirty="0">
                    <a:solidFill>
                      <a:srgbClr val="424242"/>
                    </a:solidFill>
                  </a:rPr>
                  <a:t>Step-4:  Otherwise </a:t>
                </a:r>
                <a14:m>
                  <m:oMath xmlns:m="http://schemas.openxmlformats.org/officeDocument/2006/math">
                    <m:r>
                      <a:rPr lang="en-US" sz="2200" b="0" i="1">
                        <a:solidFill>
                          <a:srgbClr val="424242"/>
                        </a:solidFill>
                        <a:latin typeface="Cambria Math" panose="02040503050406030204" pitchFamily="18" charset="0"/>
                      </a:rPr>
                      <m:t>𝑐</m:t>
                    </m:r>
                    <m:r>
                      <a:rPr lang="en-US" sz="2200" b="0">
                        <a:solidFill>
                          <a:srgbClr val="424242"/>
                        </a:solidFill>
                        <a:latin typeface="Cambria Math" panose="02040503050406030204" pitchFamily="18" charset="0"/>
                      </a:rPr>
                      <m:t>[</m:t>
                    </m:r>
                    <m:r>
                      <a:rPr lang="en-US" sz="2200" b="0" i="1" err="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𝑗</m:t>
                    </m:r>
                    <m:r>
                      <a:rPr lang="en-US" sz="2200" b="0">
                        <a:solidFill>
                          <a:srgbClr val="424242"/>
                        </a:solidFill>
                        <a:latin typeface="Cambria Math" panose="02040503050406030204" pitchFamily="18" charset="0"/>
                      </a:rPr>
                      <m:t>] = </m:t>
                    </m:r>
                    <m:r>
                      <a:rPr lang="en-US" sz="2200" b="0" i="1">
                        <a:solidFill>
                          <a:srgbClr val="424242"/>
                        </a:solidFill>
                        <a:latin typeface="Cambria Math" panose="02040503050406030204" pitchFamily="18" charset="0"/>
                      </a:rPr>
                      <m:t>𝑚𝑖𝑛</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𝑐</m:t>
                    </m:r>
                    <m:d>
                      <m:dPr>
                        <m:begChr m:val="["/>
                        <m:endChr m:val="]"/>
                        <m:ctrlPr>
                          <a:rPr lang="en-US" sz="2200" b="0" i="1" smtClean="0">
                            <a:solidFill>
                              <a:srgbClr val="424242"/>
                            </a:solidFill>
                            <a:latin typeface="Cambria Math" panose="02040503050406030204" pitchFamily="18" charset="0"/>
                          </a:rPr>
                        </m:ctrlPr>
                      </m:dPr>
                      <m:e>
                        <m:r>
                          <a:rPr lang="en-US" sz="2200" b="0" i="1">
                            <a:solidFill>
                              <a:srgbClr val="424242"/>
                            </a:solidFill>
                            <a:latin typeface="Cambria Math" panose="02040503050406030204" pitchFamily="18" charset="0"/>
                          </a:rPr>
                          <m:t>𝑖</m:t>
                        </m:r>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i="1" smtClean="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𝑗</m:t>
                        </m:r>
                      </m:e>
                    </m:d>
                    <m:r>
                      <a:rPr lang="en-US" sz="2200" b="0">
                        <a:solidFill>
                          <a:srgbClr val="424242"/>
                        </a:solidFill>
                        <a:latin typeface="Cambria Math" panose="02040503050406030204" pitchFamily="18" charset="0"/>
                      </a:rPr>
                      <m:t>,</m:t>
                    </m:r>
                    <m:r>
                      <a:rPr lang="en-US" sz="2200" b="0" i="1">
                        <a:solidFill>
                          <a:srgbClr val="424242"/>
                        </a:solidFill>
                        <a:latin typeface="Cambria Math" panose="02040503050406030204" pitchFamily="18" charset="0"/>
                      </a:rPr>
                      <m:t>1</m:t>
                    </m:r>
                    <m:r>
                      <a:rPr lang="en-US" sz="2200" b="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𝑐</m:t>
                    </m:r>
                    <m:d>
                      <m:dPr>
                        <m:begChr m:val="["/>
                        <m:endChr m:val="]"/>
                        <m:ctrlPr>
                          <a:rPr lang="en-US" sz="2200" b="0" i="1" smtClean="0">
                            <a:solidFill>
                              <a:srgbClr val="424242"/>
                            </a:solidFill>
                            <a:latin typeface="Cambria Math" panose="02040503050406030204" pitchFamily="18" charset="0"/>
                          </a:rPr>
                        </m:ctrlPr>
                      </m:dPr>
                      <m:e>
                        <m:r>
                          <a:rPr lang="en-US" sz="2200" b="0" i="1" err="1">
                            <a:solidFill>
                              <a:srgbClr val="424242"/>
                            </a:solidFill>
                            <a:latin typeface="Cambria Math" panose="02040503050406030204" pitchFamily="18" charset="0"/>
                          </a:rPr>
                          <m:t>𝑖</m:t>
                        </m:r>
                        <m:r>
                          <a:rPr lang="en-US" sz="2200" b="0" i="1" smtClean="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𝑗</m:t>
                        </m:r>
                        <m:r>
                          <a:rPr lang="en-US" sz="2200" b="0" i="1" smtClean="0">
                            <a:solidFill>
                              <a:srgbClr val="424242"/>
                            </a:solidFill>
                            <a:latin typeface="Cambria Math" panose="02040503050406030204" pitchFamily="18" charset="0"/>
                          </a:rPr>
                          <m:t>−</m:t>
                        </m:r>
                        <m:r>
                          <a:rPr lang="en-US" sz="2200" b="0" i="1" smtClean="0">
                            <a:solidFill>
                              <a:srgbClr val="424242"/>
                            </a:solidFill>
                            <a:latin typeface="Cambria Math" panose="02040503050406030204" pitchFamily="18" charset="0"/>
                          </a:rPr>
                          <m:t>𝑑𝑖</m:t>
                        </m:r>
                      </m:e>
                    </m:d>
                  </m:oMath>
                </a14:m>
                <a:r>
                  <a:rPr lang="en-US" sz="2200" dirty="0" smtClean="0">
                    <a:solidFill>
                      <a:srgbClr val="424242"/>
                    </a:solidFill>
                  </a:rPr>
                  <a:t>)</a:t>
                </a:r>
                <a:endParaRPr lang="en-US" sz="2200" dirty="0">
                  <a:solidFill>
                    <a:srgbClr val="424242"/>
                  </a:solidFill>
                </a:endParaRPr>
              </a:p>
            </p:txBody>
          </p:sp>
        </mc:Choice>
        <mc:Fallback>
          <p:sp>
            <p:nvSpPr>
              <p:cNvPr id="58" name="Rectangle 57"/>
              <p:cNvSpPr>
                <a:spLocks noRot="1" noChangeAspect="1" noMove="1" noResize="1" noEditPoints="1" noAdjustHandles="1" noChangeArrowheads="1" noChangeShapeType="1" noTextEdit="1"/>
              </p:cNvSpPr>
              <p:nvPr/>
            </p:nvSpPr>
            <p:spPr>
              <a:xfrm>
                <a:off x="1785144" y="1447674"/>
                <a:ext cx="7653528" cy="1765788"/>
              </a:xfrm>
              <a:prstGeom prst="rect">
                <a:avLst/>
              </a:prstGeom>
              <a:blipFill rotWithShape="0">
                <a:blip r:embed="rId3"/>
                <a:stretch>
                  <a:fillRect l="-955" b="-3767"/>
                </a:stretch>
              </a:blipFill>
              <a:ln>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9" name="Content Placeholder 3"/>
              <p:cNvGraphicFramePr/>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419456868"/>
                        </a:ext>
                      </a:extLst>
                    </a:gridCol>
                  </a:tblGrid>
                  <a:tr h="548640">
                    <a:tc>
                      <a:txBody>
                        <a:bodyPr/>
                        <a:lstStyle/>
                        <a:p>
                          <a:pPr algn="ctr"/>
                          <a:endParaRPr lang="en-US" sz="2400" b="1">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𝟏</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𝟐</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𝟒</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𝟑</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𝟔</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06523799"/>
                      </a:ext>
                    </a:extLst>
                  </a:tr>
                </a:tbl>
              </a:graphicData>
            </a:graphic>
          </p:graphicFrame>
        </mc:Choice>
        <mc:Fallback xmlns="">
          <p:graphicFrame>
            <p:nvGraphicFramePr>
              <p:cNvPr id="59" name="Content Placeholder 3"/>
              <p:cNvGraphicFramePr/>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419456868"/>
                        </a:ext>
                      </a:extLst>
                    </a:gridCol>
                  </a:tblGrid>
                  <a:tr h="548640">
                    <a:tc>
                      <a:txBody>
                        <a:bodyPr/>
                        <a:lstStyle/>
                        <a:p>
                          <a:pPr algn="ctr"/>
                          <a:endParaRPr lang="en-US" sz="2400" b="1">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100000" r="-539086" b="-20989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202222" r="-539086" b="-112222"/>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4"/>
                          <a:stretch>
                            <a:fillRect l="-508" t="-340000" r="-539086" b="-2625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06523799"/>
                      </a:ext>
                    </a:extLst>
                  </a:tr>
                </a:tbl>
              </a:graphicData>
            </a:graphic>
          </p:graphicFrame>
        </mc:Fallback>
      </mc:AlternateContent>
      <mc:AlternateContent xmlns:mc="http://schemas.openxmlformats.org/markup-compatibility/2006" xmlns:a14="http://schemas.microsoft.com/office/drawing/2010/main">
        <mc:Choice Requires="a14">
          <p:sp>
            <p:nvSpPr>
              <p:cNvPr id="60" name="TextBox 59"/>
              <p:cNvSpPr txBox="1"/>
              <p:nvPr/>
            </p:nvSpPr>
            <p:spPr>
              <a:xfrm>
                <a:off x="950258" y="4491780"/>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0" name="TextBox 59"/>
              <p:cNvSpPr txBox="1">
                <a:spLocks noRot="1" noChangeAspect="1" noMove="1" noResize="1" noEditPoints="1" noAdjustHandles="1" noChangeArrowheads="1" noChangeShapeType="1" noTextEdit="1"/>
              </p:cNvSpPr>
              <p:nvPr/>
            </p:nvSpPr>
            <p:spPr>
              <a:xfrm>
                <a:off x="950258" y="4491780"/>
                <a:ext cx="82411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50258" y="5028517"/>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𝟐</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1" name="TextBox 60"/>
              <p:cNvSpPr txBox="1">
                <a:spLocks noRot="1" noChangeAspect="1" noMove="1" noResize="1" noEditPoints="1" noAdjustHandles="1" noChangeArrowheads="1" noChangeShapeType="1" noTextEdit="1"/>
              </p:cNvSpPr>
              <p:nvPr/>
            </p:nvSpPr>
            <p:spPr>
              <a:xfrm>
                <a:off x="950258" y="5028517"/>
                <a:ext cx="82411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0258" y="5532123"/>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𝟑</m:t>
                      </m:r>
                    </m:oMath>
                  </m:oMathPara>
                </a14:m>
                <a:endParaRPr lang="en-US" sz="20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2" name="TextBox 61"/>
              <p:cNvSpPr txBox="1">
                <a:spLocks noRot="1" noChangeAspect="1" noMove="1" noResize="1" noEditPoints="1" noAdjustHandles="1" noChangeArrowheads="1" noChangeShapeType="1" noTextEdit="1"/>
              </p:cNvSpPr>
              <p:nvPr/>
            </p:nvSpPr>
            <p:spPr>
              <a:xfrm>
                <a:off x="950258" y="5532123"/>
                <a:ext cx="82411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358386" y="3337847"/>
                <a:ext cx="304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𝑗</m:t>
                      </m:r>
                    </m:oMath>
                  </m:oMathPara>
                </a14:m>
                <a:endParaRPr lang="en-US" sz="24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3" name="TextBox 62"/>
              <p:cNvSpPr txBox="1">
                <a:spLocks noRot="1" noChangeAspect="1" noMove="1" noResize="1" noEditPoints="1" noAdjustHandles="1" noChangeArrowheads="1" noChangeShapeType="1" noTextEdit="1"/>
              </p:cNvSpPr>
              <p:nvPr/>
            </p:nvSpPr>
            <p:spPr>
              <a:xfrm>
                <a:off x="4358386" y="3337847"/>
                <a:ext cx="304800" cy="461665"/>
              </a:xfrm>
              <a:prstGeom prst="rect">
                <a:avLst/>
              </a:prstGeom>
              <a:blipFill>
                <a:blip r:embed="rId8"/>
                <a:stretch>
                  <a:fillRect l="-16000" r="-12000" b="-18667"/>
                </a:stretch>
              </a:blipFill>
            </p:spPr>
            <p:txBody>
              <a:bodyPr/>
              <a:lstStyle/>
              <a:p>
                <a:r>
                  <a:rPr lang="en-US">
                    <a:noFill/>
                  </a:rPr>
                  <a:t> </a:t>
                </a:r>
              </a:p>
            </p:txBody>
          </p:sp>
        </mc:Fallback>
      </mc:AlternateContent>
      <p:cxnSp>
        <p:nvCxnSpPr>
          <p:cNvPr id="64" name="Straight Arrow Connector 63"/>
          <p:cNvCxnSpPr/>
          <p:nvPr/>
        </p:nvCxnSpPr>
        <p:spPr>
          <a:xfrm>
            <a:off x="4626988" y="3637607"/>
            <a:ext cx="870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35139" y="3406775"/>
            <a:ext cx="1188720" cy="457200"/>
          </a:xfrm>
          <a:prstGeom prst="rect">
            <a:avLst/>
          </a:prstGeom>
          <a:noFill/>
        </p:spPr>
        <p:txBody>
          <a:bodyPr wrap="square" rtlCol="0">
            <a:spAutoFit/>
          </a:bodyPr>
          <a:lstStyle/>
          <a:p>
            <a:pPr algn="ctr"/>
            <a:r>
              <a:rPr lang="en-US" sz="2400"/>
              <a:t>Amount </a:t>
            </a:r>
          </a:p>
        </p:txBody>
      </p:sp>
      <p:cxnSp>
        <p:nvCxnSpPr>
          <p:cNvPr id="109" name="Straight Connector 108"/>
          <p:cNvCxnSpPr/>
          <p:nvPr/>
        </p:nvCxnSpPr>
        <p:spPr>
          <a:xfrm>
            <a:off x="1786853" y="4936171"/>
            <a:ext cx="7635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91959" y="5504827"/>
            <a:ext cx="763524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380129" y="847165"/>
            <a:ext cx="2944906" cy="430306"/>
          </a:xfrm>
          <a:prstGeom prst="roundRect">
            <a:avLst/>
          </a:prstGeom>
          <a:noFill/>
          <a:ln w="28575">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611035" y="847165"/>
            <a:ext cx="766483" cy="40341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p:cNvSpPr txBox="1"/>
          <p:nvPr/>
        </p:nvSpPr>
        <p:spPr>
          <a:xfrm>
            <a:off x="7453547" y="5027219"/>
            <a:ext cx="408296" cy="369332"/>
          </a:xfrm>
          <a:prstGeom prst="rect">
            <a:avLst/>
          </a:prstGeom>
          <a:solidFill>
            <a:schemeClr val="bg1"/>
          </a:solidFill>
        </p:spPr>
        <p:txBody>
          <a:bodyPr wrap="square" rtlCol="0">
            <a:spAutoFit/>
          </a:bodyPr>
          <a:lstStyle/>
          <a:p>
            <a:endParaRPr lang="en-US"/>
          </a:p>
        </p:txBody>
      </p:sp>
      <p:sp>
        <p:nvSpPr>
          <p:cNvPr id="141" name="TextBox 140"/>
          <p:cNvSpPr txBox="1"/>
          <p:nvPr/>
        </p:nvSpPr>
        <p:spPr>
          <a:xfrm>
            <a:off x="8189055" y="5028874"/>
            <a:ext cx="408296" cy="369332"/>
          </a:xfrm>
          <a:prstGeom prst="rect">
            <a:avLst/>
          </a:prstGeom>
          <a:solidFill>
            <a:schemeClr val="bg1"/>
          </a:solidFill>
        </p:spPr>
        <p:txBody>
          <a:bodyPr wrap="square" rtlCol="0">
            <a:spAutoFit/>
          </a:bodyPr>
          <a:lstStyle/>
          <a:p>
            <a:endParaRPr lang="en-US"/>
          </a:p>
        </p:txBody>
      </p:sp>
      <p:sp>
        <p:nvSpPr>
          <p:cNvPr id="142" name="TextBox 141"/>
          <p:cNvSpPr txBox="1"/>
          <p:nvPr/>
        </p:nvSpPr>
        <p:spPr>
          <a:xfrm>
            <a:off x="8899848" y="5027018"/>
            <a:ext cx="408296" cy="369332"/>
          </a:xfrm>
          <a:prstGeom prst="rect">
            <a:avLst/>
          </a:prstGeom>
          <a:solidFill>
            <a:schemeClr val="bg1"/>
          </a:solidFill>
        </p:spPr>
        <p:txBody>
          <a:bodyPr wrap="square" rtlCol="0">
            <a:spAutoFit/>
          </a:bodyPr>
          <a:lstStyle/>
          <a:p>
            <a:endParaRPr lang="en-US"/>
          </a:p>
        </p:txBody>
      </p:sp>
      <p:sp>
        <p:nvSpPr>
          <p:cNvPr id="144" name="TextBox 143"/>
          <p:cNvSpPr txBox="1"/>
          <p:nvPr/>
        </p:nvSpPr>
        <p:spPr>
          <a:xfrm>
            <a:off x="3855717" y="5577564"/>
            <a:ext cx="408296" cy="369332"/>
          </a:xfrm>
          <a:prstGeom prst="rect">
            <a:avLst/>
          </a:prstGeom>
          <a:solidFill>
            <a:schemeClr val="bg1"/>
          </a:solidFill>
        </p:spPr>
        <p:txBody>
          <a:bodyPr wrap="square" rtlCol="0">
            <a:spAutoFit/>
          </a:bodyPr>
          <a:lstStyle/>
          <a:p>
            <a:endParaRPr lang="en-US"/>
          </a:p>
        </p:txBody>
      </p:sp>
      <p:sp>
        <p:nvSpPr>
          <p:cNvPr id="145" name="TextBox 144"/>
          <p:cNvSpPr txBox="1"/>
          <p:nvPr/>
        </p:nvSpPr>
        <p:spPr>
          <a:xfrm>
            <a:off x="4575289" y="5577564"/>
            <a:ext cx="408296" cy="369332"/>
          </a:xfrm>
          <a:prstGeom prst="rect">
            <a:avLst/>
          </a:prstGeom>
          <a:solidFill>
            <a:schemeClr val="bg1"/>
          </a:solidFill>
        </p:spPr>
        <p:txBody>
          <a:bodyPr wrap="square" rtlCol="0">
            <a:spAutoFit/>
          </a:bodyPr>
          <a:lstStyle/>
          <a:p>
            <a:endParaRPr lang="en-US"/>
          </a:p>
        </p:txBody>
      </p:sp>
      <p:sp>
        <p:nvSpPr>
          <p:cNvPr id="146" name="TextBox 145"/>
          <p:cNvSpPr txBox="1"/>
          <p:nvPr/>
        </p:nvSpPr>
        <p:spPr>
          <a:xfrm>
            <a:off x="5308151" y="5571215"/>
            <a:ext cx="408296" cy="369332"/>
          </a:xfrm>
          <a:prstGeom prst="rect">
            <a:avLst/>
          </a:prstGeom>
          <a:solidFill>
            <a:schemeClr val="bg1"/>
          </a:solidFill>
        </p:spPr>
        <p:txBody>
          <a:bodyPr wrap="square" rtlCol="0">
            <a:spAutoFit/>
          </a:bodyPr>
          <a:lstStyle/>
          <a:p>
            <a:endParaRPr lang="en-US"/>
          </a:p>
        </p:txBody>
      </p:sp>
      <p:sp>
        <p:nvSpPr>
          <p:cNvPr id="147" name="TextBox 146"/>
          <p:cNvSpPr txBox="1"/>
          <p:nvPr/>
        </p:nvSpPr>
        <p:spPr>
          <a:xfrm>
            <a:off x="6052673" y="5565704"/>
            <a:ext cx="408296" cy="369332"/>
          </a:xfrm>
          <a:prstGeom prst="rect">
            <a:avLst/>
          </a:prstGeom>
          <a:solidFill>
            <a:schemeClr val="bg1"/>
          </a:solidFill>
        </p:spPr>
        <p:txBody>
          <a:bodyPr wrap="square" rtlCol="0">
            <a:spAutoFit/>
          </a:bodyPr>
          <a:lstStyle/>
          <a:p>
            <a:endParaRPr lang="en-US"/>
          </a:p>
        </p:txBody>
      </p:sp>
      <p:sp>
        <p:nvSpPr>
          <p:cNvPr id="148" name="TextBox 147"/>
          <p:cNvSpPr txBox="1"/>
          <p:nvPr/>
        </p:nvSpPr>
        <p:spPr>
          <a:xfrm>
            <a:off x="6760885" y="5579352"/>
            <a:ext cx="408296" cy="369332"/>
          </a:xfrm>
          <a:prstGeom prst="rect">
            <a:avLst/>
          </a:prstGeom>
          <a:solidFill>
            <a:schemeClr val="bg1"/>
          </a:solidFill>
        </p:spPr>
        <p:txBody>
          <a:bodyPr wrap="square" rtlCol="0">
            <a:spAutoFit/>
          </a:bodyPr>
          <a:lstStyle/>
          <a:p>
            <a:endParaRPr lang="en-US"/>
          </a:p>
        </p:txBody>
      </p:sp>
      <p:sp>
        <p:nvSpPr>
          <p:cNvPr id="149" name="TextBox 148"/>
          <p:cNvSpPr txBox="1"/>
          <p:nvPr/>
        </p:nvSpPr>
        <p:spPr>
          <a:xfrm>
            <a:off x="7468695" y="5579352"/>
            <a:ext cx="408296" cy="369332"/>
          </a:xfrm>
          <a:prstGeom prst="rect">
            <a:avLst/>
          </a:prstGeom>
          <a:solidFill>
            <a:schemeClr val="bg1"/>
          </a:solidFill>
        </p:spPr>
        <p:txBody>
          <a:bodyPr wrap="square" rtlCol="0">
            <a:spAutoFit/>
          </a:bodyPr>
          <a:lstStyle/>
          <a:p>
            <a:endParaRPr lang="en-US"/>
          </a:p>
        </p:txBody>
      </p:sp>
      <p:sp>
        <p:nvSpPr>
          <p:cNvPr id="150" name="TextBox 149"/>
          <p:cNvSpPr txBox="1"/>
          <p:nvPr/>
        </p:nvSpPr>
        <p:spPr>
          <a:xfrm>
            <a:off x="8177309" y="5567560"/>
            <a:ext cx="408296" cy="369332"/>
          </a:xfrm>
          <a:prstGeom prst="rect">
            <a:avLst/>
          </a:prstGeom>
          <a:solidFill>
            <a:schemeClr val="bg1"/>
          </a:solidFill>
        </p:spPr>
        <p:txBody>
          <a:bodyPr wrap="square" rtlCol="0">
            <a:spAutoFit/>
          </a:bodyPr>
          <a:lstStyle/>
          <a:p>
            <a:endParaRPr lang="en-US"/>
          </a:p>
        </p:txBody>
      </p:sp>
      <p:sp>
        <p:nvSpPr>
          <p:cNvPr id="151" name="TextBox 150"/>
          <p:cNvSpPr txBox="1"/>
          <p:nvPr/>
        </p:nvSpPr>
        <p:spPr>
          <a:xfrm>
            <a:off x="8874655" y="5579151"/>
            <a:ext cx="408296" cy="369332"/>
          </a:xfrm>
          <a:prstGeom prst="rect">
            <a:avLst/>
          </a:prstGeom>
          <a:solidFill>
            <a:schemeClr val="bg1"/>
          </a:solidFill>
        </p:spPr>
        <p:txBody>
          <a:bodyPr wrap="square" rtlCol="0">
            <a:spAutoFit/>
          </a:bodyPr>
          <a:lstStyle/>
          <a:p>
            <a:endParaRPr lang="en-US"/>
          </a:p>
        </p:txBody>
      </p:sp>
      <p:sp>
        <p:nvSpPr>
          <p:cNvPr id="27" name="TextBox 26"/>
          <p:cNvSpPr txBox="1"/>
          <p:nvPr/>
        </p:nvSpPr>
        <p:spPr>
          <a:xfrm>
            <a:off x="8709212" y="5499445"/>
            <a:ext cx="731520" cy="484632"/>
          </a:xfrm>
          <a:prstGeom prst="rect">
            <a:avLst/>
          </a:prstGeom>
          <a:solidFill>
            <a:srgbClr val="0066FF">
              <a:alpha val="30000"/>
            </a:srgbClr>
          </a:solidFill>
        </p:spPr>
        <p:txBody>
          <a:bodyPr wrap="square" rtlCol="0">
            <a:spAutoFit/>
          </a:bodyPr>
          <a:lstStyle/>
          <a:p>
            <a:endParaRPr lang="en-US"/>
          </a:p>
        </p:txBody>
      </p:sp>
    </p:spTree>
    <p:extLst>
      <p:ext uri="{BB962C8B-B14F-4D97-AF65-F5344CB8AC3E}">
        <p14:creationId xmlns:p14="http://schemas.microsoft.com/office/powerpoint/2010/main" val="881752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xit" presetSubtype="0" dur="1" fill="hold" grpId="0" nodeType="clickEffect">
                                  <p:stCondLst>
                                    <p:cond delay="0"/>
                                  </p:stCondLst>
                                  <p:childTnLst>
                                    <p:set>
                                      <p:cBhvr>
                                        <p:cTn id="6" dur="1" fill="hold">
                                          <p:stCondLst>
                                            <p:cond delay="0"/>
                                          </p:stCondLst>
                                        </p:cTn>
                                        <p:tgtEl>
                                          <p:spTgt spid="14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p:stCondLst>
                              <p:cond delay="0"/>
                            </p:stCondLst>
                            <p:childTnLst>
                              <p:par>
                                <p:cTn id="9" presetID="1" presetClass="exit" presetSubtype="0" dur="1" fill="hold" grpId="0" nodeType="clickEffect">
                                  <p:stCondLst>
                                    <p:cond delay="0"/>
                                  </p:stCondLst>
                                  <p:childTnLst>
                                    <p:set>
                                      <p:cBhvr>
                                        <p:cTn id="10" dur="1" fill="hold">
                                          <p:stCondLst>
                                            <p:cond delay="0"/>
                                          </p:stCondLst>
                                        </p:cTn>
                                        <p:tgtEl>
                                          <p:spTgt spid="141"/>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xit" presetSubtype="0" dur="1" fill="hold" grpId="0" nodeType="clickEffect">
                                  <p:stCondLst>
                                    <p:cond delay="0"/>
                                  </p:stCondLst>
                                  <p:childTnLst>
                                    <p:set>
                                      <p:cBhvr>
                                        <p:cTn id="14" dur="1" fill="hold">
                                          <p:stCondLst>
                                            <p:cond delay="0"/>
                                          </p:stCondLst>
                                        </p:cTn>
                                        <p:tgtEl>
                                          <p:spTgt spid="14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xit" presetSubtype="0" dur="1" fill="hold" grpId="0" nodeType="clickEffect">
                                  <p:stCondLst>
                                    <p:cond delay="0"/>
                                  </p:stCondLst>
                                  <p:childTnLst>
                                    <p:set>
                                      <p:cBhvr>
                                        <p:cTn id="18" dur="1" fill="hold">
                                          <p:stCondLst>
                                            <p:cond delay="0"/>
                                          </p:stCondLst>
                                        </p:cTn>
                                        <p:tgtEl>
                                          <p:spTgt spid="144"/>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xit" presetSubtype="0" dur="1" fill="hold" grpId="0" nodeType="clickEffect">
                                  <p:stCondLst>
                                    <p:cond delay="0"/>
                                  </p:stCondLst>
                                  <p:childTnLst>
                                    <p:set>
                                      <p:cBhvr>
                                        <p:cTn id="22" dur="1" fill="hold">
                                          <p:stCondLst>
                                            <p:cond delay="0"/>
                                          </p:stCondLst>
                                        </p:cTn>
                                        <p:tgtEl>
                                          <p:spTgt spid="14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xit" presetSubtype="0" dur="1" fill="hold" grpId="0" nodeType="clickEffect">
                                  <p:stCondLst>
                                    <p:cond delay="0"/>
                                  </p:stCondLst>
                                  <p:childTnLst>
                                    <p:set>
                                      <p:cBhvr>
                                        <p:cTn id="26" dur="1" fill="hold">
                                          <p:stCondLst>
                                            <p:cond delay="0"/>
                                          </p:stCondLst>
                                        </p:cTn>
                                        <p:tgtEl>
                                          <p:spTgt spid="14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xit" presetSubtype="0" dur="1" fill="hold" grpId="0" nodeType="clickEffect">
                                  <p:stCondLst>
                                    <p:cond delay="0"/>
                                  </p:stCondLst>
                                  <p:childTnLst>
                                    <p:set>
                                      <p:cBhvr>
                                        <p:cTn id="30" dur="1" fill="hold">
                                          <p:stCondLst>
                                            <p:cond delay="0"/>
                                          </p:stCondLst>
                                        </p:cTn>
                                        <p:tgtEl>
                                          <p:spTgt spid="14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xit" presetSubtype="0" dur="1" fill="hold" grpId="0" nodeType="clickEffect">
                                  <p:stCondLst>
                                    <p:cond delay="0"/>
                                  </p:stCondLst>
                                  <p:childTnLst>
                                    <p:set>
                                      <p:cBhvr>
                                        <p:cTn id="34" dur="1" fill="hold">
                                          <p:stCondLst>
                                            <p:cond delay="0"/>
                                          </p:stCondLst>
                                        </p:cTn>
                                        <p:tgtEl>
                                          <p:spTgt spid="14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xit" presetSubtype="0" dur="1" fill="hold" grpId="0" nodeType="clickEffect">
                                  <p:stCondLst>
                                    <p:cond delay="0"/>
                                  </p:stCondLst>
                                  <p:childTnLst>
                                    <p:set>
                                      <p:cBhvr>
                                        <p:cTn id="38" dur="1" fill="hold">
                                          <p:stCondLst>
                                            <p:cond delay="0"/>
                                          </p:stCondLst>
                                        </p:cTn>
                                        <p:tgtEl>
                                          <p:spTgt spid="149"/>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xit" presetSubtype="0" dur="1" fill="hold" grpId="0" nodeType="clickEffect">
                                  <p:stCondLst>
                                    <p:cond delay="0"/>
                                  </p:stCondLst>
                                  <p:childTnLst>
                                    <p:set>
                                      <p:cBhvr>
                                        <p:cTn id="42" dur="1" fill="hold">
                                          <p:stCondLst>
                                            <p:cond delay="0"/>
                                          </p:stCondLst>
                                        </p:cTn>
                                        <p:tgtEl>
                                          <p:spTgt spid="150"/>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xit" presetSubtype="0" dur="1" fill="hold" grpId="0" nodeType="clickEffect">
                                  <p:stCondLst>
                                    <p:cond delay="0"/>
                                  </p:stCondLst>
                                  <p:childTnLst>
                                    <p:set>
                                      <p:cBhvr>
                                        <p:cTn id="46" dur="1" fill="hold">
                                          <p:stCondLst>
                                            <p:cond delay="0"/>
                                          </p:stCondLst>
                                        </p:cTn>
                                        <p:tgtEl>
                                          <p:spTgt spid="151"/>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8" dur="50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4" grpId="0" animBg="1"/>
      <p:bldP spid="145" grpId="0" animBg="1"/>
      <p:bldP spid="146" grpId="0" animBg="1"/>
      <p:bldP spid="147" grpId="0" animBg="1"/>
      <p:bldP spid="148" grpId="0" animBg="1"/>
      <p:bldP spid="149" grpId="0" animBg="1"/>
      <p:bldP spid="150" grpId="0" animBg="1"/>
      <p:bldP spid="151" grpId="0"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Making Change Problem</a:t>
            </a:r>
            <a:endParaRPr lang="en-US" dirty="0"/>
          </a:p>
        </p:txBody>
      </p:sp>
      <p:sp>
        <p:nvSpPr>
          <p:cNvPr id="3" name="Content Placeholder 2"/>
          <p:cNvSpPr>
            <a:spLocks noGrp="1"/>
          </p:cNvSpPr>
          <p:nvPr>
            <p:ph idx="1"/>
          </p:nvPr>
        </p:nvSpPr>
        <p:spPr/>
        <p:txBody>
          <a:bodyPr/>
          <a:lstStyle/>
          <a:p>
            <a:r>
              <a:rPr lang="en-US" sz="2000" dirty="0"/>
              <a:t>We can also find the coins to be included in the solution set as follows</a:t>
            </a:r>
            <a:r>
              <a:rPr lang="en-US" sz="2000" dirty="0" smtClean="0"/>
              <a:t>:</a:t>
            </a:r>
          </a:p>
          <a:p>
            <a:r>
              <a:rPr lang="en-US" sz="2000" dirty="0"/>
              <a:t>Start looking at c[3, 8] = c[2, 8] ⟹ So, not to include a coin with denomination 6</a:t>
            </a:r>
            <a:r>
              <a:rPr lang="en-US" sz="2000" dirty="0" smtClean="0"/>
              <a:t>.</a:t>
            </a:r>
            <a:endParaRPr lang="en-US" sz="2000" dirty="0"/>
          </a:p>
          <a:p>
            <a:r>
              <a:rPr lang="en-US" sz="2000" dirty="0"/>
              <a:t>Next go to c[2,8] ≠ c[1, 8] but c[2,8] = 1 + c[2,4</a:t>
            </a:r>
            <a:r>
              <a:rPr lang="en-US" sz="2000" dirty="0" smtClean="0"/>
              <a:t>]</a:t>
            </a:r>
            <a:endParaRPr lang="en-US" sz="2000" dirty="0"/>
          </a:p>
          <a:p>
            <a:r>
              <a:rPr lang="en-US" sz="2000" dirty="0"/>
              <a:t>So, include a coin with denomination </a:t>
            </a:r>
            <a:r>
              <a:rPr lang="en-US" sz="2000" dirty="0" smtClean="0"/>
              <a:t>4</a:t>
            </a:r>
            <a:endParaRPr lang="en-US" sz="2000" dirty="0"/>
          </a:p>
          <a:p>
            <a:r>
              <a:rPr lang="en-US" sz="2000" dirty="0" smtClean="0"/>
              <a:t>Now, </a:t>
            </a:r>
            <a:r>
              <a:rPr lang="en-US" sz="2000" dirty="0"/>
              <a:t>got to c[2,4] ≠ c[1,4] but c[2,4] = 1+ c[2,0</a:t>
            </a:r>
            <a:r>
              <a:rPr lang="en-US" sz="2000" dirty="0" smtClean="0"/>
              <a:t>]</a:t>
            </a:r>
            <a:endParaRPr lang="en-US" sz="2000" dirty="0"/>
          </a:p>
          <a:p>
            <a:r>
              <a:rPr lang="en-US" sz="2000" dirty="0"/>
              <a:t>So, again include a coin with denomination </a:t>
            </a:r>
            <a:r>
              <a:rPr lang="en-US" sz="2000" dirty="0" smtClean="0"/>
              <a:t>4</a:t>
            </a:r>
            <a:endParaRPr lang="en-US" sz="2000" dirty="0"/>
          </a:p>
          <a:p>
            <a:r>
              <a:rPr lang="en-US" sz="2000" dirty="0"/>
              <a:t>Go to c[2,0] = c[1,0] and stop.</a:t>
            </a:r>
            <a:endParaRPr lang="en-US" sz="2000" dirty="0"/>
          </a:p>
          <a:p>
            <a:pPr marL="0" indent="0">
              <a:buNone/>
            </a:pPr>
            <a:endParaRPr lang="en-US" dirty="0" smtClean="0"/>
          </a:p>
        </p:txBody>
      </p:sp>
      <mc:AlternateContent xmlns:mc="http://schemas.openxmlformats.org/markup-compatibility/2006">
        <mc:Choice xmlns:a14="http://schemas.microsoft.com/office/drawing/2010/main" Requires="a14">
          <p:graphicFrame>
            <p:nvGraphicFramePr>
              <p:cNvPr id="4" name="Content Placeholder 3"/>
              <p:cNvGraphicFramePr/>
              <p:nvPr>
                <p:extLst>
                  <p:ext uri="{D42A27DB-BD31-4B8C-83A1-F6EECF244321}">
                    <p14:modId xmlns:p14="http://schemas.microsoft.com/office/powerpoint/2010/main" val="3865301656"/>
                  </p:ext>
                </p:extLst>
              </p:nvPr>
            </p:nvGraphicFramePr>
            <p:xfrm>
              <a:off x="1818356" y="3839446"/>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𝟏</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𝟐</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𝟒</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𝒅</m:t>
                                    </m:r>
                                  </m:e>
                                  <m:sub>
                                    <m:r>
                                      <a:rPr lang="en-US" sz="2400" b="1" i="1" smtClean="0">
                                        <a:solidFill>
                                          <a:srgbClr val="AD1457"/>
                                        </a:solidFill>
                                        <a:latin typeface="Cambria Math" panose="02040503050406030204" pitchFamily="18" charset="0"/>
                                      </a:rPr>
                                      <m:t>𝟑</m:t>
                                    </m:r>
                                  </m:sub>
                                </m:sSub>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𝟔</m:t>
                                </m:r>
                              </m:oMath>
                            </m:oMathPara>
                          </a14:m>
                          <a:endParaRPr lang="en-US" sz="2400" b="1">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06523799"/>
                      </a:ext>
                    </a:extLst>
                  </a:tr>
                </a:tbl>
              </a:graphicData>
            </a:graphic>
          </p:graphicFrame>
        </mc:Choice>
        <mc:Fallback>
          <p:graphicFrame>
            <p:nvGraphicFramePr>
              <p:cNvPr id="4" name="Content Placeholder 3"/>
              <p:cNvGraphicFramePr/>
              <p:nvPr>
                <p:extLst>
                  <p:ext uri="{D42A27DB-BD31-4B8C-83A1-F6EECF244321}">
                    <p14:modId xmlns:p14="http://schemas.microsoft.com/office/powerpoint/2010/main" val="3865301656"/>
                  </p:ext>
                </p:extLst>
              </p:nvPr>
            </p:nvGraphicFramePr>
            <p:xfrm>
              <a:off x="1818356" y="3839446"/>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188156783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72841417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1893645811"/>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329207486"/>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47506232"/>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1649283705"/>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718640958"/>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20560154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3562826060"/>
                        </a:ext>
                      </a:extLst>
                    </a:gridCol>
                    <a:gridCol w="7170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2"/>
                          <a:stretch>
                            <a:fillRect l="-508" t="-100000" r="-539086" b="-20989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2"/>
                          <a:stretch>
                            <a:fillRect l="-508" t="-202222" r="-539086" b="-112222"/>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2"/>
                          <a:stretch>
                            <a:fillRect l="-508" t="-340000" r="-539086" b="-26250"/>
                          </a:stretch>
                        </a:blipFill>
                      </a:tcPr>
                    </a:tc>
                    <a:tc>
                      <a:txBody>
                        <a:bodyPr/>
                        <a:lstStyle/>
                        <a:p>
                          <a:pPr algn="ctr"/>
                          <a:r>
                            <a:rPr lang="en-US" sz="2400" b="1"/>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xmlns:a14="http://schemas.microsoft.com/office/drawing/2010/main" val="4206523799"/>
                      </a:ext>
                    </a:extLst>
                  </a:tr>
                </a:tbl>
              </a:graphicData>
            </a:graphic>
          </p:graphicFrame>
        </mc:Fallback>
      </mc:AlternateContent>
      <p:sp>
        <p:nvSpPr>
          <p:cNvPr id="6" name="TextBox 5"/>
          <p:cNvSpPr txBox="1"/>
          <p:nvPr/>
        </p:nvSpPr>
        <p:spPr>
          <a:xfrm>
            <a:off x="8743079" y="5483168"/>
            <a:ext cx="731520" cy="484632"/>
          </a:xfrm>
          <a:prstGeom prst="rect">
            <a:avLst/>
          </a:prstGeom>
          <a:solidFill>
            <a:srgbClr val="0066FF">
              <a:alpha val="30000"/>
            </a:srgbClr>
          </a:solidFill>
        </p:spPr>
        <p:txBody>
          <a:bodyPr wrap="square" rtlCol="0">
            <a:spAutoFit/>
          </a:bodyPr>
          <a:lstStyle/>
          <a:p>
            <a:endParaRPr lang="en-US"/>
          </a:p>
        </p:txBody>
      </p:sp>
      <p:cxnSp>
        <p:nvCxnSpPr>
          <p:cNvPr id="8" name="Straight Arrow Connector 7"/>
          <p:cNvCxnSpPr/>
          <p:nvPr/>
        </p:nvCxnSpPr>
        <p:spPr>
          <a:xfrm flipH="1" flipV="1">
            <a:off x="9331603" y="5228076"/>
            <a:ext cx="0" cy="44375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94325" y="5375993"/>
            <a:ext cx="2501153"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449420" y="5375993"/>
            <a:ext cx="264907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180480" y="4743982"/>
            <a:ext cx="0" cy="51098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19114" y="4944549"/>
            <a:ext cx="731520" cy="548640"/>
          </a:xfrm>
          <a:prstGeom prst="rect">
            <a:avLst/>
          </a:prstGeom>
          <a:solidFill>
            <a:srgbClr val="FF0000">
              <a:alpha val="30000"/>
            </a:srgbClr>
          </a:solidFill>
        </p:spPr>
        <p:txBody>
          <a:bodyPr wrap="square" rtlCol="0">
            <a:spAutoFit/>
          </a:bodyPr>
          <a:lstStyle/>
          <a:p>
            <a:endParaRPr lang="en-US"/>
          </a:p>
        </p:txBody>
      </p:sp>
      <p:sp>
        <p:nvSpPr>
          <p:cNvPr id="17" name="Oval 16"/>
          <p:cNvSpPr/>
          <p:nvPr/>
        </p:nvSpPr>
        <p:spPr>
          <a:xfrm>
            <a:off x="8935819" y="5026370"/>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063019" y="5031237"/>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15169" y="6102135"/>
            <a:ext cx="5661212" cy="349623"/>
          </a:xfrm>
          <a:prstGeom prst="rect">
            <a:avLst/>
          </a:prstGeom>
          <a:solidFill>
            <a:schemeClr val="accent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AD1457"/>
                </a:solidFill>
              </a:rPr>
              <a:t>Solution contains 2 coins with denomination 4 </a:t>
            </a:r>
          </a:p>
        </p:txBody>
      </p:sp>
    </p:spTree>
    <p:extLst>
      <p:ext uri="{BB962C8B-B14F-4D97-AF65-F5344CB8AC3E}">
        <p14:creationId xmlns:p14="http://schemas.microsoft.com/office/powerpoint/2010/main" val="1367044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dur="1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nodeType="afterGroup">
                            <p:stCondLst>
                              <p:cond delay="1000"/>
                            </p:stCondLst>
                            <p:childTnLst>
                              <p:par>
                                <p:cTn id="9" presetID="21" presetClass="entr" presetSubtype="1" dur="1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1000"/>
                                        <p:tgtEl>
                                          <p:spTgt spid="17"/>
                                        </p:tgtEl>
                                      </p:cBhvr>
                                    </p:animEffect>
                                  </p:childTnLst>
                                </p:cTn>
                              </p:par>
                            </p:childTnLst>
                          </p:cTn>
                        </p:par>
                        <p:par>
                          <p:cTn id="12" fill="hold" nodeType="afterGroup">
                            <p:stCondLst>
                              <p:cond delay="2000"/>
                            </p:stCondLst>
                            <p:childTnLst>
                              <p:par>
                                <p:cTn id="13" presetID="22" presetClass="entr" presetSubtype="2" dur="100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1000"/>
                                        <p:tgtEl>
                                          <p:spTgt spid="10"/>
                                        </p:tgtEl>
                                      </p:cBhvr>
                                    </p:animEffect>
                                  </p:childTnLst>
                                </p:cTn>
                              </p:par>
                            </p:childTnLst>
                          </p:cTn>
                        </p:par>
                        <p:par>
                          <p:cTn id="16" fill="hold" nodeType="afterGroup">
                            <p:stCondLst>
                              <p:cond delay="3000"/>
                            </p:stCondLst>
                            <p:childTnLst>
                              <p:par>
                                <p:cTn id="17" presetID="21" presetClass="entr" presetSubtype="1" dur="100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1)">
                                      <p:cBhvr>
                                        <p:cTn id="19" dur="1000"/>
                                        <p:tgtEl>
                                          <p:spTgt spid="18"/>
                                        </p:tgtEl>
                                      </p:cBhvr>
                                    </p:animEffect>
                                  </p:childTnLst>
                                </p:cTn>
                              </p:par>
                            </p:childTnLst>
                          </p:cTn>
                        </p:par>
                        <p:par>
                          <p:cTn id="20" fill="hold" nodeType="afterGroup">
                            <p:stCondLst>
                              <p:cond delay="4000"/>
                            </p:stCondLst>
                            <p:childTnLst>
                              <p:par>
                                <p:cTn id="21" presetID="22" presetClass="entr" presetSubtype="2" dur="50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nodeType="afterGroup">
                            <p:stCondLst>
                              <p:cond delay="4500"/>
                            </p:stCondLst>
                            <p:childTnLst>
                              <p:par>
                                <p:cTn id="25" presetID="22" presetClass="entr" presetSubtype="8" dur="5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nodeType="afterGroup">
                            <p:stCondLst>
                              <p:cond delay="5000"/>
                            </p:stCondLst>
                            <p:childTnLst>
                              <p:par>
                                <p:cTn id="29" presetID="22" presetClass="entr" presetSubtype="4" dur="50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fade">
                                      <p:cBhvr>
                                        <p:cTn id="46" dur="500"/>
                                        <p:tgtEl>
                                          <p:spTgt spid="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fade">
                                      <p:cBhvr>
                                        <p:cTn id="61" dur="500"/>
                                        <p:tgtEl>
                                          <p:spTgt spid="3">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fade">
                                      <p:cBhvr>
                                        <p:cTn id="66" dur="500"/>
                                        <p:tgtEl>
                                          <p:spTgt spid="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Effect transition="in" filter="fade">
                                      <p:cBhvr>
                                        <p:cTn id="71" dur="500"/>
                                        <p:tgtEl>
                                          <p:spTgt spid="3">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a:t>
            </a:r>
          </a:p>
        </p:txBody>
      </p:sp>
    </p:spTree>
    <p:extLst>
      <p:ext uri="{BB962C8B-B14F-4D97-AF65-F5344CB8AC3E}">
        <p14:creationId xmlns:p14="http://schemas.microsoft.com/office/powerpoint/2010/main" val="24565823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We need to generate table </a:t>
                </a:r>
                <a14:m>
                  <m:oMath xmlns:m="http://schemas.openxmlformats.org/officeDocument/2006/math">
                    <m:r>
                      <a:rPr lang="en-US" i="1" smtClean="0">
                        <a:solidFill>
                          <a:srgbClr val="AD1457"/>
                        </a:solidFill>
                        <a:latin typeface="Cambria Math" panose="02040503050406030204" pitchFamily="18" charset="0"/>
                      </a:rPr>
                      <m:t>𝑉</m:t>
                    </m:r>
                    <m:r>
                      <a:rPr lang="en-US" i="1" smtClean="0">
                        <a:solidFill>
                          <a:srgbClr val="AD1457"/>
                        </a:solidFill>
                        <a:latin typeface="Cambria Math" panose="02040503050406030204" pitchFamily="18" charset="0"/>
                      </a:rPr>
                      <m:t>(1…</m:t>
                    </m:r>
                    <m:r>
                      <a:rPr lang="en-US" i="1" smtClean="0">
                        <a:solidFill>
                          <a:srgbClr val="AD1457"/>
                        </a:solidFill>
                        <a:latin typeface="Cambria Math" panose="02040503050406030204" pitchFamily="18" charset="0"/>
                      </a:rPr>
                      <m:t>𝑛</m:t>
                    </m:r>
                    <m:r>
                      <a:rPr lang="en-US" i="1" smtClean="0">
                        <a:solidFill>
                          <a:srgbClr val="AD1457"/>
                        </a:solidFill>
                        <a:latin typeface="Cambria Math" panose="02040503050406030204" pitchFamily="18" charset="0"/>
                      </a:rPr>
                      <m:t>,0…</m:t>
                    </m:r>
                    <m:r>
                      <a:rPr lang="en-US" i="1" smtClean="0">
                        <a:solidFill>
                          <a:srgbClr val="AD1457"/>
                        </a:solidFill>
                        <a:latin typeface="Cambria Math" panose="02040503050406030204" pitchFamily="18" charset="0"/>
                      </a:rPr>
                      <m:t>𝑊</m:t>
                    </m:r>
                    <m:r>
                      <a:rPr lang="en-US" i="1" smtClean="0">
                        <a:solidFill>
                          <a:srgbClr val="AD1457"/>
                        </a:solidFill>
                        <a:latin typeface="Cambria Math" panose="02040503050406030204" pitchFamily="18" charset="0"/>
                      </a:rPr>
                      <m:t>) </m:t>
                    </m:r>
                  </m:oMath>
                </a14:m>
                <a:endParaRPr lang="en-US"/>
              </a:p>
              <a:p>
                <a:pPr marL="857250" lvl="1" indent="-457200">
                  <a:buFont typeface="+mj-lt"/>
                  <a:buAutoNum type="arabicPeriod"/>
                </a:pPr>
                <a:r>
                  <a:rPr lang="en-US" sz="2200"/>
                  <a:t>where, </a:t>
                </a:r>
                <a14:m>
                  <m:oMath xmlns:m="http://schemas.openxmlformats.org/officeDocument/2006/math">
                    <m:r>
                      <a:rPr lang="en-US" sz="2200" i="1">
                        <a:latin typeface="Cambria Math" panose="02040503050406030204" pitchFamily="18" charset="0"/>
                      </a:rPr>
                      <m:t>𝑛</m:t>
                    </m:r>
                    <m:r>
                      <a:rPr lang="en-US" sz="2200" i="1">
                        <a:latin typeface="Cambria Math" panose="02040503050406030204" pitchFamily="18" charset="0"/>
                      </a:rPr>
                      <m:t>= </m:t>
                    </m:r>
                    <m:r>
                      <m:rPr>
                        <m:sty m:val="p"/>
                      </m:rPr>
                      <a:rPr lang="en-US" sz="2200">
                        <a:latin typeface="Cambria Math" panose="02040503050406030204" pitchFamily="18" charset="0"/>
                      </a:rPr>
                      <m:t>number</m:t>
                    </m:r>
                    <m:r>
                      <a:rPr lang="en-US" sz="2200">
                        <a:latin typeface="Cambria Math" panose="02040503050406030204" pitchFamily="18" charset="0"/>
                      </a:rPr>
                      <m:t> </m:t>
                    </m:r>
                    <m:r>
                      <m:rPr>
                        <m:sty m:val="p"/>
                      </m:rPr>
                      <a:rPr lang="en-US" sz="2200">
                        <a:latin typeface="Cambria Math" panose="02040503050406030204" pitchFamily="18" charset="0"/>
                      </a:rPr>
                      <m:t>of</m:t>
                    </m:r>
                    <m:r>
                      <a:rPr lang="en-US" sz="2200">
                        <a:latin typeface="Cambria Math" panose="02040503050406030204" pitchFamily="18" charset="0"/>
                      </a:rPr>
                      <m:t> </m:t>
                    </m:r>
                    <m:r>
                      <m:rPr>
                        <m:sty m:val="p"/>
                      </m:rPr>
                      <a:rPr lang="en-US" sz="2200">
                        <a:latin typeface="Cambria Math" panose="02040503050406030204" pitchFamily="18" charset="0"/>
                      </a:rPr>
                      <m:t>objects</m:t>
                    </m:r>
                    <m:r>
                      <a:rPr lang="en-US" sz="2200" i="1">
                        <a:latin typeface="Cambria Math" panose="02040503050406030204" pitchFamily="18" charset="0"/>
                      </a:rPr>
                      <m:t>. </m:t>
                    </m:r>
                  </m:oMath>
                </a14:m>
                <a:endParaRPr lang="en-US" sz="2200" b="1"/>
              </a:p>
              <a:p>
                <a:pPr marL="857250" lvl="1" indent="-457200">
                  <a:buFont typeface="+mj-lt"/>
                  <a:buAutoNum type="arabicPeriod"/>
                </a:pPr>
                <a14:m>
                  <m:oMath xmlns:m="http://schemas.openxmlformats.org/officeDocument/2006/math">
                    <m:r>
                      <a:rPr lang="en-US" sz="2200" i="1">
                        <a:latin typeface="Cambria Math" panose="02040503050406030204" pitchFamily="18" charset="0"/>
                      </a:rPr>
                      <m:t>𝑊</m:t>
                    </m:r>
                    <m:r>
                      <a:rPr lang="en-US" sz="2200" i="1">
                        <a:latin typeface="Cambria Math" panose="02040503050406030204" pitchFamily="18" charset="0"/>
                      </a:rPr>
                      <m:t>=</m:t>
                    </m:r>
                  </m:oMath>
                </a14:m>
                <a:r>
                  <a:rPr lang="en-US" sz="2200"/>
                  <a:t> </a:t>
                </a:r>
                <a14:m>
                  <m:oMath xmlns:m="http://schemas.openxmlformats.org/officeDocument/2006/math">
                    <m:r>
                      <m:rPr>
                        <m:sty m:val="p"/>
                      </m:rPr>
                      <a:rPr lang="en-US" sz="2200">
                        <a:latin typeface="Cambria Math" panose="02040503050406030204" pitchFamily="18" charset="0"/>
                      </a:rPr>
                      <m:t>capacity</m:t>
                    </m:r>
                    <m:r>
                      <a:rPr lang="en-US" sz="2200">
                        <a:latin typeface="Cambria Math" panose="02040503050406030204" pitchFamily="18" charset="0"/>
                      </a:rPr>
                      <m:t> </m:t>
                    </m:r>
                    <m:r>
                      <m:rPr>
                        <m:sty m:val="p"/>
                      </m:rPr>
                      <a:rPr lang="en-US" sz="2200">
                        <a:latin typeface="Cambria Math" panose="02040503050406030204" pitchFamily="18" charset="0"/>
                      </a:rPr>
                      <m:t>of</m:t>
                    </m:r>
                    <m:r>
                      <a:rPr lang="en-US" sz="2200">
                        <a:latin typeface="Cambria Math" panose="02040503050406030204" pitchFamily="18" charset="0"/>
                      </a:rPr>
                      <m:t> </m:t>
                    </m:r>
                    <m:r>
                      <m:rPr>
                        <m:sty m:val="p"/>
                      </m:rPr>
                      <a:rPr lang="en-US" sz="2200">
                        <a:latin typeface="Cambria Math" panose="02040503050406030204" pitchFamily="18" charset="0"/>
                      </a:rPr>
                      <m:t>knapsack</m:t>
                    </m:r>
                    <m:r>
                      <a:rPr lang="en-US" sz="2200">
                        <a:latin typeface="Cambria Math" panose="02040503050406030204" pitchFamily="18" charset="0"/>
                      </a:rPr>
                      <m:t>. </m:t>
                    </m:r>
                  </m:oMath>
                </a14:m>
                <a:endParaRPr lang="en-US" sz="2200" b="1">
                  <a:solidFill>
                    <a:srgbClr val="AD1457"/>
                  </a:solidFill>
                </a:endParaRPr>
              </a:p>
              <a:p>
                <a:pPr marL="400050" lvl="1" indent="0">
                  <a:buNone/>
                </a:pPr>
                <a:endParaRPr lang="en-US" sz="2400"/>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94098" y="2301753"/>
                <a:ext cx="8942295" cy="32541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a:solidFill>
                      <a:schemeClr val="tx1"/>
                    </a:solidFill>
                  </a:rPr>
                  <a:t>To generate table </a:t>
                </a:r>
                <a14:m>
                  <m:oMath xmlns:m="http://schemas.openxmlformats.org/officeDocument/2006/math">
                    <m:r>
                      <m:rPr>
                        <m:sty m:val="p"/>
                      </m:rPr>
                      <a:rPr lang="en-US" sz="2400">
                        <a:solidFill>
                          <a:schemeClr val="tx1"/>
                        </a:solidFill>
                        <a:latin typeface="Cambria Math" panose="02040503050406030204" pitchFamily="18" charset="0"/>
                      </a:rPr>
                      <m:t>V</m:t>
                    </m:r>
                    <m:r>
                      <a:rPr lang="en-US" sz="2400">
                        <a:solidFill>
                          <a:schemeClr val="tx1"/>
                        </a:solidFill>
                        <a:latin typeface="Cambria Math" panose="02040503050406030204" pitchFamily="18" charset="0"/>
                      </a:rPr>
                      <m:t>[</m:t>
                    </m:r>
                    <m:r>
                      <m:rPr>
                        <m:sty m:val="p"/>
                      </m:rPr>
                      <a:rPr lang="en-US" sz="2400" err="1">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m:t>
                    </m:r>
                  </m:oMath>
                </a14:m>
                <a:r>
                  <a:rPr lang="en-US" sz="2400">
                    <a:solidFill>
                      <a:schemeClr val="tx1"/>
                    </a:solidFill>
                  </a:rPr>
                  <a:t>use following steps:</a:t>
                </a:r>
              </a:p>
              <a:p>
                <a:pPr lvl="1">
                  <a:spcBef>
                    <a:spcPts val="600"/>
                  </a:spcBef>
                  <a:spcAft>
                    <a:spcPts val="600"/>
                  </a:spcAft>
                </a:pPr>
                <a:r>
                  <a:rPr lang="en-US" sz="2400">
                    <a:solidFill>
                      <a:srgbClr val="AD1457"/>
                    </a:solidFill>
                  </a:rPr>
                  <a:t>Step-1: Make </a:t>
                </a:r>
                <a14:m>
                  <m:oMath xmlns:m="http://schemas.openxmlformats.org/officeDocument/2006/math">
                    <m:r>
                      <m:rPr>
                        <m:sty m:val="p"/>
                      </m:rPr>
                      <a:rPr lang="en-US" sz="2400">
                        <a:solidFill>
                          <a:srgbClr val="AD1457"/>
                        </a:solidFill>
                        <a:latin typeface="Cambria Math" panose="02040503050406030204" pitchFamily="18" charset="0"/>
                      </a:rPr>
                      <m:t>V</m:t>
                    </m:r>
                    <m:r>
                      <a:rPr lang="en-US" sz="2400">
                        <a:solidFill>
                          <a:srgbClr val="AD1457"/>
                        </a:solidFill>
                        <a:latin typeface="Cambria Math" panose="02040503050406030204" pitchFamily="18" charset="0"/>
                      </a:rPr>
                      <m:t>[</m:t>
                    </m:r>
                    <m:r>
                      <m:rPr>
                        <m:sty m:val="p"/>
                      </m:rPr>
                      <a:rPr lang="en-US" sz="2400" err="1">
                        <a:solidFill>
                          <a:srgbClr val="AD1457"/>
                        </a:solidFill>
                        <a:latin typeface="Cambria Math" panose="02040503050406030204" pitchFamily="18" charset="0"/>
                      </a:rPr>
                      <m:t>i</m:t>
                    </m:r>
                    <m:r>
                      <a:rPr lang="en-US" sz="2400">
                        <a:solidFill>
                          <a:srgbClr val="AD1457"/>
                        </a:solidFill>
                        <a:latin typeface="Cambria Math" panose="02040503050406030204" pitchFamily="18" charset="0"/>
                      </a:rPr>
                      <m:t>][0]=0 </m:t>
                    </m:r>
                    <m:r>
                      <m:rPr>
                        <m:sty m:val="p"/>
                      </m:rPr>
                      <a:rPr lang="en-US" sz="2400">
                        <a:solidFill>
                          <a:srgbClr val="AD1457"/>
                        </a:solidFill>
                        <a:latin typeface="Cambria Math" panose="02040503050406030204" pitchFamily="18" charset="0"/>
                      </a:rPr>
                      <m:t>for</m:t>
                    </m:r>
                    <m:r>
                      <a:rPr lang="en-US" sz="2400">
                        <a:solidFill>
                          <a:srgbClr val="AD1457"/>
                        </a:solidFill>
                        <a:latin typeface="Cambria Math" panose="02040503050406030204" pitchFamily="18" charset="0"/>
                      </a:rPr>
                      <m:t> 0&lt;</m:t>
                    </m:r>
                    <m:r>
                      <m:rPr>
                        <m:sty m:val="p"/>
                      </m:rPr>
                      <a:rPr lang="en-US" sz="2400" err="1">
                        <a:solidFill>
                          <a:srgbClr val="AD1457"/>
                        </a:solidFill>
                        <a:latin typeface="Cambria Math" panose="02040503050406030204" pitchFamily="18" charset="0"/>
                      </a:rPr>
                      <m:t>i</m:t>
                    </m:r>
                    <m:r>
                      <a:rPr lang="en-US" sz="2400">
                        <a:solidFill>
                          <a:srgbClr val="AD1457"/>
                        </a:solidFill>
                        <a:latin typeface="Cambria Math" panose="02040503050406030204" pitchFamily="18" charset="0"/>
                      </a:rPr>
                      <m:t>≤</m:t>
                    </m:r>
                    <m:r>
                      <m:rPr>
                        <m:sty m:val="p"/>
                      </m:rPr>
                      <a:rPr lang="en-US" sz="2400">
                        <a:solidFill>
                          <a:srgbClr val="AD1457"/>
                        </a:solidFill>
                        <a:latin typeface="Cambria Math" panose="02040503050406030204" pitchFamily="18" charset="0"/>
                      </a:rPr>
                      <m:t>n</m:t>
                    </m:r>
                  </m:oMath>
                </a14:m>
                <a:endParaRPr lang="en-US" sz="2400">
                  <a:solidFill>
                    <a:srgbClr val="AD1457"/>
                  </a:solidFill>
                </a:endParaRPr>
              </a:p>
              <a:p>
                <a:pPr lvl="1">
                  <a:spcBef>
                    <a:spcPts val="600"/>
                  </a:spcBef>
                  <a:spcAft>
                    <a:spcPts val="600"/>
                  </a:spcAft>
                </a:pPr>
                <a:r>
                  <a:rPr lang="en-US" sz="2400">
                    <a:solidFill>
                      <a:srgbClr val="AD1457"/>
                    </a:solidFill>
                  </a:rPr>
                  <a:t>Step-2: if </a:t>
                </a:r>
                <a14:m>
                  <m:oMath xmlns:m="http://schemas.openxmlformats.org/officeDocument/2006/math">
                    <m:r>
                      <m:rPr>
                        <m:sty m:val="p"/>
                      </m:rPr>
                      <a:rPr lang="en-US" sz="2400">
                        <a:solidFill>
                          <a:srgbClr val="AD1457"/>
                        </a:solidFill>
                        <a:latin typeface="Cambria Math" panose="02040503050406030204" pitchFamily="18" charset="0"/>
                      </a:rPr>
                      <m:t>j</m:t>
                    </m:r>
                    <m:r>
                      <a:rPr lang="en-US" sz="2400">
                        <a:solidFill>
                          <a:srgbClr val="AD1457"/>
                        </a:solidFill>
                        <a:latin typeface="Cambria Math" panose="02040503050406030204" pitchFamily="18" charset="0"/>
                      </a:rPr>
                      <m:t>&lt; </m:t>
                    </m:r>
                    <m:sSub>
                      <m:sSubPr>
                        <m:ctrlPr>
                          <a:rPr lang="en-US" sz="2400" i="1">
                            <a:solidFill>
                              <a:srgbClr val="AD1457"/>
                            </a:solidFill>
                            <a:latin typeface="Cambria Math" panose="02040503050406030204" pitchFamily="18" charset="0"/>
                          </a:rPr>
                        </m:ctrlPr>
                      </m:sSubPr>
                      <m:e>
                        <m:r>
                          <m:rPr>
                            <m:sty m:val="p"/>
                          </m:rPr>
                          <a:rPr lang="en-US" sz="2400">
                            <a:solidFill>
                              <a:srgbClr val="AD1457"/>
                            </a:solidFill>
                            <a:latin typeface="Cambria Math" panose="02040503050406030204" pitchFamily="18" charset="0"/>
                          </a:rPr>
                          <m:t>w</m:t>
                        </m:r>
                      </m:e>
                      <m:sub>
                        <m:r>
                          <m:rPr>
                            <m:sty m:val="p"/>
                          </m:rPr>
                          <a:rPr lang="en-US" sz="2400">
                            <a:solidFill>
                              <a:srgbClr val="AD1457"/>
                            </a:solidFill>
                            <a:latin typeface="Cambria Math" panose="02040503050406030204" pitchFamily="18" charset="0"/>
                          </a:rPr>
                          <m:t>i</m:t>
                        </m:r>
                      </m:sub>
                    </m:sSub>
                    <m:r>
                      <a:rPr lang="en-US" sz="2400">
                        <a:solidFill>
                          <a:srgbClr val="AD1457"/>
                        </a:solidFill>
                        <a:latin typeface="Cambria Math" panose="02040503050406030204" pitchFamily="18" charset="0"/>
                      </a:rPr>
                      <m:t>  </m:t>
                    </m:r>
                  </m:oMath>
                </a14:m>
                <a:r>
                  <a:rPr lang="en-US" sz="2400">
                    <a:solidFill>
                      <a:srgbClr val="AD1457"/>
                    </a:solidFill>
                  </a:rPr>
                  <a:t>then </a:t>
                </a:r>
              </a:p>
              <a:p>
                <a:pPr>
                  <a:spcBef>
                    <a:spcPts val="600"/>
                  </a:spcBef>
                  <a:spcAft>
                    <a:spcPts val="600"/>
                  </a:spcAft>
                </a:pPr>
                <a:r>
                  <a:rPr lang="en-US" sz="2400">
                    <a:solidFill>
                      <a:schemeClr val="tx1"/>
                    </a:solidFill>
                  </a:rPr>
                  <a:t>		</a:t>
                </a:r>
                <a14:m>
                  <m:oMath xmlns:m="http://schemas.openxmlformats.org/officeDocument/2006/math">
                    <m:r>
                      <m:rPr>
                        <m:sty m:val="p"/>
                      </m:rPr>
                      <a:rPr lang="en-US" sz="2400">
                        <a:solidFill>
                          <a:schemeClr val="tx1"/>
                        </a:solidFill>
                        <a:latin typeface="Cambria Math" panose="02040503050406030204" pitchFamily="18" charset="0"/>
                      </a:rPr>
                      <m:t>V</m:t>
                    </m:r>
                    <m:d>
                      <m:dPr>
                        <m:begChr m:val="["/>
                        <m:endChr m:val="]"/>
                        <m:ctrlPr>
                          <a:rPr lang="en-US" sz="2400" i="1">
                            <a:solidFill>
                              <a:schemeClr val="tx1"/>
                            </a:solidFill>
                            <a:latin typeface="Cambria Math" panose="02040503050406030204" pitchFamily="18" charset="0"/>
                          </a:rPr>
                        </m:ctrlPr>
                      </m:dPr>
                      <m:e>
                        <m:r>
                          <m:rPr>
                            <m:sty m:val="p"/>
                          </m:rPr>
                          <a:rPr lang="en-US" sz="2400" err="1">
                            <a:solidFill>
                              <a:schemeClr val="tx1"/>
                            </a:solidFill>
                            <a:latin typeface="Cambria Math" panose="02040503050406030204" pitchFamily="18" charset="0"/>
                          </a:rPr>
                          <m:t>i</m:t>
                        </m:r>
                      </m:e>
                    </m:d>
                    <m:d>
                      <m:dPr>
                        <m:begChr m:val="["/>
                        <m:endChr m:val="]"/>
                        <m:ctrlPr>
                          <a:rPr lang="en-US" sz="2400" i="1">
                            <a:solidFill>
                              <a:schemeClr val="tx1"/>
                            </a:solidFill>
                            <a:latin typeface="Cambria Math" panose="02040503050406030204" pitchFamily="18" charset="0"/>
                          </a:rPr>
                        </m:ctrlPr>
                      </m:dPr>
                      <m:e>
                        <m:r>
                          <m:rPr>
                            <m:sty m:val="p"/>
                          </m:rPr>
                          <a:rPr lang="en-US" sz="2400">
                            <a:solidFill>
                              <a:schemeClr val="tx1"/>
                            </a:solidFill>
                            <a:latin typeface="Cambria Math" panose="02040503050406030204" pitchFamily="18" charset="0"/>
                          </a:rPr>
                          <m:t>j</m:t>
                        </m:r>
                      </m:e>
                    </m:d>
                    <m:r>
                      <a:rPr lang="en-US" sz="2400">
                        <a:solidFill>
                          <a:schemeClr val="tx1"/>
                        </a:solidFill>
                        <a:latin typeface="Cambria Math" panose="02040503050406030204" pitchFamily="18" charset="0"/>
                      </a:rPr>
                      <m:t>= </m:t>
                    </m:r>
                    <m:r>
                      <m:rPr>
                        <m:sty m:val="p"/>
                      </m:rPr>
                      <a:rPr lang="en-US" sz="2400">
                        <a:solidFill>
                          <a:schemeClr val="tx1"/>
                        </a:solidFill>
                        <a:latin typeface="Cambria Math" panose="02040503050406030204" pitchFamily="18" charset="0"/>
                      </a:rPr>
                      <m:t>V</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oMath>
                </a14:m>
                <a:endParaRPr lang="en-US" sz="2400">
                  <a:solidFill>
                    <a:schemeClr val="tx1"/>
                  </a:solidFill>
                </a:endParaRPr>
              </a:p>
              <a:p>
                <a:pPr lvl="1">
                  <a:spcBef>
                    <a:spcPts val="600"/>
                  </a:spcBef>
                  <a:spcAft>
                    <a:spcPts val="600"/>
                  </a:spcAft>
                </a:pPr>
                <a:r>
                  <a:rPr lang="en-US" sz="2400">
                    <a:solidFill>
                      <a:srgbClr val="AD1457"/>
                    </a:solidFill>
                  </a:rPr>
                  <a:t>Step-3: if </a:t>
                </a:r>
                <a14:m>
                  <m:oMath xmlns:m="http://schemas.openxmlformats.org/officeDocument/2006/math">
                    <m:r>
                      <m:rPr>
                        <m:sty m:val="p"/>
                      </m:rPr>
                      <a:rPr lang="en-US" sz="2400">
                        <a:solidFill>
                          <a:srgbClr val="AD1457"/>
                        </a:solidFill>
                        <a:latin typeface="Cambria Math" panose="02040503050406030204" pitchFamily="18" charset="0"/>
                      </a:rPr>
                      <m:t>j</m:t>
                    </m:r>
                    <m:r>
                      <a:rPr lang="en-US" sz="2400">
                        <a:solidFill>
                          <a:srgbClr val="AD1457"/>
                        </a:solidFill>
                        <a:latin typeface="Cambria Math" panose="02040503050406030204" pitchFamily="18" charset="0"/>
                      </a:rPr>
                      <m:t> ≥ </m:t>
                    </m:r>
                    <m:sSub>
                      <m:sSubPr>
                        <m:ctrlPr>
                          <a:rPr lang="en-US" sz="2400" i="1">
                            <a:solidFill>
                              <a:srgbClr val="AD1457"/>
                            </a:solidFill>
                            <a:latin typeface="Cambria Math" panose="02040503050406030204" pitchFamily="18" charset="0"/>
                          </a:rPr>
                        </m:ctrlPr>
                      </m:sSubPr>
                      <m:e>
                        <m:r>
                          <m:rPr>
                            <m:sty m:val="p"/>
                          </m:rPr>
                          <a:rPr lang="en-US" sz="2400">
                            <a:solidFill>
                              <a:srgbClr val="AD1457"/>
                            </a:solidFill>
                            <a:latin typeface="Cambria Math" panose="02040503050406030204" pitchFamily="18" charset="0"/>
                          </a:rPr>
                          <m:t>w</m:t>
                        </m:r>
                      </m:e>
                      <m:sub>
                        <m:r>
                          <m:rPr>
                            <m:sty m:val="p"/>
                          </m:rPr>
                          <a:rPr lang="en-US" sz="2400">
                            <a:solidFill>
                              <a:srgbClr val="AD1457"/>
                            </a:solidFill>
                            <a:latin typeface="Cambria Math" panose="02040503050406030204" pitchFamily="18" charset="0"/>
                          </a:rPr>
                          <m:t>i</m:t>
                        </m:r>
                      </m:sub>
                    </m:sSub>
                    <m:r>
                      <a:rPr lang="en-US" sz="2400">
                        <a:solidFill>
                          <a:srgbClr val="AD1457"/>
                        </a:solidFill>
                        <a:latin typeface="Cambria Math" panose="02040503050406030204" pitchFamily="18" charset="0"/>
                      </a:rPr>
                      <m:t>   </m:t>
                    </m:r>
                  </m:oMath>
                </a14:m>
                <a:r>
                  <a:rPr lang="en-US" sz="2400">
                    <a:solidFill>
                      <a:srgbClr val="AD1457"/>
                    </a:solidFill>
                  </a:rPr>
                  <a:t>then </a:t>
                </a:r>
              </a:p>
              <a:p>
                <a:pPr marL="0" lvl="1">
                  <a:spcBef>
                    <a:spcPts val="600"/>
                  </a:spcBef>
                  <a:spcAft>
                    <a:spcPts val="600"/>
                  </a:spcAft>
                </a:pPr>
                <a:r>
                  <a:rPr lang="en-US" sz="2400">
                    <a:solidFill>
                      <a:srgbClr val="AD1457"/>
                    </a:solidFill>
                  </a:rPr>
                  <a:t>		</a:t>
                </a:r>
                <a14:m>
                  <m:oMath xmlns:m="http://schemas.openxmlformats.org/officeDocument/2006/math">
                    <m:r>
                      <m:rPr>
                        <m:sty m:val="p"/>
                      </m:rPr>
                      <a:rPr lang="en-US" sz="2400">
                        <a:solidFill>
                          <a:schemeClr val="tx1"/>
                        </a:solidFill>
                        <a:latin typeface="Cambria Math" panose="02040503050406030204" pitchFamily="18" charset="0"/>
                      </a:rPr>
                      <m:t>V</m:t>
                    </m:r>
                    <m:r>
                      <a:rPr lang="en-US" sz="2400">
                        <a:solidFill>
                          <a:schemeClr val="tx1"/>
                        </a:solidFill>
                        <a:latin typeface="Cambria Math" panose="02040503050406030204" pitchFamily="18" charset="0"/>
                      </a:rPr>
                      <m:t>[</m:t>
                    </m:r>
                    <m:r>
                      <m:rPr>
                        <m:sty m:val="p"/>
                      </m:rPr>
                      <a:rPr lang="en-US" sz="2400" err="1">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max</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V</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m:t>
                    </m:r>
                    <m:r>
                      <m:rPr>
                        <m:sty m:val="p"/>
                      </m:rPr>
                      <a:rPr lang="en-US" sz="2400">
                        <a:solidFill>
                          <a:schemeClr val="tx1"/>
                        </a:solidFill>
                        <a:latin typeface="Cambria Math" panose="02040503050406030204" pitchFamily="18" charset="0"/>
                      </a:rPr>
                      <m:t>V</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i</m:t>
                    </m:r>
                    <m:r>
                      <a:rPr lang="en-US" sz="2400">
                        <a:solidFill>
                          <a:schemeClr val="tx1"/>
                        </a:solidFill>
                        <a:latin typeface="Cambria Math" panose="02040503050406030204" pitchFamily="18" charset="0"/>
                      </a:rPr>
                      <m:t>−1][</m:t>
                    </m:r>
                    <m:r>
                      <m:rPr>
                        <m:sty m:val="p"/>
                      </m:rPr>
                      <a:rPr lang="en-US" sz="2400">
                        <a:solidFill>
                          <a:schemeClr val="tx1"/>
                        </a:solidFill>
                        <a:latin typeface="Cambria Math" panose="02040503050406030204" pitchFamily="18" charset="0"/>
                      </a:rPr>
                      <m:t>j</m:t>
                    </m:r>
                    <m:r>
                      <a:rPr lang="en-US" sz="2400">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w</m:t>
                        </m:r>
                      </m:e>
                      <m:sub>
                        <m:r>
                          <m:rPr>
                            <m:sty m:val="p"/>
                          </m:rPr>
                          <a:rPr lang="en-US" sz="2400">
                            <a:solidFill>
                              <a:schemeClr val="tx1"/>
                            </a:solidFill>
                            <a:latin typeface="Cambria Math" panose="02040503050406030204" pitchFamily="18" charset="0"/>
                          </a:rPr>
                          <m:t>i</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v</m:t>
                        </m:r>
                      </m:e>
                      <m:sub>
                        <m:r>
                          <m:rPr>
                            <m:sty m:val="p"/>
                          </m:rPr>
                          <a:rPr lang="en-US" sz="2400">
                            <a:solidFill>
                              <a:schemeClr val="tx1"/>
                            </a:solidFill>
                            <a:latin typeface="Cambria Math" panose="02040503050406030204" pitchFamily="18" charset="0"/>
                          </a:rPr>
                          <m:t>i</m:t>
                        </m:r>
                      </m:sub>
                    </m:sSub>
                    <m:r>
                      <a:rPr lang="en-US" sz="2400">
                        <a:solidFill>
                          <a:schemeClr val="tx1"/>
                        </a:solidFill>
                        <a:latin typeface="Cambria Math" panose="02040503050406030204" pitchFamily="18" charset="0"/>
                      </a:rPr>
                      <m:t>)</m:t>
                    </m:r>
                  </m:oMath>
                </a14:m>
                <a:endParaRPr lang="en-US" sz="24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Rectangle 3"/>
              <p:cNvSpPr>
                <a:spLocks noRot="1" noChangeAspect="1" noMove="1" noResize="1" noEditPoints="1" noAdjustHandles="1" noChangeArrowheads="1" noChangeShapeType="1" noTextEdit="1"/>
              </p:cNvSpPr>
              <p:nvPr/>
            </p:nvSpPr>
            <p:spPr>
              <a:xfrm>
                <a:off x="1194098" y="2301753"/>
                <a:ext cx="8942295" cy="3254187"/>
              </a:xfrm>
              <a:prstGeom prst="rect">
                <a:avLst/>
              </a:prstGeom>
              <a:blipFill>
                <a:blip r:embed="rId3"/>
                <a:stretch>
                  <a:fillRect l="-1021"/>
                </a:stretch>
              </a:blipFill>
            </p:spPr>
            <p:txBody>
              <a:bodyPr/>
              <a:lstStyle/>
              <a:p>
                <a:r>
                  <a:rPr lang="en-US">
                    <a:noFill/>
                  </a:rPr>
                  <a:t> </a:t>
                </a:r>
              </a:p>
            </p:txBody>
          </p:sp>
        </mc:Fallback>
      </mc:AlternateContent>
    </p:spTree>
    <p:extLst>
      <p:ext uri="{BB962C8B-B14F-4D97-AF65-F5344CB8AC3E}">
        <p14:creationId xmlns:p14="http://schemas.microsoft.com/office/powerpoint/2010/main" val="22974715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1" dur="125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250"/>
                                        <p:tgtEl>
                                          <p:spTgt spid="4"/>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dur="50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par>
                                <p:cTn id="32" presetID="10" presetClass="entr" presetSubtype="0" dur="50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dur="50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0" presetClass="entr" presetSubtype="0" dur="50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Let us assume that we have a complex question and we always think of a solution that divides the question into subproblems.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But </a:t>
            </a:r>
            <a:r>
              <a:rPr lang="en-US" dirty="0">
                <a:latin typeface="Calibri" panose="020F0502020204030204" pitchFamily="34" charset="0"/>
                <a:cs typeface="Calibri" panose="020F0502020204030204" pitchFamily="34" charset="0"/>
              </a:rPr>
              <a:t>we may get stuck in a situation where we will compute a subproblem multiple times.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There </a:t>
            </a:r>
            <a:r>
              <a:rPr lang="en-US" dirty="0">
                <a:latin typeface="Calibri" panose="020F0502020204030204" pitchFamily="34" charset="0"/>
                <a:cs typeface="Calibri" panose="020F0502020204030204" pitchFamily="34" charset="0"/>
              </a:rPr>
              <a:t>we use dynamic programming for an optimal solution.</a:t>
            </a:r>
          </a:p>
          <a:p>
            <a:endParaRPr lang="en-US"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439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Solve the following knapsack problem using dynamic programming technique.</a:t>
                </a:r>
              </a:p>
              <a:p>
                <a:pPr marL="457200" indent="-457200">
                  <a:buFont typeface="+mj-lt"/>
                  <a:buAutoNum type="arabicPeriod"/>
                </a:pPr>
                <a:endParaRPr lang="en-US" i="0">
                  <a:solidFill>
                    <a:srgbClr val="424242"/>
                  </a:solidFill>
                  <a:latin typeface="Cambria Math" panose="02040503050406030204" pitchFamily="18" charset="0"/>
                </a:endParaRPr>
              </a:p>
              <a:p>
                <a:pPr marL="457200" indent="-457200">
                  <a:buFont typeface="+mj-lt"/>
                  <a:buAutoNum type="arabicPeriod"/>
                </a:pPr>
                <a14:m>
                  <m:oMath xmlns:m="http://schemas.openxmlformats.org/officeDocument/2006/math">
                    <m:r>
                      <m:rPr>
                        <m:sty m:val="p"/>
                      </m:rPr>
                      <a:rPr lang="en-US" i="0" smtClean="0">
                        <a:solidFill>
                          <a:srgbClr val="424242"/>
                        </a:solidFill>
                        <a:latin typeface="Cambria Math" panose="02040503050406030204" pitchFamily="18" charset="0"/>
                      </a:rPr>
                      <m:t>W</m:t>
                    </m:r>
                    <m:r>
                      <a:rPr lang="en-US" i="0" smtClean="0">
                        <a:solidFill>
                          <a:srgbClr val="424242"/>
                        </a:solidFill>
                        <a:latin typeface="Cambria Math" panose="02040503050406030204" pitchFamily="18" charset="0"/>
                      </a:rPr>
                      <m:t>=11 </m:t>
                    </m:r>
                  </m:oMath>
                </a14:m>
                <a:r>
                  <a:rPr lang="en-US">
                    <a:solidFill>
                      <a:srgbClr val="424242"/>
                    </a:solidFill>
                  </a:rPr>
                  <a:t>and </a:t>
                </a:r>
                <a14:m>
                  <m:oMath xmlns:m="http://schemas.openxmlformats.org/officeDocument/2006/math">
                    <m:r>
                      <a:rPr lang="en-US" i="1" smtClean="0">
                        <a:solidFill>
                          <a:srgbClr val="424242"/>
                        </a:solidFill>
                        <a:latin typeface="Cambria Math" panose="02040503050406030204" pitchFamily="18" charset="0"/>
                      </a:rPr>
                      <m:t>𝑛</m:t>
                    </m:r>
                    <m:r>
                      <a:rPr lang="en-US" i="1" smtClean="0">
                        <a:solidFill>
                          <a:srgbClr val="424242"/>
                        </a:solidFill>
                        <a:latin typeface="Cambria Math" panose="02040503050406030204" pitchFamily="18" charset="0"/>
                      </a:rPr>
                      <m:t>=5</m:t>
                    </m:r>
                  </m:oMath>
                </a14:m>
                <a:endParaRPr lang="en-US">
                  <a:solidFill>
                    <a:srgbClr val="424242"/>
                  </a:solidFill>
                </a:endParaRPr>
              </a:p>
              <a:p>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7" t="-1418"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52082698"/>
                  </p:ext>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723877004"/>
                        </a:ext>
                      </a:extLst>
                    </a:gridCol>
                    <a:gridCol w="1003974">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45621035"/>
                        </a:ext>
                      </a:extLst>
                    </a:gridCol>
                    <a:gridCol w="115909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159257064"/>
                        </a:ext>
                      </a:extLst>
                    </a:gridCol>
                    <a:gridCol w="106993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307698233"/>
                        </a:ext>
                      </a:extLst>
                    </a:gridCol>
                    <a:gridCol w="98077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571796038"/>
                        </a:ext>
                      </a:extLst>
                    </a:gridCol>
                    <a:gridCol w="89161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138893208"/>
                        </a:ext>
                      </a:extLst>
                    </a:gridCol>
                  </a:tblGrid>
                  <a:tr h="423936">
                    <a:tc>
                      <a:txBody>
                        <a:bodyPr/>
                        <a:lstStyle/>
                        <a:p>
                          <a:pPr marL="0" marR="0" algn="just">
                            <a:lnSpc>
                              <a:spcPct val="115000"/>
                            </a:lnSpc>
                            <a:spcBef>
                              <a:spcPct val="0"/>
                            </a:spcBef>
                            <a:spcAft>
                              <a:spcPct val="0"/>
                            </a:spcAft>
                          </a:pPr>
                          <a:r>
                            <a:rPr lang="en-US" sz="2400">
                              <a:solidFill>
                                <a:srgbClr val="C00000"/>
                              </a:solidFill>
                              <a:effectLst/>
                            </a:rPr>
                            <a:t>Object</a:t>
                          </a:r>
                          <a14:m>
                            <m:oMath xmlns:m="http://schemas.openxmlformats.org/officeDocument/2006/math">
                              <m:r>
                                <a:rPr lang="en-US" sz="2400" i="1" smtClean="0">
                                  <a:solidFill>
                                    <a:srgbClr val="C00000"/>
                                  </a:solidFill>
                                  <a:effectLst/>
                                  <a:latin typeface="Cambria Math" panose="02040503050406030204" pitchFamily="18" charset="0"/>
                                </a:rPr>
                                <m:t> </m:t>
                              </m:r>
                              <m:r>
                                <a:rPr lang="en-US" sz="2400" i="1" err="1">
                                  <a:solidFill>
                                    <a:srgbClr val="C00000"/>
                                  </a:solidFill>
                                  <a:effectLst/>
                                  <a:latin typeface="Cambria Math" panose="02040503050406030204" pitchFamily="18" charset="0"/>
                                </a:rPr>
                                <m:t>𝑖</m:t>
                              </m:r>
                            </m:oMath>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1</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2</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3</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5</m:t>
                                </m:r>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376335145"/>
                      </a:ext>
                    </a:extLst>
                  </a:tr>
                  <a:tr h="423936">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𝑣</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r>
                            <a:rPr lang="en-US" sz="2400">
                              <a:effectLst/>
                            </a:rPr>
                            <a:t>1</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6</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18</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22</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28</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58203117"/>
                      </a:ext>
                    </a:extLst>
                  </a:tr>
                  <a:tr h="423936">
                    <a:tc>
                      <a:txBody>
                        <a:bodyPr/>
                        <a:lstStyle/>
                        <a:p>
                          <a:pPr marL="0" marR="0" algn="ctr">
                            <a:lnSpc>
                              <a:spcPct val="115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ct val="0"/>
                            </a:spcBef>
                            <a:spcAft>
                              <a:spcPct val="0"/>
                            </a:spcAft>
                          </a:pPr>
                          <a:r>
                            <a:rPr lang="en-US" sz="2400">
                              <a:effectLst/>
                            </a:rPr>
                            <a:t>1</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5</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6</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7</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52082698"/>
                  </p:ext>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723877004"/>
                        </a:ext>
                      </a:extLst>
                    </a:gridCol>
                    <a:gridCol w="1003974">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45621035"/>
                        </a:ext>
                      </a:extLst>
                    </a:gridCol>
                    <a:gridCol w="115909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159257064"/>
                        </a:ext>
                      </a:extLst>
                    </a:gridCol>
                    <a:gridCol w="1069938">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307698233"/>
                        </a:ext>
                      </a:extLst>
                    </a:gridCol>
                    <a:gridCol w="98077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571796038"/>
                        </a:ext>
                      </a:extLst>
                    </a:gridCol>
                    <a:gridCol w="89161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39" t="-14286" r="-39436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31098" t="-14286" r="-412195"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99474" t="-14286" r="-255789"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23295" t="-14286" r="-17613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62733" t="-14286" r="-92547"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20548" t="-14286" r="-2055" b="-235714"/>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39" t="-114286" r="-394366" b="-135714"/>
                          </a:stretch>
                        </a:blipFill>
                      </a:tcPr>
                    </a:tc>
                    <a:tc>
                      <a:txBody>
                        <a:bodyPr/>
                        <a:lstStyle/>
                        <a:p>
                          <a:pPr marL="0" marR="0" algn="ctr">
                            <a:lnSpc>
                              <a:spcPct val="115000"/>
                            </a:lnSpc>
                            <a:spcBef>
                              <a:spcPct val="0"/>
                            </a:spcBef>
                            <a:spcAft>
                              <a:spcPct val="0"/>
                            </a:spcAft>
                          </a:pPr>
                          <a:r>
                            <a:rPr lang="en-US" sz="2400">
                              <a:effectLst/>
                            </a:rPr>
                            <a:t>1</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6</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18</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22</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28</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39" t="-214286" r="-394366" b="-35714"/>
                          </a:stretch>
                        </a:blipFill>
                      </a:tcPr>
                    </a:tc>
                    <a:tc>
                      <a:txBody>
                        <a:bodyPr/>
                        <a:lstStyle/>
                        <a:p>
                          <a:pPr marL="0" marR="0" algn="ctr">
                            <a:lnSpc>
                              <a:spcPct val="115000"/>
                            </a:lnSpc>
                            <a:spcBef>
                              <a:spcPct val="0"/>
                            </a:spcBef>
                            <a:spcAft>
                              <a:spcPct val="0"/>
                            </a:spcAft>
                          </a:pPr>
                          <a:r>
                            <a:rPr lang="en-US" sz="2400">
                              <a:effectLst/>
                            </a:rPr>
                            <a:t>1</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2</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5</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6</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rPr>
                            <a:t>7</a:t>
                          </a: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477901905"/>
                      </a:ext>
                    </a:extLst>
                  </a:tr>
                </a:tbl>
              </a:graphicData>
            </a:graphic>
          </p:graphicFrame>
        </mc:Fallback>
      </mc:AlternateContent>
    </p:spTree>
    <p:extLst>
      <p:ext uri="{BB962C8B-B14F-4D97-AF65-F5344CB8AC3E}">
        <p14:creationId xmlns:p14="http://schemas.microsoft.com/office/powerpoint/2010/main" val="37483822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dur="50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nodeType="afterGroup">
                            <p:stCondLst>
                              <p:cond delay="1000"/>
                            </p:stCondLst>
                            <p:childTnLst>
                              <p:par>
                                <p:cTn id="13" presetID="10" presetClass="entr" presetSubtype="0" dur="50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 - Dynamic Programming Solution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787591527"/>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2"/>
                        </a:ext>
                      </a:extLst>
                    </a:gridCol>
                  </a:tblGrid>
                  <a:tr h="37084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3"/>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787591527"/>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2"/>
                        </a:ext>
                      </a:extLst>
                    </a:gridCol>
                  </a:tblGrid>
                  <a:tr h="45720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108000" r="-318895" b="-433333"/>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205263" r="-318895" b="-327632"/>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309333" r="-318895" b="-2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3"/>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409333" r="-318895" b="-1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509333" r="-318895" b="-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5"/>
                      </a:ext>
                    </a:extLst>
                  </a:tr>
                </a:tbl>
              </a:graphicData>
            </a:graphic>
          </p:graphicFrame>
        </mc:Fallback>
      </mc:AlternateContent>
      <p:cxnSp>
        <p:nvCxnSpPr>
          <p:cNvPr id="5" name="Straight Arrow Connector 4"/>
          <p:cNvCxnSpPr/>
          <p:nvPr/>
        </p:nvCxnSpPr>
        <p:spPr>
          <a:xfrm>
            <a:off x="4317024" y="2999415"/>
            <a:ext cx="870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3982002" y="2699655"/>
                <a:ext cx="36576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𝒋</m:t>
                      </m:r>
                    </m:oMath>
                  </m:oMathPara>
                </a14:m>
                <a:endParaRPr lang="en-US" sz="28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p:cNvSpPr txBox="1">
                <a:spLocks noRot="1" noChangeAspect="1" noMove="1" noResize="1" noEditPoints="1" noAdjustHandles="1" noChangeArrowheads="1" noChangeShapeType="1" noTextEdit="1"/>
              </p:cNvSpPr>
              <p:nvPr/>
            </p:nvSpPr>
            <p:spPr>
              <a:xfrm>
                <a:off x="3982002" y="2699655"/>
                <a:ext cx="365760" cy="457200"/>
              </a:xfrm>
              <a:prstGeom prst="rect">
                <a:avLst/>
              </a:prstGeom>
              <a:blipFill>
                <a:blip r:embed="rId3"/>
                <a:stretch>
                  <a:fillRect b="-1333"/>
                </a:stretch>
              </a:blipFill>
            </p:spPr>
            <p:txBody>
              <a:bodyPr/>
              <a:lstStyle/>
              <a:p>
                <a:r>
                  <a:rPr lang="en-US">
                    <a:noFill/>
                  </a:rPr>
                  <a:t> </a:t>
                </a:r>
              </a:p>
            </p:txBody>
          </p:sp>
        </mc:Fallback>
      </mc:AlternateContent>
      <p:sp>
        <p:nvSpPr>
          <p:cNvPr id="7" name="TextBox 6"/>
          <p:cNvSpPr txBox="1"/>
          <p:nvPr/>
        </p:nvSpPr>
        <p:spPr>
          <a:xfrm>
            <a:off x="5210897" y="2781646"/>
            <a:ext cx="2535377" cy="461665"/>
          </a:xfrm>
          <a:prstGeom prst="rect">
            <a:avLst/>
          </a:prstGeom>
          <a:noFill/>
        </p:spPr>
        <p:txBody>
          <a:bodyPr wrap="square" rtlCol="0">
            <a:spAutoFit/>
          </a:bodyPr>
          <a:lstStyle/>
          <a:p>
            <a:r>
              <a:rPr lang="en-US" sz="2400"/>
              <a:t>Knapsack Capacity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677704440"/>
                  </p:ext>
                </p:extLst>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506838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tblGrid>
                  <a:tr h="506549">
                    <a:tc>
                      <a:txBody>
                        <a:bodyPr/>
                        <a:lstStyle/>
                        <a:p>
                          <a:pPr marL="0" marR="0" lvl="1"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𝑉</m:t>
                                </m:r>
                                <m:r>
                                  <a:rPr lang="en-US" sz="2000" i="1" smtClean="0">
                                    <a:solidFill>
                                      <a:srgbClr val="AD1457"/>
                                    </a:solidFill>
                                    <a:latin typeface="Cambria Math" panose="02040503050406030204" pitchFamily="18" charset="0"/>
                                  </a:rPr>
                                  <m: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][0]=0 </m:t>
                                </m:r>
                                <m:r>
                                  <a:rPr lang="en-US" sz="2000" i="1">
                                    <a:solidFill>
                                      <a:srgbClr val="AD1457"/>
                                    </a:solidFill>
                                    <a:latin typeface="Cambria Math" panose="02040503050406030204" pitchFamily="18" charset="0"/>
                                  </a:rPr>
                                  <m:t>𝑓𝑜𝑟</m:t>
                                </m:r>
                                <m:r>
                                  <a:rPr lang="en-US" sz="2000" i="1">
                                    <a:solidFill>
                                      <a:srgbClr val="AD1457"/>
                                    </a:solidFill>
                                    <a:latin typeface="Cambria Math" panose="02040503050406030204" pitchFamily="18" charset="0"/>
                                  </a:rPr>
                                  <m:t> 0&lt;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𝑛</m:t>
                                </m:r>
                              </m:oMath>
                            </m:oMathPara>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lvl="0"/>
                          <a:endParaRPr lang="en-US" sz="200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506549">
                    <a:tc>
                      <a:txBody>
                        <a:bodyPr/>
                        <a:lstStyle/>
                        <a:p>
                          <a:pPr marL="0" lvl="0" indent="-57150">
                            <a:buNone/>
                          </a:pPr>
                          <a:r>
                            <a:rPr lang="en-US" sz="2000" b="1">
                              <a:solidFill>
                                <a:schemeClr val="tx1"/>
                              </a:solidFill>
                            </a:rPr>
                            <a:t>if</a:t>
                          </a:r>
                          <a:r>
                            <a:rPr lang="en-US" sz="2000">
                              <a:solidFill>
                                <a:srgbClr val="C00000"/>
                              </a:solidFill>
                            </a:rPr>
                            <a:t> </a:t>
                          </a:r>
                          <a14:m>
                            <m:oMath xmlns:m="http://schemas.openxmlformats.org/officeDocument/2006/math">
                              <m:r>
                                <a:rPr lang="en-US" sz="2000" b="1" i="1" smtClean="0">
                                  <a:solidFill>
                                    <a:schemeClr val="tx1"/>
                                  </a:solidFill>
                                  <a:latin typeface="Cambria Math" panose="02040503050406030204" pitchFamily="18" charset="0"/>
                                </a:rPr>
                                <m:t>𝒋</m:t>
                              </m:r>
                              <m:r>
                                <a:rPr lang="en-US" sz="2000" b="1" i="1" smtClean="0">
                                  <a:solidFill>
                                    <a:schemeClr val="tx1"/>
                                  </a:solidFill>
                                  <a:latin typeface="Cambria Math" panose="02040503050406030204" pitchFamily="18" charset="0"/>
                                </a:rPr>
                                <m:t>&lt;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𝒘</m:t>
                                  </m:r>
                                </m:e>
                                <m:sub>
                                  <m:r>
                                    <a:rPr lang="en-US" sz="2000" b="1" i="1" smtClean="0">
                                      <a:solidFill>
                                        <a:schemeClr val="tx1"/>
                                      </a:solidFill>
                                      <a:latin typeface="Cambria Math" panose="02040503050406030204" pitchFamily="18" charset="0"/>
                                    </a:rPr>
                                    <m:t>𝒊</m:t>
                                  </m:r>
                                </m:sub>
                              </m:sSub>
                              <m:r>
                                <a:rPr lang="en-US" sz="2000" i="1">
                                  <a:solidFill>
                                    <a:srgbClr val="C00000"/>
                                  </a:solidFill>
                                  <a:latin typeface="Cambria Math" panose="02040503050406030204" pitchFamily="18" charset="0"/>
                                </a:rPr>
                                <m:t>  </m:t>
                              </m:r>
                            </m:oMath>
                          </a14:m>
                          <a:r>
                            <a:rPr lang="en-US" sz="2000">
                              <a:solidFill>
                                <a:srgbClr val="AD1457"/>
                              </a:solidFill>
                            </a:rPr>
                            <a:t>then </a:t>
                          </a:r>
                          <a14:m>
                            <m:oMath xmlns:m="http://schemas.openxmlformats.org/officeDocument/2006/math">
                              <m:r>
                                <a:rPr lang="en-US" sz="2000" i="1" smtClean="0">
                                  <a:solidFill>
                                    <a:srgbClr val="AD1457"/>
                                  </a:solidFill>
                                  <a:latin typeface="Cambria Math" panose="02040503050406030204" pitchFamily="18" charset="0"/>
                                </a:rPr>
                                <m:t>𝑉</m:t>
                              </m:r>
                              <m:d>
                                <m:dPr>
                                  <m:begChr m:val="["/>
                                  <m:endChr m:val="]"/>
                                  <m:ctrlPr>
                                    <a:rPr lang="en-US" sz="2000" i="1" smtClean="0">
                                      <a:solidFill>
                                        <a:srgbClr val="AD1457"/>
                                      </a:solidFill>
                                      <a:latin typeface="Cambria Math" panose="02040503050406030204" pitchFamily="18" charset="0"/>
                                    </a:rPr>
                                  </m:ctrlPr>
                                </m:dPr>
                                <m:e>
                                  <m:r>
                                    <a:rPr lang="en-US" sz="2000" i="1" err="1">
                                      <a:solidFill>
                                        <a:srgbClr val="AD1457"/>
                                      </a:solidFill>
                                      <a:latin typeface="Cambria Math" panose="02040503050406030204" pitchFamily="18" charset="0"/>
                                    </a:rPr>
                                    <m:t>𝑖</m:t>
                                  </m:r>
                                </m:e>
                              </m:d>
                              <m:d>
                                <m:dPr>
                                  <m:begChr m:val="["/>
                                  <m:endChr m:val="]"/>
                                  <m:ctrlPr>
                                    <a:rPr lang="en-US" sz="2000" i="1">
                                      <a:solidFill>
                                        <a:srgbClr val="AD1457"/>
                                      </a:solidFill>
                                      <a:latin typeface="Cambria Math" panose="02040503050406030204" pitchFamily="18" charset="0"/>
                                    </a:rPr>
                                  </m:ctrlPr>
                                </m:dPr>
                                <m:e>
                                  <m:r>
                                    <a:rPr lang="en-US" sz="2000" i="1">
                                      <a:solidFill>
                                        <a:srgbClr val="AD1457"/>
                                      </a:solidFill>
                                      <a:latin typeface="Cambria Math" panose="02040503050406030204" pitchFamily="18" charset="0"/>
                                    </a:rPr>
                                    <m:t>𝑗</m:t>
                                  </m:r>
                                </m:e>
                              </m:d>
                              <m:r>
                                <a:rPr lang="en-US" sz="2000" b="0" i="1" smtClean="0">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 </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m:t>
                              </m:r>
                            </m:oMath>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506549">
                    <a:tc>
                      <a:txBody>
                        <a:bodyPr/>
                        <a:lstStyle/>
                        <a:p>
                          <a:pPr marL="0" marR="0" lvl="1" indent="0" algn="l" defTabSz="914400" rtl="0" eaLnBrk="1" fontAlgn="auto" latinLnBrk="0" hangingPunct="1">
                            <a:lnSpc>
                              <a:spcPct val="100000"/>
                            </a:lnSpc>
                            <a:spcBef>
                              <a:spcPct val="0"/>
                            </a:spcBef>
                            <a:spcAft>
                              <a:spcPct val="0"/>
                            </a:spcAft>
                            <a:buClrTx/>
                            <a:buSzTx/>
                            <a:buFontTx/>
                            <a:buNone/>
                            <a:defRPr/>
                          </a:pPr>
                          <a:r>
                            <a:rPr lang="en-US" sz="2000" b="1">
                              <a:solidFill>
                                <a:schemeClr val="tx1"/>
                              </a:solidFill>
                            </a:rPr>
                            <a:t>else</a:t>
                          </a:r>
                          <a:r>
                            <a:rPr lang="en-US" sz="2000">
                              <a:solidFill>
                                <a:srgbClr val="C00000"/>
                              </a:solidFill>
                            </a:rPr>
                            <a:t> </a:t>
                          </a:r>
                          <a14:m>
                            <m:oMath xmlns:m="http://schemas.openxmlformats.org/officeDocument/2006/math">
                              <m:r>
                                <a:rPr lang="en-US" sz="2000" i="1" smtClean="0">
                                  <a:solidFill>
                                    <a:srgbClr val="AD1457"/>
                                  </a:solidFill>
                                  <a:latin typeface="Cambria Math" panose="02040503050406030204" pitchFamily="18" charset="0"/>
                                </a:rPr>
                                <m:t>𝑉</m:t>
                              </m:r>
                              <m:r>
                                <a:rPr lang="en-US" sz="2000" i="1" smtClean="0">
                                  <a:solidFill>
                                    <a:srgbClr val="AD1457"/>
                                  </a:solidFill>
                                  <a:latin typeface="Cambria Math" panose="02040503050406030204" pitchFamily="18" charset="0"/>
                                </a:rPr>
                                <m: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𝑚𝑎𝑥</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 </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smtClean="0">
                                  <a:solidFill>
                                    <a:srgbClr val="AD1457"/>
                                  </a:solidFill>
                                  <a:latin typeface="Cambria Math" panose="02040503050406030204" pitchFamily="18" charset="0"/>
                                </a:rPr>
                                <m:t>− </m:t>
                              </m:r>
                              <m:sSub>
                                <m:sSubPr>
                                  <m:ctrlPr>
                                    <a:rPr lang="en-US" sz="2000" i="1" smtClean="0">
                                      <a:solidFill>
                                        <a:srgbClr val="AD1457"/>
                                      </a:solidFill>
                                      <a:latin typeface="Cambria Math" panose="02040503050406030204" pitchFamily="18" charset="0"/>
                                    </a:rPr>
                                  </m:ctrlPr>
                                </m:sSubPr>
                                <m:e>
                                  <m:r>
                                    <a:rPr lang="en-US" sz="2000" b="0" i="1" smtClean="0">
                                      <a:solidFill>
                                        <a:srgbClr val="AD1457"/>
                                      </a:solidFill>
                                      <a:latin typeface="Cambria Math" panose="02040503050406030204" pitchFamily="18" charset="0"/>
                                    </a:rPr>
                                    <m:t>𝑤</m:t>
                                  </m:r>
                                </m:e>
                                <m:sub>
                                  <m:r>
                                    <a:rPr lang="en-US" sz="2000" b="0" i="1" smtClean="0">
                                      <a:solidFill>
                                        <a:srgbClr val="AD1457"/>
                                      </a:solidFill>
                                      <a:latin typeface="Cambria Math" panose="02040503050406030204" pitchFamily="18" charset="0"/>
                                    </a:rPr>
                                    <m:t>𝑖</m:t>
                                  </m:r>
                                </m:sub>
                              </m:sSub>
                              <m:r>
                                <a:rPr lang="en-US" sz="2000" i="1">
                                  <a:solidFill>
                                    <a:srgbClr val="AD1457"/>
                                  </a:solidFill>
                                  <a:latin typeface="Cambria Math" panose="02040503050406030204" pitchFamily="18" charset="0"/>
                                </a:rPr>
                                <m:t>]+</m:t>
                              </m:r>
                              <m:sSub>
                                <m:sSubPr>
                                  <m:ctrlPr>
                                    <a:rPr lang="en-US" sz="2000" i="1" smtClean="0">
                                      <a:solidFill>
                                        <a:srgbClr val="AD1457"/>
                                      </a:solidFill>
                                      <a:latin typeface="Cambria Math" panose="02040503050406030204" pitchFamily="18" charset="0"/>
                                    </a:rPr>
                                  </m:ctrlPr>
                                </m:sSubPr>
                                <m:e>
                                  <m:r>
                                    <a:rPr lang="en-US" sz="2000" b="0" i="1" smtClean="0">
                                      <a:solidFill>
                                        <a:srgbClr val="AD1457"/>
                                      </a:solidFill>
                                      <a:latin typeface="Cambria Math" panose="02040503050406030204" pitchFamily="18" charset="0"/>
                                    </a:rPr>
                                    <m:t>𝑣</m:t>
                                  </m:r>
                                </m:e>
                                <m:sub>
                                  <m:r>
                                    <a:rPr lang="en-US" sz="2000" b="0" i="1" smtClean="0">
                                      <a:solidFill>
                                        <a:srgbClr val="AD1457"/>
                                      </a:solidFill>
                                      <a:latin typeface="Cambria Math" panose="02040503050406030204" pitchFamily="18" charset="0"/>
                                    </a:rPr>
                                    <m:t>𝑖</m:t>
                                  </m:r>
                                </m:sub>
                              </m:sSub>
                              <m:r>
                                <a:rPr lang="en-US" sz="2000" i="1">
                                  <a:solidFill>
                                    <a:srgbClr val="AD1457"/>
                                  </a:solidFill>
                                  <a:latin typeface="Cambria Math" panose="02040503050406030204" pitchFamily="18" charset="0"/>
                                </a:rPr>
                                <m:t>)</m:t>
                              </m:r>
                            </m:oMath>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677704440"/>
                  </p:ext>
                </p:extLst>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506838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tblGrid>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1190" r="-85189" b="-201190"/>
                          </a:stretch>
                        </a:blipFill>
                      </a:tcPr>
                    </a:tc>
                    <a:tc rowSpan="3">
                      <a:txBody>
                        <a:bodyPr/>
                        <a:lstStyle/>
                        <a:p>
                          <a:pPr lvl="0"/>
                          <a:endParaRPr lang="en-US" sz="200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102410" r="-85189" b="-103614"/>
                          </a:stretch>
                        </a:blip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200000" r="-85189" b="-2381"/>
                          </a:stretch>
                        </a:blip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p:cxnSp>
        <p:nvCxnSpPr>
          <p:cNvPr id="32" name="Straight Connector 31"/>
          <p:cNvCxnSpPr/>
          <p:nvPr/>
        </p:nvCxnSpPr>
        <p:spPr>
          <a:xfrm>
            <a:off x="720639" y="1447800"/>
            <a:ext cx="2743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3786" y="3280186"/>
            <a:ext cx="1943100" cy="369332"/>
          </a:xfrm>
          <a:prstGeom prst="rect">
            <a:avLst/>
          </a:prstGeom>
          <a:solidFill>
            <a:schemeClr val="bg1"/>
          </a:solidFill>
        </p:spPr>
        <p:txBody>
          <a:bodyPr wrap="square" rtlCol="0">
            <a:spAutoFit/>
          </a:bodyPr>
          <a:lstStyle/>
          <a:p>
            <a:endParaRPr lang="en-US"/>
          </a:p>
        </p:txBody>
      </p:sp>
      <p:sp>
        <p:nvSpPr>
          <p:cNvPr id="61" name="TextBox 60"/>
          <p:cNvSpPr txBox="1"/>
          <p:nvPr/>
        </p:nvSpPr>
        <p:spPr>
          <a:xfrm>
            <a:off x="673126" y="3741484"/>
            <a:ext cx="1943100" cy="369332"/>
          </a:xfrm>
          <a:prstGeom prst="rect">
            <a:avLst/>
          </a:prstGeom>
          <a:solidFill>
            <a:schemeClr val="bg1"/>
          </a:solidFill>
        </p:spPr>
        <p:txBody>
          <a:bodyPr wrap="square" rtlCol="0">
            <a:spAutoFit/>
          </a:bodyPr>
          <a:lstStyle/>
          <a:p>
            <a:endParaRPr lang="en-US"/>
          </a:p>
        </p:txBody>
      </p:sp>
      <p:sp>
        <p:nvSpPr>
          <p:cNvPr id="62" name="TextBox 61"/>
          <p:cNvSpPr txBox="1"/>
          <p:nvPr/>
        </p:nvSpPr>
        <p:spPr>
          <a:xfrm>
            <a:off x="660063" y="4187888"/>
            <a:ext cx="1943100" cy="369332"/>
          </a:xfrm>
          <a:prstGeom prst="rect">
            <a:avLst/>
          </a:prstGeom>
          <a:solidFill>
            <a:schemeClr val="bg1"/>
          </a:solidFill>
        </p:spPr>
        <p:txBody>
          <a:bodyPr wrap="square" rtlCol="0">
            <a:spAutoFit/>
          </a:bodyPr>
          <a:lstStyle/>
          <a:p>
            <a:endParaRPr lang="en-US"/>
          </a:p>
        </p:txBody>
      </p:sp>
      <p:sp>
        <p:nvSpPr>
          <p:cNvPr id="63" name="TextBox 62"/>
          <p:cNvSpPr txBox="1"/>
          <p:nvPr/>
        </p:nvSpPr>
        <p:spPr>
          <a:xfrm>
            <a:off x="660063" y="4647643"/>
            <a:ext cx="1943100" cy="369332"/>
          </a:xfrm>
          <a:prstGeom prst="rect">
            <a:avLst/>
          </a:prstGeom>
          <a:solidFill>
            <a:schemeClr val="bg1"/>
          </a:solidFill>
        </p:spPr>
        <p:txBody>
          <a:bodyPr wrap="square" rtlCol="0">
            <a:spAutoFit/>
          </a:bodyPr>
          <a:lstStyle/>
          <a:p>
            <a:endParaRPr lang="en-US"/>
          </a:p>
        </p:txBody>
      </p:sp>
      <p:sp>
        <p:nvSpPr>
          <p:cNvPr id="64" name="TextBox 63"/>
          <p:cNvSpPr txBox="1"/>
          <p:nvPr/>
        </p:nvSpPr>
        <p:spPr>
          <a:xfrm>
            <a:off x="663777" y="5120461"/>
            <a:ext cx="1943100" cy="369332"/>
          </a:xfrm>
          <a:prstGeom prst="rect">
            <a:avLst/>
          </a:prstGeom>
          <a:solidFill>
            <a:schemeClr val="bg1"/>
          </a:solidFill>
        </p:spPr>
        <p:txBody>
          <a:bodyPr wrap="square" rtlCol="0">
            <a:spAutoFit/>
          </a:bodyPr>
          <a:lstStyle/>
          <a:p>
            <a:endParaRPr lang="en-US"/>
          </a:p>
        </p:txBody>
      </p:sp>
      <p:sp>
        <p:nvSpPr>
          <p:cNvPr id="65" name="TextBox 64"/>
          <p:cNvSpPr txBox="1"/>
          <p:nvPr/>
        </p:nvSpPr>
        <p:spPr>
          <a:xfrm>
            <a:off x="660831" y="5570843"/>
            <a:ext cx="1943100" cy="369332"/>
          </a:xfrm>
          <a:prstGeom prst="rect">
            <a:avLst/>
          </a:prstGeom>
          <a:solidFill>
            <a:schemeClr val="bg1"/>
          </a:solidFill>
        </p:spPr>
        <p:txBody>
          <a:bodyPr wrap="square" rtlCol="0">
            <a:spAutoFit/>
          </a:bodyPr>
          <a:lstStyle/>
          <a:p>
            <a:endParaRPr lang="en-US"/>
          </a:p>
        </p:txBody>
      </p:sp>
      <p:sp>
        <p:nvSpPr>
          <p:cNvPr id="66" name="TextBox 65"/>
          <p:cNvSpPr txBox="1"/>
          <p:nvPr/>
        </p:nvSpPr>
        <p:spPr>
          <a:xfrm>
            <a:off x="2780216" y="3304903"/>
            <a:ext cx="365760" cy="320040"/>
          </a:xfrm>
          <a:prstGeom prst="rect">
            <a:avLst/>
          </a:prstGeom>
          <a:solidFill>
            <a:schemeClr val="bg1"/>
          </a:solidFill>
        </p:spPr>
        <p:txBody>
          <a:bodyPr wrap="square" rtlCol="0">
            <a:spAutoFit/>
          </a:bodyPr>
          <a:lstStyle/>
          <a:p>
            <a:endParaRPr lang="en-US"/>
          </a:p>
        </p:txBody>
      </p:sp>
      <p:sp>
        <p:nvSpPr>
          <p:cNvPr id="67" name="TextBox 66"/>
          <p:cNvSpPr txBox="1"/>
          <p:nvPr/>
        </p:nvSpPr>
        <p:spPr>
          <a:xfrm>
            <a:off x="3352420" y="3304903"/>
            <a:ext cx="365760" cy="320040"/>
          </a:xfrm>
          <a:prstGeom prst="rect">
            <a:avLst/>
          </a:prstGeom>
          <a:solidFill>
            <a:schemeClr val="bg1"/>
          </a:solidFill>
        </p:spPr>
        <p:txBody>
          <a:bodyPr wrap="square" rtlCol="0">
            <a:spAutoFit/>
          </a:bodyPr>
          <a:lstStyle/>
          <a:p>
            <a:endParaRPr lang="en-US"/>
          </a:p>
        </p:txBody>
      </p:sp>
      <p:sp>
        <p:nvSpPr>
          <p:cNvPr id="68" name="TextBox 67"/>
          <p:cNvSpPr txBox="1"/>
          <p:nvPr/>
        </p:nvSpPr>
        <p:spPr>
          <a:xfrm>
            <a:off x="3910153" y="3302470"/>
            <a:ext cx="365760" cy="320040"/>
          </a:xfrm>
          <a:prstGeom prst="rect">
            <a:avLst/>
          </a:prstGeom>
          <a:solidFill>
            <a:schemeClr val="bg1"/>
          </a:solidFill>
        </p:spPr>
        <p:txBody>
          <a:bodyPr wrap="square" rtlCol="0">
            <a:spAutoFit/>
          </a:bodyPr>
          <a:lstStyle/>
          <a:p>
            <a:endParaRPr lang="en-US"/>
          </a:p>
        </p:txBody>
      </p:sp>
      <p:sp>
        <p:nvSpPr>
          <p:cNvPr id="69" name="TextBox 68"/>
          <p:cNvSpPr txBox="1"/>
          <p:nvPr/>
        </p:nvSpPr>
        <p:spPr>
          <a:xfrm>
            <a:off x="4469679" y="3320143"/>
            <a:ext cx="365760" cy="320040"/>
          </a:xfrm>
          <a:prstGeom prst="rect">
            <a:avLst/>
          </a:prstGeom>
          <a:solidFill>
            <a:schemeClr val="bg1"/>
          </a:solidFill>
        </p:spPr>
        <p:txBody>
          <a:bodyPr wrap="square" rtlCol="0">
            <a:spAutoFit/>
          </a:bodyPr>
          <a:lstStyle/>
          <a:p>
            <a:endParaRPr lang="en-US"/>
          </a:p>
        </p:txBody>
      </p:sp>
      <p:sp>
        <p:nvSpPr>
          <p:cNvPr id="70" name="TextBox 69"/>
          <p:cNvSpPr txBox="1"/>
          <p:nvPr/>
        </p:nvSpPr>
        <p:spPr>
          <a:xfrm>
            <a:off x="5028660" y="3311371"/>
            <a:ext cx="365760" cy="320040"/>
          </a:xfrm>
          <a:prstGeom prst="rect">
            <a:avLst/>
          </a:prstGeom>
          <a:solidFill>
            <a:schemeClr val="bg1"/>
          </a:solidFill>
        </p:spPr>
        <p:txBody>
          <a:bodyPr wrap="square" rtlCol="0">
            <a:spAutoFit/>
          </a:bodyPr>
          <a:lstStyle/>
          <a:p>
            <a:endParaRPr lang="en-US"/>
          </a:p>
        </p:txBody>
      </p:sp>
      <p:sp>
        <p:nvSpPr>
          <p:cNvPr id="71" name="TextBox 70"/>
          <p:cNvSpPr txBox="1"/>
          <p:nvPr/>
        </p:nvSpPr>
        <p:spPr>
          <a:xfrm>
            <a:off x="5580134" y="3306312"/>
            <a:ext cx="365760" cy="320040"/>
          </a:xfrm>
          <a:prstGeom prst="rect">
            <a:avLst/>
          </a:prstGeom>
          <a:solidFill>
            <a:schemeClr val="bg1"/>
          </a:solidFill>
        </p:spPr>
        <p:txBody>
          <a:bodyPr wrap="square" rtlCol="0">
            <a:spAutoFit/>
          </a:bodyPr>
          <a:lstStyle/>
          <a:p>
            <a:endParaRPr lang="en-US"/>
          </a:p>
        </p:txBody>
      </p:sp>
      <p:sp>
        <p:nvSpPr>
          <p:cNvPr id="72" name="TextBox 71"/>
          <p:cNvSpPr txBox="1"/>
          <p:nvPr/>
        </p:nvSpPr>
        <p:spPr>
          <a:xfrm>
            <a:off x="6133016" y="3321936"/>
            <a:ext cx="365760" cy="320040"/>
          </a:xfrm>
          <a:prstGeom prst="rect">
            <a:avLst/>
          </a:prstGeom>
          <a:solidFill>
            <a:schemeClr val="bg1"/>
          </a:solidFill>
        </p:spPr>
        <p:txBody>
          <a:bodyPr wrap="square" rtlCol="0">
            <a:spAutoFit/>
          </a:bodyPr>
          <a:lstStyle/>
          <a:p>
            <a:endParaRPr lang="en-US"/>
          </a:p>
        </p:txBody>
      </p:sp>
      <p:cxnSp>
        <p:nvCxnSpPr>
          <p:cNvPr id="33" name="Straight Connector 32"/>
          <p:cNvCxnSpPr/>
          <p:nvPr/>
        </p:nvCxnSpPr>
        <p:spPr>
          <a:xfrm flipH="1">
            <a:off x="3819738" y="3152884"/>
            <a:ext cx="0" cy="29260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692542" y="3320143"/>
            <a:ext cx="365760" cy="320040"/>
          </a:xfrm>
          <a:prstGeom prst="rect">
            <a:avLst/>
          </a:prstGeom>
          <a:solidFill>
            <a:schemeClr val="bg1"/>
          </a:solidFill>
        </p:spPr>
        <p:txBody>
          <a:bodyPr wrap="square" rtlCol="0">
            <a:spAutoFit/>
          </a:bodyPr>
          <a:lstStyle/>
          <a:p>
            <a:endParaRPr lang="en-US"/>
          </a:p>
        </p:txBody>
      </p:sp>
      <p:sp>
        <p:nvSpPr>
          <p:cNvPr id="74" name="TextBox 73"/>
          <p:cNvSpPr txBox="1"/>
          <p:nvPr/>
        </p:nvSpPr>
        <p:spPr>
          <a:xfrm>
            <a:off x="7250867" y="3308873"/>
            <a:ext cx="365760" cy="320040"/>
          </a:xfrm>
          <a:prstGeom prst="rect">
            <a:avLst/>
          </a:prstGeom>
          <a:solidFill>
            <a:schemeClr val="bg1"/>
          </a:solidFill>
        </p:spPr>
        <p:txBody>
          <a:bodyPr wrap="square" rtlCol="0">
            <a:spAutoFit/>
          </a:bodyPr>
          <a:lstStyle/>
          <a:p>
            <a:endParaRPr lang="en-US"/>
          </a:p>
        </p:txBody>
      </p:sp>
      <p:sp>
        <p:nvSpPr>
          <p:cNvPr id="75" name="TextBox 74"/>
          <p:cNvSpPr txBox="1"/>
          <p:nvPr/>
        </p:nvSpPr>
        <p:spPr>
          <a:xfrm>
            <a:off x="7809416" y="3308873"/>
            <a:ext cx="365760" cy="320040"/>
          </a:xfrm>
          <a:prstGeom prst="rect">
            <a:avLst/>
          </a:prstGeom>
          <a:solidFill>
            <a:schemeClr val="bg1"/>
          </a:solidFill>
        </p:spPr>
        <p:txBody>
          <a:bodyPr wrap="square" rtlCol="0">
            <a:spAutoFit/>
          </a:bodyPr>
          <a:lstStyle/>
          <a:p>
            <a:endParaRPr lang="en-US"/>
          </a:p>
        </p:txBody>
      </p:sp>
      <p:sp>
        <p:nvSpPr>
          <p:cNvPr id="76" name="TextBox 75"/>
          <p:cNvSpPr txBox="1"/>
          <p:nvPr/>
        </p:nvSpPr>
        <p:spPr>
          <a:xfrm>
            <a:off x="8355334" y="3304263"/>
            <a:ext cx="365760" cy="320040"/>
          </a:xfrm>
          <a:prstGeom prst="rect">
            <a:avLst/>
          </a:prstGeom>
          <a:solidFill>
            <a:schemeClr val="bg1"/>
          </a:solidFill>
        </p:spPr>
        <p:txBody>
          <a:bodyPr wrap="square" rtlCol="0">
            <a:spAutoFit/>
          </a:bodyPr>
          <a:lstStyle/>
          <a:p>
            <a:endParaRPr lang="en-US"/>
          </a:p>
        </p:txBody>
      </p:sp>
      <p:sp>
        <p:nvSpPr>
          <p:cNvPr id="77" name="TextBox 76"/>
          <p:cNvSpPr txBox="1"/>
          <p:nvPr/>
        </p:nvSpPr>
        <p:spPr>
          <a:xfrm>
            <a:off x="8902886" y="3293249"/>
            <a:ext cx="365760" cy="320040"/>
          </a:xfrm>
          <a:prstGeom prst="rect">
            <a:avLst/>
          </a:prstGeom>
          <a:solidFill>
            <a:schemeClr val="bg1"/>
          </a:solidFill>
        </p:spPr>
        <p:txBody>
          <a:bodyPr wrap="square" rtlCol="0">
            <a:spAutoFit/>
          </a:bodyPr>
          <a:lstStyle/>
          <a:p>
            <a:endParaRPr lang="en-US"/>
          </a:p>
        </p:txBody>
      </p:sp>
      <p:sp>
        <p:nvSpPr>
          <p:cNvPr id="78" name="TextBox 77"/>
          <p:cNvSpPr txBox="1"/>
          <p:nvPr/>
        </p:nvSpPr>
        <p:spPr>
          <a:xfrm>
            <a:off x="2822206" y="3764647"/>
            <a:ext cx="365760" cy="320040"/>
          </a:xfrm>
          <a:prstGeom prst="rect">
            <a:avLst/>
          </a:prstGeom>
          <a:solidFill>
            <a:schemeClr val="bg1"/>
          </a:solidFill>
        </p:spPr>
        <p:txBody>
          <a:bodyPr wrap="square" rtlCol="0">
            <a:spAutoFit/>
          </a:bodyPr>
          <a:lstStyle/>
          <a:p>
            <a:endParaRPr lang="en-US"/>
          </a:p>
        </p:txBody>
      </p:sp>
      <p:sp>
        <p:nvSpPr>
          <p:cNvPr id="79" name="TextBox 78"/>
          <p:cNvSpPr txBox="1"/>
          <p:nvPr/>
        </p:nvSpPr>
        <p:spPr>
          <a:xfrm>
            <a:off x="2819405" y="4197988"/>
            <a:ext cx="365760" cy="320040"/>
          </a:xfrm>
          <a:prstGeom prst="rect">
            <a:avLst/>
          </a:prstGeom>
          <a:solidFill>
            <a:schemeClr val="bg1"/>
          </a:solidFill>
        </p:spPr>
        <p:txBody>
          <a:bodyPr wrap="square" rtlCol="0">
            <a:spAutoFit/>
          </a:bodyPr>
          <a:lstStyle/>
          <a:p>
            <a:endParaRPr lang="en-US"/>
          </a:p>
        </p:txBody>
      </p:sp>
      <p:sp>
        <p:nvSpPr>
          <p:cNvPr id="80" name="TextBox 79"/>
          <p:cNvSpPr txBox="1"/>
          <p:nvPr/>
        </p:nvSpPr>
        <p:spPr>
          <a:xfrm>
            <a:off x="2819405" y="4650374"/>
            <a:ext cx="365760" cy="320040"/>
          </a:xfrm>
          <a:prstGeom prst="rect">
            <a:avLst/>
          </a:prstGeom>
          <a:solidFill>
            <a:schemeClr val="bg1"/>
          </a:solidFill>
        </p:spPr>
        <p:txBody>
          <a:bodyPr wrap="square" rtlCol="0">
            <a:spAutoFit/>
          </a:bodyPr>
          <a:lstStyle/>
          <a:p>
            <a:endParaRPr lang="en-US"/>
          </a:p>
        </p:txBody>
      </p:sp>
      <p:sp>
        <p:nvSpPr>
          <p:cNvPr id="81" name="TextBox 80"/>
          <p:cNvSpPr txBox="1"/>
          <p:nvPr/>
        </p:nvSpPr>
        <p:spPr>
          <a:xfrm>
            <a:off x="2819405" y="5117202"/>
            <a:ext cx="365760" cy="320040"/>
          </a:xfrm>
          <a:prstGeom prst="rect">
            <a:avLst/>
          </a:prstGeom>
          <a:solidFill>
            <a:schemeClr val="bg1"/>
          </a:solidFill>
        </p:spPr>
        <p:txBody>
          <a:bodyPr wrap="square" rtlCol="0">
            <a:spAutoFit/>
          </a:bodyPr>
          <a:lstStyle/>
          <a:p>
            <a:endParaRPr lang="en-US"/>
          </a:p>
        </p:txBody>
      </p:sp>
      <p:sp>
        <p:nvSpPr>
          <p:cNvPr id="82" name="TextBox 81"/>
          <p:cNvSpPr txBox="1"/>
          <p:nvPr/>
        </p:nvSpPr>
        <p:spPr>
          <a:xfrm>
            <a:off x="2819405" y="5563871"/>
            <a:ext cx="365760" cy="320040"/>
          </a:xfrm>
          <a:prstGeom prst="rect">
            <a:avLst/>
          </a:prstGeom>
          <a:solidFill>
            <a:schemeClr val="bg1"/>
          </a:solidFill>
        </p:spPr>
        <p:txBody>
          <a:bodyPr wrap="square" rtlCol="0">
            <a:spAutoFit/>
          </a:bodyPr>
          <a:lstStyle/>
          <a:p>
            <a:endParaRPr lang="en-US"/>
          </a:p>
        </p:txBody>
      </p:sp>
      <p:sp>
        <p:nvSpPr>
          <p:cNvPr id="83" name="TextBox 82"/>
          <p:cNvSpPr txBox="1"/>
          <p:nvPr/>
        </p:nvSpPr>
        <p:spPr>
          <a:xfrm>
            <a:off x="3359336" y="3749102"/>
            <a:ext cx="365760" cy="320040"/>
          </a:xfrm>
          <a:prstGeom prst="rect">
            <a:avLst/>
          </a:prstGeom>
          <a:solidFill>
            <a:schemeClr val="bg1"/>
          </a:solidFill>
        </p:spPr>
        <p:txBody>
          <a:bodyPr wrap="square" rtlCol="0">
            <a:spAutoFit/>
          </a:bodyPr>
          <a:lstStyle/>
          <a:p>
            <a:endParaRPr lang="en-US"/>
          </a:p>
        </p:txBody>
      </p:sp>
      <p:sp>
        <p:nvSpPr>
          <p:cNvPr id="84" name="TextBox 83"/>
          <p:cNvSpPr txBox="1"/>
          <p:nvPr/>
        </p:nvSpPr>
        <p:spPr>
          <a:xfrm>
            <a:off x="3326279" y="4221306"/>
            <a:ext cx="365760" cy="320040"/>
          </a:xfrm>
          <a:prstGeom prst="rect">
            <a:avLst/>
          </a:prstGeom>
          <a:solidFill>
            <a:schemeClr val="bg1"/>
          </a:solidFill>
        </p:spPr>
        <p:txBody>
          <a:bodyPr wrap="square" rtlCol="0">
            <a:spAutoFit/>
          </a:bodyPr>
          <a:lstStyle/>
          <a:p>
            <a:endParaRPr lang="en-US"/>
          </a:p>
        </p:txBody>
      </p:sp>
      <p:sp>
        <p:nvSpPr>
          <p:cNvPr id="85" name="TextBox 84"/>
          <p:cNvSpPr txBox="1"/>
          <p:nvPr/>
        </p:nvSpPr>
        <p:spPr>
          <a:xfrm>
            <a:off x="3355527" y="4672147"/>
            <a:ext cx="365760" cy="320040"/>
          </a:xfrm>
          <a:prstGeom prst="rect">
            <a:avLst/>
          </a:prstGeom>
          <a:solidFill>
            <a:schemeClr val="bg1"/>
          </a:solidFill>
        </p:spPr>
        <p:txBody>
          <a:bodyPr wrap="square" rtlCol="0">
            <a:spAutoFit/>
          </a:bodyPr>
          <a:lstStyle/>
          <a:p>
            <a:endParaRPr lang="en-US"/>
          </a:p>
        </p:txBody>
      </p:sp>
      <p:sp>
        <p:nvSpPr>
          <p:cNvPr id="86" name="TextBox 85"/>
          <p:cNvSpPr txBox="1"/>
          <p:nvPr/>
        </p:nvSpPr>
        <p:spPr>
          <a:xfrm>
            <a:off x="3342432" y="5132142"/>
            <a:ext cx="365760" cy="320040"/>
          </a:xfrm>
          <a:prstGeom prst="rect">
            <a:avLst/>
          </a:prstGeom>
          <a:solidFill>
            <a:schemeClr val="bg1"/>
          </a:solidFill>
        </p:spPr>
        <p:txBody>
          <a:bodyPr wrap="square" rtlCol="0">
            <a:spAutoFit/>
          </a:bodyPr>
          <a:lstStyle/>
          <a:p>
            <a:endParaRPr lang="en-US"/>
          </a:p>
        </p:txBody>
      </p:sp>
      <p:sp>
        <p:nvSpPr>
          <p:cNvPr id="87" name="TextBox 86"/>
          <p:cNvSpPr txBox="1"/>
          <p:nvPr/>
        </p:nvSpPr>
        <p:spPr>
          <a:xfrm>
            <a:off x="3355527" y="5579236"/>
            <a:ext cx="365760" cy="320040"/>
          </a:xfrm>
          <a:prstGeom prst="rect">
            <a:avLst/>
          </a:prstGeom>
          <a:solidFill>
            <a:schemeClr val="bg1"/>
          </a:solidFill>
        </p:spPr>
        <p:txBody>
          <a:bodyPr wrap="square" rtlCol="0">
            <a:spAutoFit/>
          </a:bodyPr>
          <a:lstStyle/>
          <a:p>
            <a:endParaRPr lang="en-US"/>
          </a:p>
        </p:txBody>
      </p:sp>
      <p:sp>
        <p:nvSpPr>
          <p:cNvPr id="90" name="TextBox 89"/>
          <p:cNvSpPr txBox="1"/>
          <p:nvPr/>
        </p:nvSpPr>
        <p:spPr>
          <a:xfrm>
            <a:off x="3908217" y="3749101"/>
            <a:ext cx="365760" cy="320040"/>
          </a:xfrm>
          <a:prstGeom prst="rect">
            <a:avLst/>
          </a:prstGeom>
          <a:solidFill>
            <a:schemeClr val="bg1"/>
          </a:solidFill>
        </p:spPr>
        <p:txBody>
          <a:bodyPr wrap="square" rtlCol="0">
            <a:spAutoFit/>
          </a:bodyPr>
          <a:lstStyle/>
          <a:p>
            <a:endParaRPr lang="en-US"/>
          </a:p>
        </p:txBody>
      </p:sp>
      <p:sp>
        <p:nvSpPr>
          <p:cNvPr id="91" name="TextBox 90"/>
          <p:cNvSpPr txBox="1"/>
          <p:nvPr/>
        </p:nvSpPr>
        <p:spPr>
          <a:xfrm>
            <a:off x="3918190" y="4199468"/>
            <a:ext cx="365760" cy="320040"/>
          </a:xfrm>
          <a:prstGeom prst="rect">
            <a:avLst/>
          </a:prstGeom>
          <a:solidFill>
            <a:schemeClr val="bg1"/>
          </a:solidFill>
        </p:spPr>
        <p:txBody>
          <a:bodyPr wrap="square" rtlCol="0">
            <a:spAutoFit/>
          </a:bodyPr>
          <a:lstStyle/>
          <a:p>
            <a:endParaRPr lang="en-US"/>
          </a:p>
        </p:txBody>
      </p:sp>
      <p:sp>
        <p:nvSpPr>
          <p:cNvPr id="92" name="TextBox 91"/>
          <p:cNvSpPr txBox="1"/>
          <p:nvPr/>
        </p:nvSpPr>
        <p:spPr>
          <a:xfrm>
            <a:off x="3931798" y="4670806"/>
            <a:ext cx="365760" cy="320040"/>
          </a:xfrm>
          <a:prstGeom prst="rect">
            <a:avLst/>
          </a:prstGeom>
          <a:solidFill>
            <a:schemeClr val="bg1"/>
          </a:solidFill>
        </p:spPr>
        <p:txBody>
          <a:bodyPr wrap="square" rtlCol="0">
            <a:spAutoFit/>
          </a:bodyPr>
          <a:lstStyle/>
          <a:p>
            <a:endParaRPr lang="en-US"/>
          </a:p>
        </p:txBody>
      </p:sp>
      <p:sp>
        <p:nvSpPr>
          <p:cNvPr id="93" name="TextBox 92"/>
          <p:cNvSpPr txBox="1"/>
          <p:nvPr/>
        </p:nvSpPr>
        <p:spPr>
          <a:xfrm>
            <a:off x="3918222" y="5117202"/>
            <a:ext cx="365760" cy="320040"/>
          </a:xfrm>
          <a:prstGeom prst="rect">
            <a:avLst/>
          </a:prstGeom>
          <a:solidFill>
            <a:schemeClr val="bg1"/>
          </a:solidFill>
        </p:spPr>
        <p:txBody>
          <a:bodyPr wrap="square" rtlCol="0">
            <a:spAutoFit/>
          </a:bodyPr>
          <a:lstStyle/>
          <a:p>
            <a:endParaRPr lang="en-US"/>
          </a:p>
        </p:txBody>
      </p:sp>
      <p:sp>
        <p:nvSpPr>
          <p:cNvPr id="94" name="TextBox 93"/>
          <p:cNvSpPr txBox="1"/>
          <p:nvPr/>
        </p:nvSpPr>
        <p:spPr>
          <a:xfrm>
            <a:off x="3938072" y="5577837"/>
            <a:ext cx="365760" cy="320040"/>
          </a:xfrm>
          <a:prstGeom prst="rect">
            <a:avLst/>
          </a:prstGeom>
          <a:solidFill>
            <a:schemeClr val="bg1"/>
          </a:solidFill>
        </p:spPr>
        <p:txBody>
          <a:bodyPr wrap="square" rtlCol="0">
            <a:spAutoFit/>
          </a:bodyPr>
          <a:lstStyle/>
          <a:p>
            <a:endParaRPr lang="en-US"/>
          </a:p>
        </p:txBody>
      </p:sp>
      <p:cxnSp>
        <p:nvCxnSpPr>
          <p:cNvPr id="97" name="Straight Connector 96"/>
          <p:cNvCxnSpPr/>
          <p:nvPr/>
        </p:nvCxnSpPr>
        <p:spPr>
          <a:xfrm>
            <a:off x="587829" y="4598126"/>
            <a:ext cx="3827417" cy="1306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905794" y="3265714"/>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465566" y="3731682"/>
            <a:ext cx="365760" cy="320040"/>
          </a:xfrm>
          <a:prstGeom prst="rect">
            <a:avLst/>
          </a:prstGeom>
          <a:solidFill>
            <a:schemeClr val="bg1"/>
          </a:solidFill>
        </p:spPr>
        <p:txBody>
          <a:bodyPr wrap="square" rtlCol="0">
            <a:spAutoFit/>
          </a:bodyPr>
          <a:lstStyle/>
          <a:p>
            <a:endParaRPr lang="en-US"/>
          </a:p>
        </p:txBody>
      </p:sp>
      <p:sp>
        <p:nvSpPr>
          <p:cNvPr id="50" name="TextBox 49"/>
          <p:cNvSpPr txBox="1"/>
          <p:nvPr/>
        </p:nvSpPr>
        <p:spPr>
          <a:xfrm>
            <a:off x="4475539" y="4182049"/>
            <a:ext cx="365760" cy="320040"/>
          </a:xfrm>
          <a:prstGeom prst="rect">
            <a:avLst/>
          </a:prstGeom>
          <a:solidFill>
            <a:schemeClr val="bg1"/>
          </a:solidFill>
        </p:spPr>
        <p:txBody>
          <a:bodyPr wrap="square" rtlCol="0">
            <a:spAutoFit/>
          </a:bodyPr>
          <a:lstStyle/>
          <a:p>
            <a:endParaRPr lang="en-US"/>
          </a:p>
        </p:txBody>
      </p:sp>
      <p:sp>
        <p:nvSpPr>
          <p:cNvPr id="51" name="TextBox 50"/>
          <p:cNvSpPr txBox="1"/>
          <p:nvPr/>
        </p:nvSpPr>
        <p:spPr>
          <a:xfrm>
            <a:off x="4489147" y="4653387"/>
            <a:ext cx="365760" cy="320040"/>
          </a:xfrm>
          <a:prstGeom prst="rect">
            <a:avLst/>
          </a:prstGeom>
          <a:solidFill>
            <a:schemeClr val="bg1"/>
          </a:solidFill>
        </p:spPr>
        <p:txBody>
          <a:bodyPr wrap="square" rtlCol="0">
            <a:spAutoFit/>
          </a:bodyPr>
          <a:lstStyle/>
          <a:p>
            <a:endParaRPr lang="en-US"/>
          </a:p>
        </p:txBody>
      </p:sp>
      <p:sp>
        <p:nvSpPr>
          <p:cNvPr id="52" name="TextBox 51"/>
          <p:cNvSpPr txBox="1"/>
          <p:nvPr/>
        </p:nvSpPr>
        <p:spPr>
          <a:xfrm>
            <a:off x="4475571" y="5099783"/>
            <a:ext cx="365760" cy="320040"/>
          </a:xfrm>
          <a:prstGeom prst="rect">
            <a:avLst/>
          </a:prstGeom>
          <a:solidFill>
            <a:schemeClr val="bg1"/>
          </a:solidFill>
        </p:spPr>
        <p:txBody>
          <a:bodyPr wrap="square" rtlCol="0">
            <a:spAutoFit/>
          </a:bodyPr>
          <a:lstStyle/>
          <a:p>
            <a:endParaRPr lang="en-US"/>
          </a:p>
        </p:txBody>
      </p:sp>
      <p:sp>
        <p:nvSpPr>
          <p:cNvPr id="53" name="TextBox 52"/>
          <p:cNvSpPr txBox="1"/>
          <p:nvPr/>
        </p:nvSpPr>
        <p:spPr>
          <a:xfrm>
            <a:off x="4495421" y="5560418"/>
            <a:ext cx="365760" cy="320040"/>
          </a:xfrm>
          <a:prstGeom prst="rect">
            <a:avLst/>
          </a:prstGeom>
          <a:solidFill>
            <a:schemeClr val="bg1"/>
          </a:solidFill>
        </p:spPr>
        <p:txBody>
          <a:bodyPr wrap="square" rtlCol="0">
            <a:spAutoFit/>
          </a:bodyPr>
          <a:lstStyle/>
          <a:p>
            <a:endParaRPr lang="en-US"/>
          </a:p>
        </p:txBody>
      </p:sp>
      <p:cxnSp>
        <p:nvCxnSpPr>
          <p:cNvPr id="54" name="Straight Connector 53"/>
          <p:cNvCxnSpPr/>
          <p:nvPr/>
        </p:nvCxnSpPr>
        <p:spPr>
          <a:xfrm>
            <a:off x="570410" y="4593769"/>
            <a:ext cx="4389120" cy="1306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450084" y="3274421"/>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35979" y="3740389"/>
            <a:ext cx="365760" cy="320040"/>
          </a:xfrm>
          <a:prstGeom prst="rect">
            <a:avLst/>
          </a:prstGeom>
          <a:solidFill>
            <a:schemeClr val="bg1"/>
          </a:solidFill>
        </p:spPr>
        <p:txBody>
          <a:bodyPr wrap="square" rtlCol="0">
            <a:spAutoFit/>
          </a:bodyPr>
          <a:lstStyle/>
          <a:p>
            <a:endParaRPr lang="en-US"/>
          </a:p>
        </p:txBody>
      </p:sp>
      <p:sp>
        <p:nvSpPr>
          <p:cNvPr id="89" name="TextBox 88"/>
          <p:cNvSpPr txBox="1"/>
          <p:nvPr/>
        </p:nvSpPr>
        <p:spPr>
          <a:xfrm>
            <a:off x="5045952" y="4190756"/>
            <a:ext cx="365760" cy="320040"/>
          </a:xfrm>
          <a:prstGeom prst="rect">
            <a:avLst/>
          </a:prstGeom>
          <a:solidFill>
            <a:schemeClr val="bg1"/>
          </a:solidFill>
        </p:spPr>
        <p:txBody>
          <a:bodyPr wrap="square" rtlCol="0">
            <a:spAutoFit/>
          </a:bodyPr>
          <a:lstStyle/>
          <a:p>
            <a:endParaRPr lang="en-US"/>
          </a:p>
        </p:txBody>
      </p:sp>
      <p:sp>
        <p:nvSpPr>
          <p:cNvPr id="95" name="TextBox 94"/>
          <p:cNvSpPr txBox="1"/>
          <p:nvPr/>
        </p:nvSpPr>
        <p:spPr>
          <a:xfrm>
            <a:off x="5059560" y="4662094"/>
            <a:ext cx="365760" cy="320040"/>
          </a:xfrm>
          <a:prstGeom prst="rect">
            <a:avLst/>
          </a:prstGeom>
          <a:solidFill>
            <a:schemeClr val="bg1"/>
          </a:solidFill>
        </p:spPr>
        <p:txBody>
          <a:bodyPr wrap="square" rtlCol="0">
            <a:spAutoFit/>
          </a:bodyPr>
          <a:lstStyle/>
          <a:p>
            <a:endParaRPr lang="en-US"/>
          </a:p>
        </p:txBody>
      </p:sp>
      <p:sp>
        <p:nvSpPr>
          <p:cNvPr id="96" name="TextBox 95"/>
          <p:cNvSpPr txBox="1"/>
          <p:nvPr/>
        </p:nvSpPr>
        <p:spPr>
          <a:xfrm>
            <a:off x="5045984" y="5108490"/>
            <a:ext cx="365760" cy="320040"/>
          </a:xfrm>
          <a:prstGeom prst="rect">
            <a:avLst/>
          </a:prstGeom>
          <a:solidFill>
            <a:schemeClr val="bg1"/>
          </a:solidFill>
        </p:spPr>
        <p:txBody>
          <a:bodyPr wrap="square" rtlCol="0">
            <a:spAutoFit/>
          </a:bodyPr>
          <a:lstStyle/>
          <a:p>
            <a:endParaRPr lang="en-US"/>
          </a:p>
        </p:txBody>
      </p:sp>
      <p:sp>
        <p:nvSpPr>
          <p:cNvPr id="98" name="TextBox 97"/>
          <p:cNvSpPr txBox="1"/>
          <p:nvPr/>
        </p:nvSpPr>
        <p:spPr>
          <a:xfrm>
            <a:off x="5065834" y="5569125"/>
            <a:ext cx="365760" cy="320040"/>
          </a:xfrm>
          <a:prstGeom prst="rect">
            <a:avLst/>
          </a:prstGeom>
          <a:solidFill>
            <a:schemeClr val="bg1"/>
          </a:solidFill>
        </p:spPr>
        <p:txBody>
          <a:bodyPr wrap="square" rtlCol="0">
            <a:spAutoFit/>
          </a:bodyPr>
          <a:lstStyle/>
          <a:p>
            <a:endParaRPr lang="en-US"/>
          </a:p>
        </p:txBody>
      </p:sp>
      <p:sp>
        <p:nvSpPr>
          <p:cNvPr id="100" name="Oval 99"/>
          <p:cNvSpPr/>
          <p:nvPr/>
        </p:nvSpPr>
        <p:spPr>
          <a:xfrm>
            <a:off x="5011781" y="3261358"/>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5384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nodeType="afterGroup">
                            <p:stCondLst>
                              <p:cond delay="500"/>
                            </p:stCondLst>
                            <p:childTnLst>
                              <p:par>
                                <p:cTn id="19" presetID="22" presetClass="entr" presetSubtype="8" dur="50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nodeType="afterGroup">
                            <p:stCondLst>
                              <p:cond delay="1000"/>
                            </p:stCondLst>
                            <p:childTnLst>
                              <p:par>
                                <p:cTn id="23" presetID="10" presetClass="entr" presetSubtype="0" dur="5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 presetClass="exit" presetSubtype="0" dur="1" fill="hold" grpId="0" nodeType="clickEffect">
                                  <p:stCondLst>
                                    <p:cond delay="0"/>
                                  </p:stCondLst>
                                  <p:childTnLst>
                                    <p:set>
                                      <p:cBhvr>
                                        <p:cTn id="29" dur="1" fill="hold">
                                          <p:stCondLst>
                                            <p:cond delay="0"/>
                                          </p:stCondLst>
                                        </p:cTn>
                                        <p:tgtEl>
                                          <p:spTgt spid="6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p:stCondLst>
                              <p:cond delay="0"/>
                            </p:stCondLst>
                            <p:childTnLst>
                              <p:par>
                                <p:cTn id="32" presetID="1" presetClass="exit" presetSubtype="0" dur="1" fill="hold" grpId="0" nodeType="clickEffect">
                                  <p:stCondLst>
                                    <p:cond delay="0"/>
                                  </p:stCondLst>
                                  <p:childTnLst>
                                    <p:set>
                                      <p:cBhvr>
                                        <p:cTn id="33" dur="1" fill="hold">
                                          <p:stCondLst>
                                            <p:cond delay="0"/>
                                          </p:stCondLst>
                                        </p:cTn>
                                        <p:tgtEl>
                                          <p:spTgt spid="61"/>
                                        </p:tgtEl>
                                        <p:attrNameLst>
                                          <p:attrName>style.visibility</p:attrName>
                                        </p:attrNameLst>
                                      </p:cBhvr>
                                      <p:to>
                                        <p:strVal val="hidden"/>
                                      </p:to>
                                    </p:set>
                                  </p:childTnLst>
                                </p:cTn>
                              </p:par>
                            </p:childTnLst>
                          </p:cTn>
                        </p:par>
                        <p:par>
                          <p:cTn id="34" fill="hold" nodeType="afterGroup">
                            <p:stCondLst>
                              <p:cond delay="1"/>
                            </p:stCondLst>
                            <p:childTnLst>
                              <p:par>
                                <p:cTn id="35" presetID="1" presetClass="exit" presetSubtype="0" dur="1" fill="hold" grpId="0" nodeType="afterEffect">
                                  <p:stCondLst>
                                    <p:cond delay="0"/>
                                  </p:stCondLst>
                                  <p:childTnLst>
                                    <p:set>
                                      <p:cBhvr>
                                        <p:cTn id="36" dur="1" fill="hold">
                                          <p:stCondLst>
                                            <p:cond delay="0"/>
                                          </p:stCondLst>
                                        </p:cTn>
                                        <p:tgtEl>
                                          <p:spTgt spid="62"/>
                                        </p:tgtEl>
                                        <p:attrNameLst>
                                          <p:attrName>style.visibility</p:attrName>
                                        </p:attrNameLst>
                                      </p:cBhvr>
                                      <p:to>
                                        <p:strVal val="hidden"/>
                                      </p:to>
                                    </p:set>
                                  </p:childTnLst>
                                </p:cTn>
                              </p:par>
                            </p:childTnLst>
                          </p:cTn>
                        </p:par>
                        <p:par>
                          <p:cTn id="37" fill="hold" nodeType="afterGroup">
                            <p:stCondLst>
                              <p:cond delay="2"/>
                            </p:stCondLst>
                            <p:childTnLst>
                              <p:par>
                                <p:cTn id="38" presetID="1" presetClass="exit" presetSubtype="0" dur="1" fill="hold" grpId="0" nodeType="afterEffect">
                                  <p:stCondLst>
                                    <p:cond delay="0"/>
                                  </p:stCondLst>
                                  <p:childTnLst>
                                    <p:set>
                                      <p:cBhvr>
                                        <p:cTn id="39" dur="1" fill="hold">
                                          <p:stCondLst>
                                            <p:cond delay="0"/>
                                          </p:stCondLst>
                                        </p:cTn>
                                        <p:tgtEl>
                                          <p:spTgt spid="63"/>
                                        </p:tgtEl>
                                        <p:attrNameLst>
                                          <p:attrName>style.visibility</p:attrName>
                                        </p:attrNameLst>
                                      </p:cBhvr>
                                      <p:to>
                                        <p:strVal val="hidden"/>
                                      </p:to>
                                    </p:set>
                                  </p:childTnLst>
                                </p:cTn>
                              </p:par>
                            </p:childTnLst>
                          </p:cTn>
                        </p:par>
                        <p:par>
                          <p:cTn id="40" fill="hold" nodeType="afterGroup">
                            <p:stCondLst>
                              <p:cond delay="3"/>
                            </p:stCondLst>
                            <p:childTnLst>
                              <p:par>
                                <p:cTn id="41" presetID="1" presetClass="exit" presetSubtype="0" dur="1" fill="hold" grpId="0" nodeType="afterEffect">
                                  <p:stCondLst>
                                    <p:cond delay="0"/>
                                  </p:stCondLst>
                                  <p:childTnLst>
                                    <p:set>
                                      <p:cBhvr>
                                        <p:cTn id="42" dur="1" fill="hold">
                                          <p:stCondLst>
                                            <p:cond delay="0"/>
                                          </p:stCondLst>
                                        </p:cTn>
                                        <p:tgtEl>
                                          <p:spTgt spid="64"/>
                                        </p:tgtEl>
                                        <p:attrNameLst>
                                          <p:attrName>style.visibility</p:attrName>
                                        </p:attrNameLst>
                                      </p:cBhvr>
                                      <p:to>
                                        <p:strVal val="hidden"/>
                                      </p:to>
                                    </p:set>
                                  </p:childTnLst>
                                </p:cTn>
                              </p:par>
                            </p:childTnLst>
                          </p:cTn>
                        </p:par>
                        <p:par>
                          <p:cTn id="43" fill="hold" nodeType="afterGroup">
                            <p:stCondLst>
                              <p:cond delay="4"/>
                            </p:stCondLst>
                            <p:childTnLst>
                              <p:par>
                                <p:cTn id="44" presetID="1" presetClass="exit" presetSubtype="0" dur="1" fill="hold" grpId="0" nodeType="afterEffect">
                                  <p:stCondLst>
                                    <p:cond delay="0"/>
                                  </p:stCondLst>
                                  <p:childTnLst>
                                    <p:set>
                                      <p:cBhvr>
                                        <p:cTn id="45" dur="1" fill="hold">
                                          <p:stCondLst>
                                            <p:cond delay="0"/>
                                          </p:stCondLst>
                                        </p:cTn>
                                        <p:tgtEl>
                                          <p:spTgt spid="65"/>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p:stCondLst>
                              <p:cond delay="0"/>
                            </p:stCondLst>
                            <p:childTnLst>
                              <p:par>
                                <p:cTn id="48" presetID="1" presetClass="exit" presetSubtype="0" dur="1" fill="hold" grpId="0" nodeType="clickEffect">
                                  <p:stCondLst>
                                    <p:cond delay="0"/>
                                  </p:stCondLst>
                                  <p:childTnLst>
                                    <p:set>
                                      <p:cBhvr>
                                        <p:cTn id="49" dur="1" fill="hold">
                                          <p:stCondLst>
                                            <p:cond delay="0"/>
                                          </p:stCondLst>
                                        </p:cTn>
                                        <p:tgtEl>
                                          <p:spTgt spid="66"/>
                                        </p:tgtEl>
                                        <p:attrNameLst>
                                          <p:attrName>style.visibility</p:attrName>
                                        </p:attrNameLst>
                                      </p:cBhvr>
                                      <p:to>
                                        <p:strVal val="hidden"/>
                                      </p:to>
                                    </p:set>
                                  </p:childTnLst>
                                </p:cTn>
                              </p:par>
                              <p:par>
                                <p:cTn id="50" presetID="1" presetClass="exit" presetSubtype="0" dur="1" fill="hold" grpId="0" nodeType="withEffect">
                                  <p:stCondLst>
                                    <p:cond delay="0"/>
                                  </p:stCondLst>
                                  <p:childTnLst>
                                    <p:set>
                                      <p:cBhvr>
                                        <p:cTn id="51" dur="1" fill="hold">
                                          <p:stCondLst>
                                            <p:cond delay="0"/>
                                          </p:stCondLst>
                                        </p:cTn>
                                        <p:tgtEl>
                                          <p:spTgt spid="67"/>
                                        </p:tgtEl>
                                        <p:attrNameLst>
                                          <p:attrName>style.visibility</p:attrName>
                                        </p:attrNameLst>
                                      </p:cBhvr>
                                      <p:to>
                                        <p:strVal val="hidden"/>
                                      </p:to>
                                    </p:set>
                                  </p:childTnLst>
                                </p:cTn>
                              </p:par>
                              <p:par>
                                <p:cTn id="52" presetID="1" presetClass="exit" presetSubtype="0" dur="1" fill="hold" grpId="0" nodeType="withEffect">
                                  <p:stCondLst>
                                    <p:cond delay="0"/>
                                  </p:stCondLst>
                                  <p:childTnLst>
                                    <p:set>
                                      <p:cBhvr>
                                        <p:cTn id="53" dur="1" fill="hold">
                                          <p:stCondLst>
                                            <p:cond delay="0"/>
                                          </p:stCondLst>
                                        </p:cTn>
                                        <p:tgtEl>
                                          <p:spTgt spid="68"/>
                                        </p:tgtEl>
                                        <p:attrNameLst>
                                          <p:attrName>style.visibility</p:attrName>
                                        </p:attrNameLst>
                                      </p:cBhvr>
                                      <p:to>
                                        <p:strVal val="hidden"/>
                                      </p:to>
                                    </p:set>
                                  </p:childTnLst>
                                </p:cTn>
                              </p:par>
                              <p:par>
                                <p:cTn id="54" presetID="1" presetClass="exit" presetSubtype="0" dur="1" fill="hold" grpId="0" nodeType="withEffect">
                                  <p:stCondLst>
                                    <p:cond delay="0"/>
                                  </p:stCondLst>
                                  <p:childTnLst>
                                    <p:set>
                                      <p:cBhvr>
                                        <p:cTn id="55" dur="1" fill="hold">
                                          <p:stCondLst>
                                            <p:cond delay="0"/>
                                          </p:stCondLst>
                                        </p:cTn>
                                        <p:tgtEl>
                                          <p:spTgt spid="69"/>
                                        </p:tgtEl>
                                        <p:attrNameLst>
                                          <p:attrName>style.visibility</p:attrName>
                                        </p:attrNameLst>
                                      </p:cBhvr>
                                      <p:to>
                                        <p:strVal val="hidden"/>
                                      </p:to>
                                    </p:set>
                                  </p:childTnLst>
                                </p:cTn>
                              </p:par>
                              <p:par>
                                <p:cTn id="56" presetID="1" presetClass="exit" presetSubtype="0" dur="1" fill="hold" grpId="0" nodeType="withEffect">
                                  <p:stCondLst>
                                    <p:cond delay="0"/>
                                  </p:stCondLst>
                                  <p:childTnLst>
                                    <p:set>
                                      <p:cBhvr>
                                        <p:cTn id="57" dur="1" fill="hold">
                                          <p:stCondLst>
                                            <p:cond delay="0"/>
                                          </p:stCondLst>
                                        </p:cTn>
                                        <p:tgtEl>
                                          <p:spTgt spid="70"/>
                                        </p:tgtEl>
                                        <p:attrNameLst>
                                          <p:attrName>style.visibility</p:attrName>
                                        </p:attrNameLst>
                                      </p:cBhvr>
                                      <p:to>
                                        <p:strVal val="hidden"/>
                                      </p:to>
                                    </p:set>
                                  </p:childTnLst>
                                </p:cTn>
                              </p:par>
                              <p:par>
                                <p:cTn id="58" presetID="1" presetClass="exit" presetSubtype="0" dur="1" fill="hold" grpId="0" nodeType="withEffect">
                                  <p:stCondLst>
                                    <p:cond delay="0"/>
                                  </p:stCondLst>
                                  <p:childTnLst>
                                    <p:set>
                                      <p:cBhvr>
                                        <p:cTn id="59" dur="1" fill="hold">
                                          <p:stCondLst>
                                            <p:cond delay="0"/>
                                          </p:stCondLst>
                                        </p:cTn>
                                        <p:tgtEl>
                                          <p:spTgt spid="71"/>
                                        </p:tgtEl>
                                        <p:attrNameLst>
                                          <p:attrName>style.visibility</p:attrName>
                                        </p:attrNameLst>
                                      </p:cBhvr>
                                      <p:to>
                                        <p:strVal val="hidden"/>
                                      </p:to>
                                    </p:set>
                                  </p:childTnLst>
                                </p:cTn>
                              </p:par>
                              <p:par>
                                <p:cTn id="60" presetID="1" presetClass="exit" presetSubtype="0" dur="1" fill="hold" grpId="0" nodeType="withEffect">
                                  <p:stCondLst>
                                    <p:cond delay="0"/>
                                  </p:stCondLst>
                                  <p:childTnLst>
                                    <p:set>
                                      <p:cBhvr>
                                        <p:cTn id="61" dur="1" fill="hold">
                                          <p:stCondLst>
                                            <p:cond delay="0"/>
                                          </p:stCondLst>
                                        </p:cTn>
                                        <p:tgtEl>
                                          <p:spTgt spid="72"/>
                                        </p:tgtEl>
                                        <p:attrNameLst>
                                          <p:attrName>style.visibility</p:attrName>
                                        </p:attrNameLst>
                                      </p:cBhvr>
                                      <p:to>
                                        <p:strVal val="hidden"/>
                                      </p:to>
                                    </p:set>
                                  </p:childTnLst>
                                </p:cTn>
                              </p:par>
                              <p:par>
                                <p:cTn id="62" presetID="1" presetClass="exit" presetSubtype="0" dur="1" fill="hold" grpId="0" nodeType="withEffect">
                                  <p:stCondLst>
                                    <p:cond delay="0"/>
                                  </p:stCondLst>
                                  <p:childTnLst>
                                    <p:set>
                                      <p:cBhvr>
                                        <p:cTn id="63" dur="1" fill="hold">
                                          <p:stCondLst>
                                            <p:cond delay="0"/>
                                          </p:stCondLst>
                                        </p:cTn>
                                        <p:tgtEl>
                                          <p:spTgt spid="73"/>
                                        </p:tgtEl>
                                        <p:attrNameLst>
                                          <p:attrName>style.visibility</p:attrName>
                                        </p:attrNameLst>
                                      </p:cBhvr>
                                      <p:to>
                                        <p:strVal val="hidden"/>
                                      </p:to>
                                    </p:set>
                                  </p:childTnLst>
                                </p:cTn>
                              </p:par>
                              <p:par>
                                <p:cTn id="64" presetID="1" presetClass="exit" presetSubtype="0" dur="1" fill="hold" grpId="0" nodeType="withEffect">
                                  <p:stCondLst>
                                    <p:cond delay="0"/>
                                  </p:stCondLst>
                                  <p:childTnLst>
                                    <p:set>
                                      <p:cBhvr>
                                        <p:cTn id="65" dur="1" fill="hold">
                                          <p:stCondLst>
                                            <p:cond delay="0"/>
                                          </p:stCondLst>
                                        </p:cTn>
                                        <p:tgtEl>
                                          <p:spTgt spid="74"/>
                                        </p:tgtEl>
                                        <p:attrNameLst>
                                          <p:attrName>style.visibility</p:attrName>
                                        </p:attrNameLst>
                                      </p:cBhvr>
                                      <p:to>
                                        <p:strVal val="hidden"/>
                                      </p:to>
                                    </p:set>
                                  </p:childTnLst>
                                </p:cTn>
                              </p:par>
                              <p:par>
                                <p:cTn id="66" presetID="1" presetClass="exit" presetSubtype="0" dur="1" fill="hold" grpId="0" nodeType="withEffect">
                                  <p:stCondLst>
                                    <p:cond delay="0"/>
                                  </p:stCondLst>
                                  <p:childTnLst>
                                    <p:set>
                                      <p:cBhvr>
                                        <p:cTn id="67" dur="1" fill="hold">
                                          <p:stCondLst>
                                            <p:cond delay="0"/>
                                          </p:stCondLst>
                                        </p:cTn>
                                        <p:tgtEl>
                                          <p:spTgt spid="75"/>
                                        </p:tgtEl>
                                        <p:attrNameLst>
                                          <p:attrName>style.visibility</p:attrName>
                                        </p:attrNameLst>
                                      </p:cBhvr>
                                      <p:to>
                                        <p:strVal val="hidden"/>
                                      </p:to>
                                    </p:set>
                                  </p:childTnLst>
                                </p:cTn>
                              </p:par>
                              <p:par>
                                <p:cTn id="68" presetID="1" presetClass="exit" presetSubtype="0" dur="1" fill="hold" grpId="0" nodeType="withEffect">
                                  <p:stCondLst>
                                    <p:cond delay="0"/>
                                  </p:stCondLst>
                                  <p:childTnLst>
                                    <p:set>
                                      <p:cBhvr>
                                        <p:cTn id="69" dur="1" fill="hold">
                                          <p:stCondLst>
                                            <p:cond delay="0"/>
                                          </p:stCondLst>
                                        </p:cTn>
                                        <p:tgtEl>
                                          <p:spTgt spid="76"/>
                                        </p:tgtEl>
                                        <p:attrNameLst>
                                          <p:attrName>style.visibility</p:attrName>
                                        </p:attrNameLst>
                                      </p:cBhvr>
                                      <p:to>
                                        <p:strVal val="hidden"/>
                                      </p:to>
                                    </p:set>
                                  </p:childTnLst>
                                </p:cTn>
                              </p:par>
                              <p:par>
                                <p:cTn id="70" presetID="1" presetClass="exit" presetSubtype="0" dur="1" fill="hold" grpId="0" nodeType="withEffect">
                                  <p:stCondLst>
                                    <p:cond delay="0"/>
                                  </p:stCondLst>
                                  <p:childTnLst>
                                    <p:set>
                                      <p:cBhvr>
                                        <p:cTn id="71" dur="1" fill="hold">
                                          <p:stCondLst>
                                            <p:cond delay="0"/>
                                          </p:stCondLst>
                                        </p:cTn>
                                        <p:tgtEl>
                                          <p:spTgt spid="77"/>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p:stCondLst>
                              <p:cond delay="0"/>
                            </p:stCondLst>
                            <p:childTnLst>
                              <p:par>
                                <p:cTn id="74" presetID="22" presetClass="entr" presetSubtype="8" dur="500" fill="hold"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 presetClass="exit" presetSubtype="0" dur="1" fill="hold" grpId="0" nodeType="clickEffect">
                                  <p:stCondLst>
                                    <p:cond delay="0"/>
                                  </p:stCondLst>
                                  <p:childTnLst>
                                    <p:set>
                                      <p:cBhvr>
                                        <p:cTn id="80" dur="1" fill="hold">
                                          <p:stCondLst>
                                            <p:cond delay="0"/>
                                          </p:stCondLst>
                                        </p:cTn>
                                        <p:tgtEl>
                                          <p:spTgt spid="78"/>
                                        </p:tgtEl>
                                        <p:attrNameLst>
                                          <p:attrName>style.visibility</p:attrName>
                                        </p:attrNameLst>
                                      </p:cBhvr>
                                      <p:to>
                                        <p:strVal val="hidden"/>
                                      </p:to>
                                    </p:set>
                                  </p:childTnLst>
                                </p:cTn>
                              </p:par>
                              <p:par>
                                <p:cTn id="81" presetID="1" presetClass="exit" presetSubtype="0" dur="1" fill="hold" grpId="0" nodeType="withEffect">
                                  <p:stCondLst>
                                    <p:cond delay="0"/>
                                  </p:stCondLst>
                                  <p:childTnLst>
                                    <p:set>
                                      <p:cBhvr>
                                        <p:cTn id="82" dur="1" fill="hold">
                                          <p:stCondLst>
                                            <p:cond delay="0"/>
                                          </p:stCondLst>
                                        </p:cTn>
                                        <p:tgtEl>
                                          <p:spTgt spid="79"/>
                                        </p:tgtEl>
                                        <p:attrNameLst>
                                          <p:attrName>style.visibility</p:attrName>
                                        </p:attrNameLst>
                                      </p:cBhvr>
                                      <p:to>
                                        <p:strVal val="hidden"/>
                                      </p:to>
                                    </p:set>
                                  </p:childTnLst>
                                </p:cTn>
                              </p:par>
                              <p:par>
                                <p:cTn id="83" presetID="1" presetClass="exit" presetSubtype="0" dur="1" fill="hold" grpId="0" nodeType="withEffect">
                                  <p:stCondLst>
                                    <p:cond delay="0"/>
                                  </p:stCondLst>
                                  <p:childTnLst>
                                    <p:set>
                                      <p:cBhvr>
                                        <p:cTn id="84" dur="1" fill="hold">
                                          <p:stCondLst>
                                            <p:cond delay="0"/>
                                          </p:stCondLst>
                                        </p:cTn>
                                        <p:tgtEl>
                                          <p:spTgt spid="80"/>
                                        </p:tgtEl>
                                        <p:attrNameLst>
                                          <p:attrName>style.visibility</p:attrName>
                                        </p:attrNameLst>
                                      </p:cBhvr>
                                      <p:to>
                                        <p:strVal val="hidden"/>
                                      </p:to>
                                    </p:set>
                                  </p:childTnLst>
                                </p:cTn>
                              </p:par>
                              <p:par>
                                <p:cTn id="85" presetID="1" presetClass="exit" presetSubtype="0" dur="1" fill="hold" grpId="0" nodeType="withEffect">
                                  <p:stCondLst>
                                    <p:cond delay="0"/>
                                  </p:stCondLst>
                                  <p:childTnLst>
                                    <p:set>
                                      <p:cBhvr>
                                        <p:cTn id="86" dur="1" fill="hold">
                                          <p:stCondLst>
                                            <p:cond delay="0"/>
                                          </p:stCondLst>
                                        </p:cTn>
                                        <p:tgtEl>
                                          <p:spTgt spid="81"/>
                                        </p:tgtEl>
                                        <p:attrNameLst>
                                          <p:attrName>style.visibility</p:attrName>
                                        </p:attrNameLst>
                                      </p:cBhvr>
                                      <p:to>
                                        <p:strVal val="hidden"/>
                                      </p:to>
                                    </p:set>
                                  </p:childTnLst>
                                </p:cTn>
                              </p:par>
                              <p:par>
                                <p:cTn id="87" presetID="1" presetClass="exit" presetSubtype="0" dur="1" fill="hold" grpId="0" nodeType="withEffect">
                                  <p:stCondLst>
                                    <p:cond delay="0"/>
                                  </p:stCondLst>
                                  <p:childTnLst>
                                    <p:set>
                                      <p:cBhvr>
                                        <p:cTn id="88" dur="1" fill="hold">
                                          <p:stCondLst>
                                            <p:cond delay="0"/>
                                          </p:stCondLst>
                                        </p:cTn>
                                        <p:tgtEl>
                                          <p:spTgt spid="82"/>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p:stCondLst>
                              <p:cond delay="0"/>
                            </p:stCondLst>
                            <p:childTnLst>
                              <p:par>
                                <p:cTn id="91" presetID="22" presetClass="entr" presetSubtype="1" dur="1000"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up)">
                                      <p:cBhvr>
                                        <p:cTn id="93" dur="1000"/>
                                        <p:tgtEl>
                                          <p:spTgt spid="33"/>
                                        </p:tgtEl>
                                      </p:cBhvr>
                                    </p:animEffect>
                                  </p:childTnLst>
                                </p:cTn>
                              </p:par>
                              <p:par>
                                <p:cTn id="94" presetID="14" presetClass="exit" presetSubtype="10" dur="500" fill="hold" nodeType="withEffect">
                                  <p:stCondLst>
                                    <p:cond delay="0"/>
                                  </p:stCondLst>
                                  <p:childTnLst>
                                    <p:animEffect transition="out" filter="randombar(horizontal)">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p:stCondLst>
                              <p:cond delay="0"/>
                            </p:stCondLst>
                            <p:childTnLst>
                              <p:par>
                                <p:cTn id="99" presetID="1" presetClass="exit" presetSubtype="0" dur="1" fill="hold" grpId="0" nodeType="clickEffect">
                                  <p:stCondLst>
                                    <p:cond delay="0"/>
                                  </p:stCondLst>
                                  <p:childTnLst>
                                    <p:set>
                                      <p:cBhvr>
                                        <p:cTn id="100" dur="1" fill="hold">
                                          <p:stCondLst>
                                            <p:cond delay="0"/>
                                          </p:stCondLst>
                                        </p:cTn>
                                        <p:tgtEl>
                                          <p:spTgt spid="83"/>
                                        </p:tgtEl>
                                        <p:attrNameLst>
                                          <p:attrName>style.visibility</p:attrName>
                                        </p:attrNameLst>
                                      </p:cBhvr>
                                      <p:to>
                                        <p:strVal val="hidden"/>
                                      </p:to>
                                    </p:set>
                                  </p:childTnLst>
                                </p:cTn>
                              </p:par>
                              <p:par>
                                <p:cTn id="101" presetID="1" presetClass="exit" presetSubtype="0" dur="1" fill="hold" grpId="0" nodeType="withEffect">
                                  <p:stCondLst>
                                    <p:cond delay="0"/>
                                  </p:stCondLst>
                                  <p:childTnLst>
                                    <p:set>
                                      <p:cBhvr>
                                        <p:cTn id="102" dur="1" fill="hold">
                                          <p:stCondLst>
                                            <p:cond delay="0"/>
                                          </p:stCondLst>
                                        </p:cTn>
                                        <p:tgtEl>
                                          <p:spTgt spid="84"/>
                                        </p:tgtEl>
                                        <p:attrNameLst>
                                          <p:attrName>style.visibility</p:attrName>
                                        </p:attrNameLst>
                                      </p:cBhvr>
                                      <p:to>
                                        <p:strVal val="hidden"/>
                                      </p:to>
                                    </p:set>
                                  </p:childTnLst>
                                </p:cTn>
                              </p:par>
                              <p:par>
                                <p:cTn id="103" presetID="1" presetClass="exit" presetSubtype="0" dur="1" fill="hold" grpId="0" nodeType="withEffect">
                                  <p:stCondLst>
                                    <p:cond delay="0"/>
                                  </p:stCondLst>
                                  <p:childTnLst>
                                    <p:set>
                                      <p:cBhvr>
                                        <p:cTn id="104" dur="1" fill="hold">
                                          <p:stCondLst>
                                            <p:cond delay="0"/>
                                          </p:stCondLst>
                                        </p:cTn>
                                        <p:tgtEl>
                                          <p:spTgt spid="85"/>
                                        </p:tgtEl>
                                        <p:attrNameLst>
                                          <p:attrName>style.visibility</p:attrName>
                                        </p:attrNameLst>
                                      </p:cBhvr>
                                      <p:to>
                                        <p:strVal val="hidden"/>
                                      </p:to>
                                    </p:set>
                                  </p:childTnLst>
                                </p:cTn>
                              </p:par>
                              <p:par>
                                <p:cTn id="105" presetID="1" presetClass="exit" presetSubtype="0" dur="1" fill="hold" grpId="0" nodeType="withEffect">
                                  <p:stCondLst>
                                    <p:cond delay="0"/>
                                  </p:stCondLst>
                                  <p:childTnLst>
                                    <p:set>
                                      <p:cBhvr>
                                        <p:cTn id="106" dur="1" fill="hold">
                                          <p:stCondLst>
                                            <p:cond delay="0"/>
                                          </p:stCondLst>
                                        </p:cTn>
                                        <p:tgtEl>
                                          <p:spTgt spid="86"/>
                                        </p:tgtEl>
                                        <p:attrNameLst>
                                          <p:attrName>style.visibility</p:attrName>
                                        </p:attrNameLst>
                                      </p:cBhvr>
                                      <p:to>
                                        <p:strVal val="hidden"/>
                                      </p:to>
                                    </p:set>
                                  </p:childTnLst>
                                </p:cTn>
                              </p:par>
                              <p:par>
                                <p:cTn id="107" presetID="1" presetClass="exit" presetSubtype="0" dur="1" fill="hold" grpId="0" nodeType="withEffect">
                                  <p:stCondLst>
                                    <p:cond delay="0"/>
                                  </p:stCondLst>
                                  <p:childTnLst>
                                    <p:set>
                                      <p:cBhvr>
                                        <p:cTn id="108" dur="1" fill="hold">
                                          <p:stCondLst>
                                            <p:cond delay="0"/>
                                          </p:stCondLst>
                                        </p:cTn>
                                        <p:tgtEl>
                                          <p:spTgt spid="87"/>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p:stCondLst>
                              <p:cond delay="0"/>
                            </p:stCondLst>
                            <p:childTnLst>
                              <p:par>
                                <p:cTn id="111" presetID="63" presetClass="path" presetSubtype="0" dur="2000" accel="50000" decel="50000" fill="hold" nodeType="clickEffect">
                                  <p:stCondLst>
                                    <p:cond delay="0"/>
                                  </p:stCondLst>
                                  <p:childTnLst>
                                    <p:animMotion origin="layout" path="M -1.25E-06 3.33333E-06 L 0.04453 -0.00047" pathEditMode="relative" rAng="0" ptsTypes="AA">
                                      <p:cBhvr>
                                        <p:cTn id="112" dur="2000" fill="hold"/>
                                        <p:tgtEl>
                                          <p:spTgt spid="33"/>
                                        </p:tgtEl>
                                        <p:attrNameLst>
                                          <p:attrName>ppt_x</p:attrName>
                                          <p:attrName>ppt_y</p:attrName>
                                        </p:attrNameLst>
                                      </p:cBhvr>
                                      <p:rCtr x="2227" y="-23"/>
                                    </p:animMotion>
                                  </p:childTnLst>
                                </p:cTn>
                              </p:par>
                            </p:childTnLst>
                          </p:cTn>
                        </p:par>
                      </p:childTnLst>
                    </p:cTn>
                  </p:par>
                  <p:par>
                    <p:cTn id="113" fill="hold" nodeType="clickPar">
                      <p:stCondLst>
                        <p:cond delay="indefinite"/>
                      </p:stCondLst>
                      <p:childTnLst>
                        <p:par>
                          <p:cTn id="114" fill="hold">
                            <p:stCondLst>
                              <p:cond delay="0"/>
                            </p:stCondLst>
                            <p:childTnLst>
                              <p:par>
                                <p:cTn id="115" presetID="1" presetClass="exit" presetSubtype="0" dur="1" fill="hold" grpId="0" nodeType="clickEffect">
                                  <p:stCondLst>
                                    <p:cond delay="0"/>
                                  </p:stCondLst>
                                  <p:childTnLst>
                                    <p:set>
                                      <p:cBhvr>
                                        <p:cTn id="116" dur="1" fill="hold">
                                          <p:stCondLst>
                                            <p:cond delay="0"/>
                                          </p:stCondLst>
                                        </p:cTn>
                                        <p:tgtEl>
                                          <p:spTgt spid="90"/>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p:stCondLst>
                              <p:cond delay="0"/>
                            </p:stCondLst>
                            <p:childTnLst>
                              <p:par>
                                <p:cTn id="119" presetID="22" presetClass="entr" presetSubtype="8" dur="1000" fill="hold" nodeType="click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wipe(left)">
                                      <p:cBhvr>
                                        <p:cTn id="121" dur="1000"/>
                                        <p:tgtEl>
                                          <p:spTgt spid="97"/>
                                        </p:tgtEl>
                                      </p:cBhvr>
                                    </p:animEffect>
                                  </p:childTnLst>
                                </p:cTn>
                              </p:par>
                            </p:childTnLst>
                          </p:cTn>
                        </p:par>
                      </p:childTnLst>
                    </p:cTn>
                  </p:par>
                  <p:par>
                    <p:cTn id="122" fill="hold" nodeType="clickPar">
                      <p:stCondLst>
                        <p:cond delay="indefinite"/>
                      </p:stCondLst>
                      <p:childTnLst>
                        <p:par>
                          <p:cTn id="123" fill="hold">
                            <p:stCondLst>
                              <p:cond delay="0"/>
                            </p:stCondLst>
                            <p:childTnLst>
                              <p:par>
                                <p:cTn id="124" presetID="21" presetClass="entr" presetSubtype="1" dur="1000"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heel(1)">
                                      <p:cBhvr>
                                        <p:cTn id="126" dur="1000"/>
                                        <p:tgtEl>
                                          <p:spTgt spid="102"/>
                                        </p:tgtEl>
                                      </p:cBhvr>
                                    </p:animEffect>
                                  </p:childTnLst>
                                </p:cTn>
                              </p:par>
                            </p:childTnLst>
                          </p:cTn>
                        </p:par>
                      </p:childTnLst>
                    </p:cTn>
                  </p:par>
                  <p:par>
                    <p:cTn id="127" fill="hold" nodeType="clickPar">
                      <p:stCondLst>
                        <p:cond delay="indefinite"/>
                      </p:stCondLst>
                      <p:childTnLst>
                        <p:par>
                          <p:cTn id="128" fill="hold">
                            <p:stCondLst>
                              <p:cond delay="0"/>
                            </p:stCondLst>
                            <p:childTnLst>
                              <p:par>
                                <p:cTn id="129" presetID="1" presetClass="exit" presetSubtype="0" dur="1" fill="hold" grpId="0" nodeType="clickEffect">
                                  <p:stCondLst>
                                    <p:cond delay="0"/>
                                  </p:stCondLst>
                                  <p:childTnLst>
                                    <p:set>
                                      <p:cBhvr>
                                        <p:cTn id="130" dur="1" fill="hold">
                                          <p:stCondLst>
                                            <p:cond delay="0"/>
                                          </p:stCondLst>
                                        </p:cTn>
                                        <p:tgtEl>
                                          <p:spTgt spid="9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p:stCondLst>
                              <p:cond delay="0"/>
                            </p:stCondLst>
                            <p:childTnLst>
                              <p:par>
                                <p:cTn id="133" presetID="42" presetClass="path" presetSubtype="0" dur="2000" accel="50000" decel="50000" fill="hold" nodeType="clickEffect">
                                  <p:stCondLst>
                                    <p:cond delay="0"/>
                                  </p:stCondLst>
                                  <p:childTnLst>
                                    <p:animMotion origin="layout" path="M 1.875E-06 3.7037E-06 L -0.00039 0.06574" pathEditMode="relative" rAng="0" ptsTypes="AA">
                                      <p:cBhvr>
                                        <p:cTn id="134" dur="2000" fill="hold"/>
                                        <p:tgtEl>
                                          <p:spTgt spid="97"/>
                                        </p:tgtEl>
                                        <p:attrNameLst>
                                          <p:attrName>ppt_x</p:attrName>
                                          <p:attrName>ppt_y</p:attrName>
                                        </p:attrNameLst>
                                      </p:cBhvr>
                                      <p:rCtr x="-26" y="3287"/>
                                    </p:animMotion>
                                  </p:childTnLst>
                                </p:cTn>
                              </p:par>
                            </p:childTnLst>
                          </p:cTn>
                        </p:par>
                      </p:childTnLst>
                    </p:cTn>
                  </p:par>
                  <p:par>
                    <p:cTn id="135" fill="hold" nodeType="clickPar">
                      <p:stCondLst>
                        <p:cond delay="indefinite"/>
                      </p:stCondLst>
                      <p:childTnLst>
                        <p:par>
                          <p:cTn id="136" fill="hold">
                            <p:stCondLst>
                              <p:cond delay="0"/>
                            </p:stCondLst>
                            <p:childTnLst>
                              <p:par>
                                <p:cTn id="137" presetID="1" presetClass="exit" presetSubtype="0" dur="1" fill="hold" grpId="0" nodeType="clickEffect">
                                  <p:stCondLst>
                                    <p:cond delay="0"/>
                                  </p:stCondLst>
                                  <p:childTnLst>
                                    <p:set>
                                      <p:cBhvr>
                                        <p:cTn id="138" dur="1" fill="hold">
                                          <p:stCondLst>
                                            <p:cond delay="0"/>
                                          </p:stCondLst>
                                        </p:cTn>
                                        <p:tgtEl>
                                          <p:spTgt spid="92"/>
                                        </p:tgtEl>
                                        <p:attrNameLst>
                                          <p:attrName>style.visibility</p:attrName>
                                        </p:attrNameLst>
                                      </p:cBhvr>
                                      <p:to>
                                        <p:strVal val="hidden"/>
                                      </p:to>
                                    </p:set>
                                  </p:childTnLst>
                                </p:cTn>
                              </p:par>
                            </p:childTnLst>
                          </p:cTn>
                        </p:par>
                        <p:par>
                          <p:cTn id="139" fill="hold" nodeType="afterGroup">
                            <p:stCondLst>
                              <p:cond delay="1"/>
                            </p:stCondLst>
                            <p:childTnLst>
                              <p:par>
                                <p:cTn id="140" presetID="1" presetClass="exit" presetSubtype="0" dur="1" fill="hold" grpId="0" nodeType="afterEffect">
                                  <p:stCondLst>
                                    <p:cond delay="0"/>
                                  </p:stCondLst>
                                  <p:childTnLst>
                                    <p:set>
                                      <p:cBhvr>
                                        <p:cTn id="141" dur="1" fill="hold">
                                          <p:stCondLst>
                                            <p:cond delay="0"/>
                                          </p:stCondLst>
                                        </p:cTn>
                                        <p:tgtEl>
                                          <p:spTgt spid="93"/>
                                        </p:tgtEl>
                                        <p:attrNameLst>
                                          <p:attrName>style.visibility</p:attrName>
                                        </p:attrNameLst>
                                      </p:cBhvr>
                                      <p:to>
                                        <p:strVal val="hidden"/>
                                      </p:to>
                                    </p:set>
                                  </p:childTnLst>
                                </p:cTn>
                              </p:par>
                            </p:childTnLst>
                          </p:cTn>
                        </p:par>
                        <p:par>
                          <p:cTn id="142" fill="hold" nodeType="afterGroup">
                            <p:stCondLst>
                              <p:cond delay="2"/>
                            </p:stCondLst>
                            <p:childTnLst>
                              <p:par>
                                <p:cTn id="143" presetID="1" presetClass="exit" presetSubtype="0" dur="1" fill="hold" grpId="0" nodeType="afterEffect">
                                  <p:stCondLst>
                                    <p:cond delay="0"/>
                                  </p:stCondLst>
                                  <p:childTnLst>
                                    <p:set>
                                      <p:cBhvr>
                                        <p:cTn id="144" dur="1" fill="hold">
                                          <p:stCondLst>
                                            <p:cond delay="0"/>
                                          </p:stCondLst>
                                        </p:cTn>
                                        <p:tgtEl>
                                          <p:spTgt spid="94"/>
                                        </p:tgtEl>
                                        <p:attrNameLst>
                                          <p:attrName>style.visibility</p:attrName>
                                        </p:attrNameLst>
                                      </p:cBhvr>
                                      <p:to>
                                        <p:strVal val="hidden"/>
                                      </p:to>
                                    </p:set>
                                  </p:childTnLst>
                                </p:cTn>
                              </p:par>
                            </p:childTnLst>
                          </p:cTn>
                        </p:par>
                        <p:par>
                          <p:cTn id="145" fill="hold" nodeType="afterGroup">
                            <p:stCondLst>
                              <p:cond delay="3"/>
                            </p:stCondLst>
                            <p:childTnLst>
                              <p:par>
                                <p:cTn id="146" presetID="14" presetClass="exit" presetSubtype="10" dur="500" fill="hold" nodeType="afterEffect">
                                  <p:stCondLst>
                                    <p:cond delay="0"/>
                                  </p:stCondLst>
                                  <p:childTnLst>
                                    <p:animEffect transition="out" filter="randombar(horizontal)">
                                      <p:cBhvr>
                                        <p:cTn id="147" dur="500"/>
                                        <p:tgtEl>
                                          <p:spTgt spid="97"/>
                                        </p:tgtEl>
                                      </p:cBhvr>
                                    </p:animEffect>
                                    <p:set>
                                      <p:cBhvr>
                                        <p:cTn id="148" dur="1" fill="hold">
                                          <p:stCondLst>
                                            <p:cond delay="499"/>
                                          </p:stCondLst>
                                        </p:cTn>
                                        <p:tgtEl>
                                          <p:spTgt spid="97"/>
                                        </p:tgtEl>
                                        <p:attrNameLst>
                                          <p:attrName>style.visibility</p:attrName>
                                        </p:attrNameLst>
                                      </p:cBhvr>
                                      <p:to>
                                        <p:strVal val="hidden"/>
                                      </p:to>
                                    </p:set>
                                  </p:childTnLst>
                                </p:cTn>
                              </p:par>
                              <p:par>
                                <p:cTn id="149" presetID="14" presetClass="exit" presetSubtype="10" dur="500" fill="hold" grpId="1" nodeType="withEffect">
                                  <p:stCondLst>
                                    <p:cond delay="0"/>
                                  </p:stCondLst>
                                  <p:childTnLst>
                                    <p:animEffect transition="out" filter="randombar(horizontal)">
                                      <p:cBhvr>
                                        <p:cTn id="150" dur="500"/>
                                        <p:tgtEl>
                                          <p:spTgt spid="102"/>
                                        </p:tgtEl>
                                      </p:cBhvr>
                                    </p:animEffect>
                                    <p:set>
                                      <p:cBhvr>
                                        <p:cTn id="151" dur="1" fill="hold">
                                          <p:stCondLst>
                                            <p:cond delay="499"/>
                                          </p:stCondLst>
                                        </p:cTn>
                                        <p:tgtEl>
                                          <p:spTgt spid="102"/>
                                        </p:tgtEl>
                                        <p:attrNameLst>
                                          <p:attrName>style.visibility</p:attrName>
                                        </p:attrNameLst>
                                      </p:cBhvr>
                                      <p:to>
                                        <p:strVal val="hidden"/>
                                      </p:to>
                                    </p:set>
                                  </p:childTnLst>
                                </p:cTn>
                              </p:par>
                            </p:childTnLst>
                          </p:cTn>
                        </p:par>
                      </p:childTnLst>
                    </p:cTn>
                  </p:par>
                  <p:par>
                    <p:cTn id="152" fill="hold" nodeType="clickPar">
                      <p:stCondLst>
                        <p:cond delay="indefinite"/>
                      </p:stCondLst>
                      <p:childTnLst>
                        <p:par>
                          <p:cTn id="153" fill="hold">
                            <p:stCondLst>
                              <p:cond delay="0"/>
                            </p:stCondLst>
                            <p:childTnLst>
                              <p:par>
                                <p:cTn id="154" presetID="63" presetClass="path" presetSubtype="0" dur="2000" accel="50000" decel="50000" fill="hold" nodeType="clickEffect">
                                  <p:stCondLst>
                                    <p:cond delay="0"/>
                                  </p:stCondLst>
                                  <p:childTnLst>
                                    <p:animMotion origin="layout" path="M 0.04454 -0.00046 L 0.09284 0.00139" pathEditMode="relative" rAng="0" ptsTypes="AA">
                                      <p:cBhvr>
                                        <p:cTn id="155" dur="2000" fill="hold"/>
                                        <p:tgtEl>
                                          <p:spTgt spid="33"/>
                                        </p:tgtEl>
                                        <p:attrNameLst>
                                          <p:attrName>ppt_x</p:attrName>
                                          <p:attrName>ppt_y</p:attrName>
                                        </p:attrNameLst>
                                      </p:cBhvr>
                                      <p:rCtr x="2305" y="0"/>
                                    </p:animMotion>
                                  </p:childTnLst>
                                </p:cTn>
                              </p:par>
                            </p:childTnLst>
                          </p:cTn>
                        </p:par>
                      </p:childTnLst>
                    </p:cTn>
                  </p:par>
                  <p:par>
                    <p:cTn id="156" fill="hold" nodeType="clickPar">
                      <p:stCondLst>
                        <p:cond delay="indefinite"/>
                      </p:stCondLst>
                      <p:childTnLst>
                        <p:par>
                          <p:cTn id="157" fill="hold">
                            <p:stCondLst>
                              <p:cond delay="0"/>
                            </p:stCondLst>
                            <p:childTnLst>
                              <p:par>
                                <p:cTn id="158" presetID="1" presetClass="exit" presetSubtype="0" dur="1" fill="hold" grpId="0" nodeType="clickEffect">
                                  <p:stCondLst>
                                    <p:cond delay="0"/>
                                  </p:stCondLst>
                                  <p:childTnLst>
                                    <p:set>
                                      <p:cBhvr>
                                        <p:cTn id="159" dur="1" fill="hold">
                                          <p:stCondLst>
                                            <p:cond delay="0"/>
                                          </p:stCondLst>
                                        </p:cTn>
                                        <p:tgtEl>
                                          <p:spTgt spid="49"/>
                                        </p:tgtEl>
                                        <p:attrNameLst>
                                          <p:attrName>style.visibility</p:attrName>
                                        </p:attrNameLst>
                                      </p:cBhvr>
                                      <p:to>
                                        <p:strVal val="hidden"/>
                                      </p:to>
                                    </p:set>
                                  </p:childTnLst>
                                </p:cTn>
                              </p:par>
                            </p:childTnLst>
                          </p:cTn>
                        </p:par>
                      </p:childTnLst>
                    </p:cTn>
                  </p:par>
                  <p:par>
                    <p:cTn id="160" fill="hold" nodeType="clickPar">
                      <p:stCondLst>
                        <p:cond delay="indefinite"/>
                      </p:stCondLst>
                      <p:childTnLst>
                        <p:par>
                          <p:cTn id="161" fill="hold">
                            <p:stCondLst>
                              <p:cond delay="0"/>
                            </p:stCondLst>
                            <p:childTnLst>
                              <p:par>
                                <p:cTn id="162" presetID="22" presetClass="entr" presetSubtype="8" dur="1000" fill="hold" nodeType="click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wipe(left)">
                                      <p:cBhvr>
                                        <p:cTn id="164" dur="1000"/>
                                        <p:tgtEl>
                                          <p:spTgt spid="54"/>
                                        </p:tgtEl>
                                      </p:cBhvr>
                                    </p:animEffect>
                                  </p:childTnLst>
                                </p:cTn>
                              </p:par>
                            </p:childTnLst>
                          </p:cTn>
                        </p:par>
                      </p:childTnLst>
                    </p:cTn>
                  </p:par>
                  <p:par>
                    <p:cTn id="165" fill="hold" nodeType="clickPar">
                      <p:stCondLst>
                        <p:cond delay="indefinite"/>
                      </p:stCondLst>
                      <p:childTnLst>
                        <p:par>
                          <p:cTn id="166" fill="hold">
                            <p:stCondLst>
                              <p:cond delay="0"/>
                            </p:stCondLst>
                            <p:childTnLst>
                              <p:par>
                                <p:cTn id="167" presetID="21" presetClass="entr" presetSubtype="1" dur="1000" fill="hold" grpId="0" nodeType="click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wheel(1)">
                                      <p:cBhvr>
                                        <p:cTn id="169" dur="1000"/>
                                        <p:tgtEl>
                                          <p:spTgt spid="55"/>
                                        </p:tgtEl>
                                      </p:cBhvr>
                                    </p:animEffect>
                                  </p:childTnLst>
                                </p:cTn>
                              </p:par>
                            </p:childTnLst>
                          </p:cTn>
                        </p:par>
                      </p:childTnLst>
                    </p:cTn>
                  </p:par>
                  <p:par>
                    <p:cTn id="170" fill="hold" nodeType="clickPar">
                      <p:stCondLst>
                        <p:cond delay="indefinite"/>
                      </p:stCondLst>
                      <p:childTnLst>
                        <p:par>
                          <p:cTn id="171" fill="hold">
                            <p:stCondLst>
                              <p:cond delay="0"/>
                            </p:stCondLst>
                            <p:childTnLst>
                              <p:par>
                                <p:cTn id="172" presetID="1" presetClass="exit" presetSubtype="0" dur="1" fill="hold" grpId="0" nodeType="clickEffect">
                                  <p:stCondLst>
                                    <p:cond delay="0"/>
                                  </p:stCondLst>
                                  <p:childTnLst>
                                    <p:set>
                                      <p:cBhvr>
                                        <p:cTn id="173" dur="1" fill="hold">
                                          <p:stCondLst>
                                            <p:cond delay="0"/>
                                          </p:stCondLst>
                                        </p:cTn>
                                        <p:tgtEl>
                                          <p:spTgt spid="50"/>
                                        </p:tgtEl>
                                        <p:attrNameLst>
                                          <p:attrName>style.visibility</p:attrName>
                                        </p:attrNameLst>
                                      </p:cBhvr>
                                      <p:to>
                                        <p:strVal val="hidden"/>
                                      </p:to>
                                    </p:set>
                                  </p:childTnLst>
                                </p:cTn>
                              </p:par>
                            </p:childTnLst>
                          </p:cTn>
                        </p:par>
                      </p:childTnLst>
                    </p:cTn>
                  </p:par>
                  <p:par>
                    <p:cTn id="174" fill="hold" nodeType="clickPar">
                      <p:stCondLst>
                        <p:cond delay="indefinite"/>
                      </p:stCondLst>
                      <p:childTnLst>
                        <p:par>
                          <p:cTn id="175" fill="hold">
                            <p:stCondLst>
                              <p:cond delay="0"/>
                            </p:stCondLst>
                            <p:childTnLst>
                              <p:par>
                                <p:cTn id="176" presetID="1" presetClass="exit" presetSubtype="0" dur="1" fill="hold" grpId="0" nodeType="clickEffect">
                                  <p:stCondLst>
                                    <p:cond delay="0"/>
                                  </p:stCondLst>
                                  <p:childTnLst>
                                    <p:set>
                                      <p:cBhvr>
                                        <p:cTn id="177" dur="1" fill="hold">
                                          <p:stCondLst>
                                            <p:cond delay="0"/>
                                          </p:stCondLst>
                                        </p:cTn>
                                        <p:tgtEl>
                                          <p:spTgt spid="51"/>
                                        </p:tgtEl>
                                        <p:attrNameLst>
                                          <p:attrName>style.visibility</p:attrName>
                                        </p:attrNameLst>
                                      </p:cBhvr>
                                      <p:to>
                                        <p:strVal val="hidden"/>
                                      </p:to>
                                    </p:set>
                                  </p:childTnLst>
                                </p:cTn>
                              </p:par>
                            </p:childTnLst>
                          </p:cTn>
                        </p:par>
                        <p:par>
                          <p:cTn id="178" fill="hold" nodeType="afterGroup">
                            <p:stCondLst>
                              <p:cond delay="1"/>
                            </p:stCondLst>
                            <p:childTnLst>
                              <p:par>
                                <p:cTn id="179" presetID="1" presetClass="exit" presetSubtype="0" dur="1" fill="hold" grpId="0" nodeType="afterEffect">
                                  <p:stCondLst>
                                    <p:cond delay="0"/>
                                  </p:stCondLst>
                                  <p:childTnLst>
                                    <p:set>
                                      <p:cBhvr>
                                        <p:cTn id="180" dur="1" fill="hold">
                                          <p:stCondLst>
                                            <p:cond delay="0"/>
                                          </p:stCondLst>
                                        </p:cTn>
                                        <p:tgtEl>
                                          <p:spTgt spid="52"/>
                                        </p:tgtEl>
                                        <p:attrNameLst>
                                          <p:attrName>style.visibility</p:attrName>
                                        </p:attrNameLst>
                                      </p:cBhvr>
                                      <p:to>
                                        <p:strVal val="hidden"/>
                                      </p:to>
                                    </p:set>
                                  </p:childTnLst>
                                </p:cTn>
                              </p:par>
                            </p:childTnLst>
                          </p:cTn>
                        </p:par>
                        <p:par>
                          <p:cTn id="181" fill="hold" nodeType="afterGroup">
                            <p:stCondLst>
                              <p:cond delay="2"/>
                            </p:stCondLst>
                            <p:childTnLst>
                              <p:par>
                                <p:cTn id="182" presetID="1" presetClass="exit" presetSubtype="0" dur="1" fill="hold" grpId="0" nodeType="afterEffect">
                                  <p:stCondLst>
                                    <p:cond delay="0"/>
                                  </p:stCondLst>
                                  <p:childTnLst>
                                    <p:set>
                                      <p:cBhvr>
                                        <p:cTn id="183" dur="1" fill="hold">
                                          <p:stCondLst>
                                            <p:cond delay="0"/>
                                          </p:stCondLst>
                                        </p:cTn>
                                        <p:tgtEl>
                                          <p:spTgt spid="53"/>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p:stCondLst>
                              <p:cond delay="0"/>
                            </p:stCondLst>
                            <p:childTnLst>
                              <p:par>
                                <p:cTn id="186" presetID="14" presetClass="exit" presetSubtype="10" dur="500" fill="hold" nodeType="clickEffect">
                                  <p:stCondLst>
                                    <p:cond delay="0"/>
                                  </p:stCondLst>
                                  <p:childTnLst>
                                    <p:animEffect transition="out" filter="randombar(horizontal)">
                                      <p:cBhvr>
                                        <p:cTn id="187" dur="500"/>
                                        <p:tgtEl>
                                          <p:spTgt spid="54"/>
                                        </p:tgtEl>
                                      </p:cBhvr>
                                    </p:animEffect>
                                    <p:set>
                                      <p:cBhvr>
                                        <p:cTn id="188" dur="1" fill="hold">
                                          <p:stCondLst>
                                            <p:cond delay="499"/>
                                          </p:stCondLst>
                                        </p:cTn>
                                        <p:tgtEl>
                                          <p:spTgt spid="54"/>
                                        </p:tgtEl>
                                        <p:attrNameLst>
                                          <p:attrName>style.visibility</p:attrName>
                                        </p:attrNameLst>
                                      </p:cBhvr>
                                      <p:to>
                                        <p:strVal val="hidden"/>
                                      </p:to>
                                    </p:set>
                                  </p:childTnLst>
                                </p:cTn>
                              </p:par>
                              <p:par>
                                <p:cTn id="189" presetID="14" presetClass="exit" presetSubtype="10" dur="500" fill="hold" grpId="1" nodeType="withEffect">
                                  <p:stCondLst>
                                    <p:cond delay="0"/>
                                  </p:stCondLst>
                                  <p:childTnLst>
                                    <p:animEffect transition="out" filter="randombar(horizontal)">
                                      <p:cBhvr>
                                        <p:cTn id="190" dur="500"/>
                                        <p:tgtEl>
                                          <p:spTgt spid="55"/>
                                        </p:tgtEl>
                                      </p:cBhvr>
                                    </p:animEffect>
                                    <p:set>
                                      <p:cBhvr>
                                        <p:cTn id="191" dur="1" fill="hold">
                                          <p:stCondLst>
                                            <p:cond delay="499"/>
                                          </p:stCondLst>
                                        </p:cTn>
                                        <p:tgtEl>
                                          <p:spTgt spid="55"/>
                                        </p:tgtEl>
                                        <p:attrNameLst>
                                          <p:attrName>style.visibility</p:attrName>
                                        </p:attrNameLst>
                                      </p:cBhvr>
                                      <p:to>
                                        <p:strVal val="hidden"/>
                                      </p:to>
                                    </p:set>
                                  </p:childTnLst>
                                </p:cTn>
                              </p:par>
                            </p:childTnLst>
                          </p:cTn>
                        </p:par>
                      </p:childTnLst>
                    </p:cTn>
                  </p:par>
                  <p:par>
                    <p:cTn id="192" fill="hold" nodeType="clickPar">
                      <p:stCondLst>
                        <p:cond delay="indefinite"/>
                      </p:stCondLst>
                      <p:childTnLst>
                        <p:par>
                          <p:cTn id="193" fill="hold">
                            <p:stCondLst>
                              <p:cond delay="0"/>
                            </p:stCondLst>
                            <p:childTnLst>
                              <p:par>
                                <p:cTn id="194" presetID="63" presetClass="path" presetSubtype="0" dur="2000" accel="50000" decel="50000" fill="hold" nodeType="clickEffect">
                                  <p:stCondLst>
                                    <p:cond delay="0"/>
                                  </p:stCondLst>
                                  <p:childTnLst>
                                    <p:animMotion origin="layout" path="M 0.09284 0.00139 L 0.13672 -0.00047" pathEditMode="relative" rAng="0" ptsTypes="AA">
                                      <p:cBhvr>
                                        <p:cTn id="195" dur="2000" fill="hold"/>
                                        <p:tgtEl>
                                          <p:spTgt spid="33"/>
                                        </p:tgtEl>
                                        <p:attrNameLst>
                                          <p:attrName>ppt_x</p:attrName>
                                          <p:attrName>ppt_y</p:attrName>
                                        </p:attrNameLst>
                                      </p:cBhvr>
                                      <p:rCtr x="2305" y="0"/>
                                    </p:animMotion>
                                  </p:childTnLst>
                                </p:cTn>
                              </p:par>
                            </p:childTnLst>
                          </p:cTn>
                        </p:par>
                      </p:childTnLst>
                    </p:cTn>
                  </p:par>
                  <p:par>
                    <p:cTn id="196" fill="hold" nodeType="clickPar">
                      <p:stCondLst>
                        <p:cond delay="indefinite"/>
                      </p:stCondLst>
                      <p:childTnLst>
                        <p:par>
                          <p:cTn id="197" fill="hold">
                            <p:stCondLst>
                              <p:cond delay="0"/>
                            </p:stCondLst>
                            <p:childTnLst>
                              <p:par>
                                <p:cTn id="198" presetID="21" presetClass="entr" presetSubtype="1" dur="1000" fill="hold" grpId="0" nodeType="clickEffect">
                                  <p:stCondLst>
                                    <p:cond delay="0"/>
                                  </p:stCondLst>
                                  <p:childTnLst>
                                    <p:set>
                                      <p:cBhvr>
                                        <p:cTn id="199" dur="1" fill="hold">
                                          <p:stCondLst>
                                            <p:cond delay="0"/>
                                          </p:stCondLst>
                                        </p:cTn>
                                        <p:tgtEl>
                                          <p:spTgt spid="100"/>
                                        </p:tgtEl>
                                        <p:attrNameLst>
                                          <p:attrName>style.visibility</p:attrName>
                                        </p:attrNameLst>
                                      </p:cBhvr>
                                      <p:to>
                                        <p:strVal val="visible"/>
                                      </p:to>
                                    </p:set>
                                    <p:animEffect transition="in" filter="wheel(1)">
                                      <p:cBhvr>
                                        <p:cTn id="200" dur="1000"/>
                                        <p:tgtEl>
                                          <p:spTgt spid="100"/>
                                        </p:tgtEl>
                                      </p:cBhvr>
                                    </p:animEffect>
                                  </p:childTnLst>
                                </p:cTn>
                              </p:par>
                            </p:childTnLst>
                          </p:cTn>
                        </p:par>
                      </p:childTnLst>
                    </p:cTn>
                  </p:par>
                  <p:par>
                    <p:cTn id="201" fill="hold" nodeType="clickPar">
                      <p:stCondLst>
                        <p:cond delay="indefinite"/>
                      </p:stCondLst>
                      <p:childTnLst>
                        <p:par>
                          <p:cTn id="202" fill="hold">
                            <p:stCondLst>
                              <p:cond delay="0"/>
                            </p:stCondLst>
                            <p:childTnLst>
                              <p:par>
                                <p:cTn id="203" presetID="1" presetClass="exit" presetSubtype="0" dur="1" fill="hold" grpId="0" nodeType="clickEffect">
                                  <p:stCondLst>
                                    <p:cond delay="0"/>
                                  </p:stCondLst>
                                  <p:childTnLst>
                                    <p:set>
                                      <p:cBhvr>
                                        <p:cTn id="204" dur="1" fill="hold">
                                          <p:stCondLst>
                                            <p:cond delay="0"/>
                                          </p:stCondLst>
                                        </p:cTn>
                                        <p:tgtEl>
                                          <p:spTgt spid="88"/>
                                        </p:tgtEl>
                                        <p:attrNameLst>
                                          <p:attrName>style.visibility</p:attrName>
                                        </p:attrNameLst>
                                      </p:cBhvr>
                                      <p:to>
                                        <p:strVal val="hidden"/>
                                      </p:to>
                                    </p:set>
                                  </p:childTnLst>
                                </p:cTn>
                              </p:par>
                            </p:childTnLst>
                          </p:cTn>
                        </p:par>
                      </p:childTnLst>
                    </p:cTn>
                  </p:par>
                  <p:par>
                    <p:cTn id="205" fill="hold" nodeType="clickPar">
                      <p:stCondLst>
                        <p:cond delay="indefinite"/>
                      </p:stCondLst>
                      <p:childTnLst>
                        <p:par>
                          <p:cTn id="206" fill="hold">
                            <p:stCondLst>
                              <p:cond delay="0"/>
                            </p:stCondLst>
                            <p:childTnLst>
                              <p:par>
                                <p:cTn id="207" presetID="1" presetClass="exit" presetSubtype="0" dur="1" fill="hold" grpId="0" nodeType="clickEffect">
                                  <p:stCondLst>
                                    <p:cond delay="0"/>
                                  </p:stCondLst>
                                  <p:childTnLst>
                                    <p:set>
                                      <p:cBhvr>
                                        <p:cTn id="208" dur="1" fill="hold">
                                          <p:stCondLst>
                                            <p:cond delay="0"/>
                                          </p:stCondLst>
                                        </p:cTn>
                                        <p:tgtEl>
                                          <p:spTgt spid="89"/>
                                        </p:tgtEl>
                                        <p:attrNameLst>
                                          <p:attrName>style.visibility</p:attrName>
                                        </p:attrNameLst>
                                      </p:cBhvr>
                                      <p:to>
                                        <p:strVal val="hidden"/>
                                      </p:to>
                                    </p:set>
                                  </p:childTnLst>
                                </p:cTn>
                              </p:par>
                            </p:childTnLst>
                          </p:cTn>
                        </p:par>
                      </p:childTnLst>
                    </p:cTn>
                  </p:par>
                  <p:par>
                    <p:cTn id="209" fill="hold" nodeType="clickPar">
                      <p:stCondLst>
                        <p:cond delay="indefinite"/>
                      </p:stCondLst>
                      <p:childTnLst>
                        <p:par>
                          <p:cTn id="210" fill="hold">
                            <p:stCondLst>
                              <p:cond delay="0"/>
                            </p:stCondLst>
                            <p:childTnLst>
                              <p:par>
                                <p:cTn id="211" presetID="1" presetClass="exit" presetSubtype="0" dur="1" fill="hold" grpId="0" nodeType="clickEffect">
                                  <p:stCondLst>
                                    <p:cond delay="0"/>
                                  </p:stCondLst>
                                  <p:childTnLst>
                                    <p:set>
                                      <p:cBhvr>
                                        <p:cTn id="212" dur="1" fill="hold">
                                          <p:stCondLst>
                                            <p:cond delay="0"/>
                                          </p:stCondLst>
                                        </p:cTn>
                                        <p:tgtEl>
                                          <p:spTgt spid="95"/>
                                        </p:tgtEl>
                                        <p:attrNameLst>
                                          <p:attrName>style.visibility</p:attrName>
                                        </p:attrNameLst>
                                      </p:cBhvr>
                                      <p:to>
                                        <p:strVal val="hidden"/>
                                      </p:to>
                                    </p:set>
                                  </p:childTnLst>
                                </p:cTn>
                              </p:par>
                            </p:childTnLst>
                          </p:cTn>
                        </p:par>
                        <p:par>
                          <p:cTn id="213" fill="hold" nodeType="afterGroup">
                            <p:stCondLst>
                              <p:cond delay="1"/>
                            </p:stCondLst>
                            <p:childTnLst>
                              <p:par>
                                <p:cTn id="214" presetID="1" presetClass="exit" presetSubtype="0" dur="1" fill="hold" grpId="0" nodeType="afterEffect">
                                  <p:stCondLst>
                                    <p:cond delay="0"/>
                                  </p:stCondLst>
                                  <p:childTnLst>
                                    <p:set>
                                      <p:cBhvr>
                                        <p:cTn id="215" dur="1" fill="hold">
                                          <p:stCondLst>
                                            <p:cond delay="0"/>
                                          </p:stCondLst>
                                        </p:cTn>
                                        <p:tgtEl>
                                          <p:spTgt spid="96"/>
                                        </p:tgtEl>
                                        <p:attrNameLst>
                                          <p:attrName>style.visibility</p:attrName>
                                        </p:attrNameLst>
                                      </p:cBhvr>
                                      <p:to>
                                        <p:strVal val="hidden"/>
                                      </p:to>
                                    </p:set>
                                  </p:childTnLst>
                                </p:cTn>
                              </p:par>
                            </p:childTnLst>
                          </p:cTn>
                        </p:par>
                        <p:par>
                          <p:cTn id="216" fill="hold" nodeType="afterGroup">
                            <p:stCondLst>
                              <p:cond delay="2"/>
                            </p:stCondLst>
                            <p:childTnLst>
                              <p:par>
                                <p:cTn id="217" presetID="1" presetClass="exit" presetSubtype="0" dur="1" fill="hold" grpId="0" nodeType="afterEffect">
                                  <p:stCondLst>
                                    <p:cond delay="0"/>
                                  </p:stCondLst>
                                  <p:childTnLst>
                                    <p:set>
                                      <p:cBhvr>
                                        <p:cTn id="218" dur="1" fill="hold">
                                          <p:stCondLst>
                                            <p:cond delay="0"/>
                                          </p:stCondLst>
                                        </p:cTn>
                                        <p:tgtEl>
                                          <p:spTgt spid="98"/>
                                        </p:tgtEl>
                                        <p:attrNameLst>
                                          <p:attrName>style.visibility</p:attrName>
                                        </p:attrNameLst>
                                      </p:cBhvr>
                                      <p:to>
                                        <p:strVal val="hidden"/>
                                      </p:to>
                                    </p:set>
                                  </p:childTnLst>
                                </p:cTn>
                              </p:par>
                              <p:par>
                                <p:cTn id="219" presetID="14" presetClass="exit" presetSubtype="10" dur="500" fill="hold" grpId="1" nodeType="withEffect">
                                  <p:stCondLst>
                                    <p:cond delay="0"/>
                                  </p:stCondLst>
                                  <p:childTnLst>
                                    <p:animEffect transition="out" filter="randombar(horizontal)">
                                      <p:cBhvr>
                                        <p:cTn id="220" dur="500"/>
                                        <p:tgtEl>
                                          <p:spTgt spid="100"/>
                                        </p:tgtEl>
                                      </p:cBhvr>
                                    </p:animEffect>
                                    <p:set>
                                      <p:cBhvr>
                                        <p:cTn id="221"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102" grpId="0" animBg="1"/>
      <p:bldP spid="102" grpId="1" animBg="1"/>
      <p:bldP spid="49" grpId="0" animBg="1"/>
      <p:bldP spid="50" grpId="0" animBg="1"/>
      <p:bldP spid="51" grpId="0" animBg="1"/>
      <p:bldP spid="52" grpId="0" animBg="1"/>
      <p:bldP spid="53" grpId="0" animBg="1"/>
      <p:bldP spid="55" grpId="0" animBg="1"/>
      <p:bldP spid="55" grpId="1" animBg="1"/>
      <p:bldP spid="88" grpId="0" animBg="1"/>
      <p:bldP spid="89" grpId="0" animBg="1"/>
      <p:bldP spid="95" grpId="0" animBg="1"/>
      <p:bldP spid="96" grpId="0" animBg="1"/>
      <p:bldP spid="98" grpId="0" animBg="1"/>
      <p:bldP spid="100" grpId="0" animBg="1"/>
      <p:bldP spid="10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 - Dynamic Programming Solution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90519784"/>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2"/>
                        </a:ext>
                      </a:extLst>
                    </a:gridCol>
                  </a:tblGrid>
                  <a:tr h="37084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3"/>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90519784"/>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2"/>
                        </a:ext>
                      </a:extLst>
                    </a:gridCol>
                  </a:tblGrid>
                  <a:tr h="45720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108000" r="-318895" b="-433333"/>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205263" r="-318895" b="-327632"/>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309333" r="-318895" b="-2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3"/>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409333" r="-318895" b="-1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509333" r="-318895" b="-32000"/>
                          </a:stretch>
                        </a:blipFill>
                      </a:tcPr>
                    </a:tc>
                    <a:tc>
                      <a:txBody>
                        <a:bodyPr/>
                        <a:lstStyle/>
                        <a:p>
                          <a:pPr algn="ctr"/>
                          <a:r>
                            <a:rPr lang="en-US" sz="24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5"/>
                      </a:ext>
                    </a:extLst>
                  </a:tr>
                </a:tbl>
              </a:graphicData>
            </a:graphic>
          </p:graphicFrame>
        </mc:Fallback>
      </mc:AlternateContent>
      <p:cxnSp>
        <p:nvCxnSpPr>
          <p:cNvPr id="5" name="Straight Arrow Connector 4"/>
          <p:cNvCxnSpPr/>
          <p:nvPr/>
        </p:nvCxnSpPr>
        <p:spPr>
          <a:xfrm>
            <a:off x="4317024" y="2999415"/>
            <a:ext cx="870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3982002" y="2699655"/>
                <a:ext cx="36576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𝒋</m:t>
                      </m:r>
                    </m:oMath>
                  </m:oMathPara>
                </a14:m>
                <a:endParaRPr lang="en-US" sz="28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TextBox 5"/>
              <p:cNvSpPr txBox="1">
                <a:spLocks noRot="1" noChangeAspect="1" noMove="1" noResize="1" noEditPoints="1" noAdjustHandles="1" noChangeArrowheads="1" noChangeShapeType="1" noTextEdit="1"/>
              </p:cNvSpPr>
              <p:nvPr/>
            </p:nvSpPr>
            <p:spPr>
              <a:xfrm>
                <a:off x="3982002" y="2699655"/>
                <a:ext cx="365760" cy="457200"/>
              </a:xfrm>
              <a:prstGeom prst="rect">
                <a:avLst/>
              </a:prstGeom>
              <a:blipFill>
                <a:blip r:embed="rId3"/>
                <a:stretch>
                  <a:fillRect b="-1333"/>
                </a:stretch>
              </a:blipFill>
            </p:spPr>
            <p:txBody>
              <a:bodyPr/>
              <a:lstStyle/>
              <a:p>
                <a:r>
                  <a:rPr lang="en-US">
                    <a:noFill/>
                  </a:rPr>
                  <a:t> </a:t>
                </a:r>
              </a:p>
            </p:txBody>
          </p:sp>
        </mc:Fallback>
      </mc:AlternateContent>
      <p:sp>
        <p:nvSpPr>
          <p:cNvPr id="7" name="TextBox 6"/>
          <p:cNvSpPr txBox="1"/>
          <p:nvPr/>
        </p:nvSpPr>
        <p:spPr>
          <a:xfrm>
            <a:off x="5210897" y="2781646"/>
            <a:ext cx="2535377" cy="461665"/>
          </a:xfrm>
          <a:prstGeom prst="rect">
            <a:avLst/>
          </a:prstGeom>
          <a:noFill/>
        </p:spPr>
        <p:txBody>
          <a:bodyPr wrap="square" rtlCol="0">
            <a:spAutoFit/>
          </a:bodyPr>
          <a:lstStyle/>
          <a:p>
            <a:r>
              <a:rPr lang="en-US" sz="2400"/>
              <a:t>Knapsack Capacity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506838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tblGrid>
                  <a:tr h="506549">
                    <a:tc>
                      <a:txBody>
                        <a:bodyPr/>
                        <a:lstStyle/>
                        <a:p>
                          <a:pPr marL="0" marR="0" lvl="1"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𝑉</m:t>
                                </m:r>
                                <m:r>
                                  <a:rPr lang="en-US" sz="2000" i="1" smtClean="0">
                                    <a:solidFill>
                                      <a:srgbClr val="AD1457"/>
                                    </a:solidFill>
                                    <a:latin typeface="Cambria Math" panose="02040503050406030204" pitchFamily="18" charset="0"/>
                                  </a:rPr>
                                  <m: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][0]=0 </m:t>
                                </m:r>
                                <m:r>
                                  <a:rPr lang="en-US" sz="2000" i="1">
                                    <a:solidFill>
                                      <a:srgbClr val="AD1457"/>
                                    </a:solidFill>
                                    <a:latin typeface="Cambria Math" panose="02040503050406030204" pitchFamily="18" charset="0"/>
                                  </a:rPr>
                                  <m:t>𝑓𝑜𝑟</m:t>
                                </m:r>
                                <m:r>
                                  <a:rPr lang="en-US" sz="2000" i="1">
                                    <a:solidFill>
                                      <a:srgbClr val="AD1457"/>
                                    </a:solidFill>
                                    <a:latin typeface="Cambria Math" panose="02040503050406030204" pitchFamily="18" charset="0"/>
                                  </a:rPr>
                                  <m:t> 0&lt;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𝑛</m:t>
                                </m:r>
                              </m:oMath>
                            </m:oMathPara>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lvl="0"/>
                          <a:endParaRPr lang="en-US" sz="200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506549">
                    <a:tc>
                      <a:txBody>
                        <a:bodyPr/>
                        <a:lstStyle/>
                        <a:p>
                          <a:pPr marL="0" lvl="0" indent="-57150">
                            <a:buNone/>
                          </a:pPr>
                          <a:r>
                            <a:rPr lang="en-US" sz="2000" b="1">
                              <a:solidFill>
                                <a:schemeClr val="tx1"/>
                              </a:solidFill>
                            </a:rPr>
                            <a:t>if</a:t>
                          </a:r>
                          <a:r>
                            <a:rPr lang="en-US" sz="2000">
                              <a:solidFill>
                                <a:srgbClr val="C00000"/>
                              </a:solidFill>
                            </a:rPr>
                            <a:t> </a:t>
                          </a:r>
                          <a14:m>
                            <m:oMath xmlns:m="http://schemas.openxmlformats.org/officeDocument/2006/math">
                              <m:r>
                                <a:rPr lang="en-US" sz="2000" b="1" i="1" smtClean="0">
                                  <a:solidFill>
                                    <a:schemeClr val="tx1"/>
                                  </a:solidFill>
                                  <a:latin typeface="Cambria Math" panose="02040503050406030204" pitchFamily="18" charset="0"/>
                                </a:rPr>
                                <m:t>𝒋</m:t>
                              </m:r>
                              <m:r>
                                <a:rPr lang="en-US" sz="2000" b="1" i="1" smtClean="0">
                                  <a:solidFill>
                                    <a:schemeClr val="tx1"/>
                                  </a:solidFill>
                                  <a:latin typeface="Cambria Math" panose="02040503050406030204" pitchFamily="18" charset="0"/>
                                </a:rPr>
                                <m:t>&lt;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𝒘</m:t>
                                  </m:r>
                                </m:e>
                                <m:sub>
                                  <m:r>
                                    <a:rPr lang="en-US" sz="2000" b="1" i="1" smtClean="0">
                                      <a:solidFill>
                                        <a:schemeClr val="tx1"/>
                                      </a:solidFill>
                                      <a:latin typeface="Cambria Math" panose="02040503050406030204" pitchFamily="18" charset="0"/>
                                    </a:rPr>
                                    <m:t>𝒊</m:t>
                                  </m:r>
                                </m:sub>
                              </m:sSub>
                              <m:r>
                                <a:rPr lang="en-US" sz="2000" i="1">
                                  <a:solidFill>
                                    <a:srgbClr val="C00000"/>
                                  </a:solidFill>
                                  <a:latin typeface="Cambria Math" panose="02040503050406030204" pitchFamily="18" charset="0"/>
                                </a:rPr>
                                <m:t>  </m:t>
                              </m:r>
                            </m:oMath>
                          </a14:m>
                          <a:r>
                            <a:rPr lang="en-US" sz="2000">
                              <a:solidFill>
                                <a:srgbClr val="AD1457"/>
                              </a:solidFill>
                            </a:rPr>
                            <a:t>then </a:t>
                          </a:r>
                          <a14:m>
                            <m:oMath xmlns:m="http://schemas.openxmlformats.org/officeDocument/2006/math">
                              <m:r>
                                <a:rPr lang="en-US" sz="2000" i="1" smtClean="0">
                                  <a:solidFill>
                                    <a:srgbClr val="AD1457"/>
                                  </a:solidFill>
                                  <a:latin typeface="Cambria Math" panose="02040503050406030204" pitchFamily="18" charset="0"/>
                                </a:rPr>
                                <m:t>𝑉</m:t>
                              </m:r>
                              <m:d>
                                <m:dPr>
                                  <m:begChr m:val="["/>
                                  <m:endChr m:val="]"/>
                                  <m:ctrlPr>
                                    <a:rPr lang="en-US" sz="2000" i="1" smtClean="0">
                                      <a:solidFill>
                                        <a:srgbClr val="AD1457"/>
                                      </a:solidFill>
                                      <a:latin typeface="Cambria Math" panose="02040503050406030204" pitchFamily="18" charset="0"/>
                                    </a:rPr>
                                  </m:ctrlPr>
                                </m:dPr>
                                <m:e>
                                  <m:r>
                                    <a:rPr lang="en-US" sz="2000" i="1" err="1">
                                      <a:solidFill>
                                        <a:srgbClr val="AD1457"/>
                                      </a:solidFill>
                                      <a:latin typeface="Cambria Math" panose="02040503050406030204" pitchFamily="18" charset="0"/>
                                    </a:rPr>
                                    <m:t>𝑖</m:t>
                                  </m:r>
                                </m:e>
                              </m:d>
                              <m:d>
                                <m:dPr>
                                  <m:begChr m:val="["/>
                                  <m:endChr m:val="]"/>
                                  <m:ctrlPr>
                                    <a:rPr lang="en-US" sz="2000" i="1">
                                      <a:solidFill>
                                        <a:srgbClr val="AD1457"/>
                                      </a:solidFill>
                                      <a:latin typeface="Cambria Math" panose="02040503050406030204" pitchFamily="18" charset="0"/>
                                    </a:rPr>
                                  </m:ctrlPr>
                                </m:dPr>
                                <m:e>
                                  <m:r>
                                    <a:rPr lang="en-US" sz="2000" i="1">
                                      <a:solidFill>
                                        <a:srgbClr val="AD1457"/>
                                      </a:solidFill>
                                      <a:latin typeface="Cambria Math" panose="02040503050406030204" pitchFamily="18" charset="0"/>
                                    </a:rPr>
                                    <m:t>𝑗</m:t>
                                  </m:r>
                                </m:e>
                              </m:d>
                              <m:r>
                                <a:rPr lang="en-US" sz="2000" b="0" i="1" smtClean="0">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 </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m:t>
                              </m:r>
                            </m:oMath>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506549">
                    <a:tc>
                      <a:txBody>
                        <a:bodyPr/>
                        <a:lstStyle/>
                        <a:p>
                          <a:pPr marL="0" marR="0" lvl="1" indent="0" algn="l" defTabSz="914400" rtl="0" eaLnBrk="1" fontAlgn="auto" latinLnBrk="0" hangingPunct="1">
                            <a:lnSpc>
                              <a:spcPct val="100000"/>
                            </a:lnSpc>
                            <a:spcBef>
                              <a:spcPct val="0"/>
                            </a:spcBef>
                            <a:spcAft>
                              <a:spcPct val="0"/>
                            </a:spcAft>
                            <a:buClrTx/>
                            <a:buSzTx/>
                            <a:buFontTx/>
                            <a:buNone/>
                            <a:defRPr/>
                          </a:pPr>
                          <a:r>
                            <a:rPr lang="en-US" sz="2000" b="1">
                              <a:solidFill>
                                <a:schemeClr val="tx1"/>
                              </a:solidFill>
                            </a:rPr>
                            <a:t>else</a:t>
                          </a:r>
                          <a:r>
                            <a:rPr lang="en-US" sz="2000">
                              <a:solidFill>
                                <a:srgbClr val="C00000"/>
                              </a:solidFill>
                            </a:rPr>
                            <a:t> </a:t>
                          </a:r>
                          <a14:m>
                            <m:oMath xmlns:m="http://schemas.openxmlformats.org/officeDocument/2006/math">
                              <m:r>
                                <a:rPr lang="en-US" sz="2000" i="1" smtClean="0">
                                  <a:solidFill>
                                    <a:srgbClr val="AD1457"/>
                                  </a:solidFill>
                                  <a:latin typeface="Cambria Math" panose="02040503050406030204" pitchFamily="18" charset="0"/>
                                </a:rPr>
                                <m:t>𝑉</m:t>
                              </m:r>
                              <m:r>
                                <a:rPr lang="en-US" sz="2000" i="1" smtClean="0">
                                  <a:solidFill>
                                    <a:srgbClr val="AD1457"/>
                                  </a:solidFill>
                                  <a:latin typeface="Cambria Math" panose="02040503050406030204" pitchFamily="18" charset="0"/>
                                </a:rPr>
                                <m:t>[</m:t>
                              </m:r>
                              <m:r>
                                <a:rPr lang="en-US" sz="2000" i="1" err="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𝑚𝑎𝑥</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a:solidFill>
                                    <a:srgbClr val="AD1457"/>
                                  </a:solidFill>
                                  <a:latin typeface="Cambria Math" panose="02040503050406030204" pitchFamily="18" charset="0"/>
                                </a:rPr>
                                <m:t>], </m:t>
                              </m:r>
                              <m:r>
                                <a:rPr lang="en-US" sz="2000" i="1">
                                  <a:solidFill>
                                    <a:srgbClr val="AD1457"/>
                                  </a:solidFill>
                                  <a:latin typeface="Cambria Math" panose="02040503050406030204" pitchFamily="18" charset="0"/>
                                </a:rPr>
                                <m:t>𝑉</m:t>
                              </m:r>
                              <m:r>
                                <a:rPr lang="en-US" sz="2000" i="1">
                                  <a:solidFill>
                                    <a:srgbClr val="AD1457"/>
                                  </a:solidFill>
                                  <a:latin typeface="Cambria Math" panose="02040503050406030204" pitchFamily="18" charset="0"/>
                                </a:rPr>
                                <m:t>[</m:t>
                              </m:r>
                              <m:r>
                                <a:rPr lang="en-US" sz="2000" i="1">
                                  <a:solidFill>
                                    <a:srgbClr val="AD1457"/>
                                  </a:solidFill>
                                  <a:latin typeface="Cambria Math" panose="02040503050406030204" pitchFamily="18" charset="0"/>
                                </a:rPr>
                                <m:t>𝑖</m:t>
                              </m:r>
                              <m:r>
                                <a:rPr lang="en-US" sz="2000" i="1">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𝑗</m:t>
                              </m:r>
                              <m:r>
                                <a:rPr lang="en-US" sz="2000" i="1" smtClean="0">
                                  <a:solidFill>
                                    <a:srgbClr val="AD1457"/>
                                  </a:solidFill>
                                  <a:latin typeface="Cambria Math" panose="02040503050406030204" pitchFamily="18" charset="0"/>
                                </a:rPr>
                                <m:t>− </m:t>
                              </m:r>
                              <m:sSub>
                                <m:sSubPr>
                                  <m:ctrlPr>
                                    <a:rPr lang="en-US" sz="2000" i="1" smtClean="0">
                                      <a:solidFill>
                                        <a:srgbClr val="AD1457"/>
                                      </a:solidFill>
                                      <a:latin typeface="Cambria Math" panose="02040503050406030204" pitchFamily="18" charset="0"/>
                                    </a:rPr>
                                  </m:ctrlPr>
                                </m:sSubPr>
                                <m:e>
                                  <m:r>
                                    <a:rPr lang="en-US" sz="2000" b="0" i="1" smtClean="0">
                                      <a:solidFill>
                                        <a:srgbClr val="AD1457"/>
                                      </a:solidFill>
                                      <a:latin typeface="Cambria Math" panose="02040503050406030204" pitchFamily="18" charset="0"/>
                                    </a:rPr>
                                    <m:t>𝑤</m:t>
                                  </m:r>
                                </m:e>
                                <m:sub>
                                  <m:r>
                                    <a:rPr lang="en-US" sz="2000" b="0" i="1" smtClean="0">
                                      <a:solidFill>
                                        <a:srgbClr val="AD1457"/>
                                      </a:solidFill>
                                      <a:latin typeface="Cambria Math" panose="02040503050406030204" pitchFamily="18" charset="0"/>
                                    </a:rPr>
                                    <m:t>𝑖</m:t>
                                  </m:r>
                                </m:sub>
                              </m:sSub>
                              <m:r>
                                <a:rPr lang="en-US" sz="2000" i="1">
                                  <a:solidFill>
                                    <a:srgbClr val="AD1457"/>
                                  </a:solidFill>
                                  <a:latin typeface="Cambria Math" panose="02040503050406030204" pitchFamily="18" charset="0"/>
                                </a:rPr>
                                <m:t>]+</m:t>
                              </m:r>
                              <m:sSub>
                                <m:sSubPr>
                                  <m:ctrlPr>
                                    <a:rPr lang="en-US" sz="2000" i="1" smtClean="0">
                                      <a:solidFill>
                                        <a:srgbClr val="AD1457"/>
                                      </a:solidFill>
                                      <a:latin typeface="Cambria Math" panose="02040503050406030204" pitchFamily="18" charset="0"/>
                                    </a:rPr>
                                  </m:ctrlPr>
                                </m:sSubPr>
                                <m:e>
                                  <m:r>
                                    <a:rPr lang="en-US" sz="2000" b="0" i="1" smtClean="0">
                                      <a:solidFill>
                                        <a:srgbClr val="AD1457"/>
                                      </a:solidFill>
                                      <a:latin typeface="Cambria Math" panose="02040503050406030204" pitchFamily="18" charset="0"/>
                                    </a:rPr>
                                    <m:t>𝑣</m:t>
                                  </m:r>
                                </m:e>
                                <m:sub>
                                  <m:r>
                                    <a:rPr lang="en-US" sz="2000" b="0" i="1" smtClean="0">
                                      <a:solidFill>
                                        <a:srgbClr val="AD1457"/>
                                      </a:solidFill>
                                      <a:latin typeface="Cambria Math" panose="02040503050406030204" pitchFamily="18" charset="0"/>
                                    </a:rPr>
                                    <m:t>𝑖</m:t>
                                  </m:r>
                                </m:sub>
                              </m:sSub>
                              <m:r>
                                <a:rPr lang="en-US" sz="2000" i="1">
                                  <a:solidFill>
                                    <a:srgbClr val="AD1457"/>
                                  </a:solidFill>
                                  <a:latin typeface="Cambria Math" panose="02040503050406030204" pitchFamily="18" charset="0"/>
                                </a:rPr>
                                <m:t>)</m:t>
                              </m:r>
                            </m:oMath>
                          </a14:m>
                          <a:endParaRPr lang="en-US" sz="200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8" name="Table 7"/>
              <p:cNvGraphicFramePr>
                <a:graphicFrameLocks noGrp="1"/>
              </p:cNvGraphicFramePr>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506838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tblGrid>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1190" r="-85189" b="-201190"/>
                          </a:stretch>
                        </a:blipFill>
                      </a:tcPr>
                    </a:tc>
                    <a:tc rowSpan="3">
                      <a:txBody>
                        <a:bodyPr/>
                        <a:lstStyle/>
                        <a:p>
                          <a:pPr lvl="0"/>
                          <a:endParaRPr lang="en-US" sz="200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102410" r="-85189" b="-103614"/>
                          </a:stretch>
                        </a:blip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102" t="-200000" r="-85189" b="-2381"/>
                          </a:stretch>
                        </a:blipFill>
                      </a:tcPr>
                    </a:tc>
                    <a:tc vMerge="1">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p:cxnSp>
        <p:nvCxnSpPr>
          <p:cNvPr id="58" name="Straight Connector 57"/>
          <p:cNvCxnSpPr/>
          <p:nvPr/>
        </p:nvCxnSpPr>
        <p:spPr>
          <a:xfrm>
            <a:off x="607359" y="4156920"/>
            <a:ext cx="8778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585571" y="3783092"/>
            <a:ext cx="365760" cy="320040"/>
          </a:xfrm>
          <a:prstGeom prst="rect">
            <a:avLst/>
          </a:prstGeom>
          <a:solidFill>
            <a:schemeClr val="bg1"/>
          </a:solidFill>
        </p:spPr>
        <p:txBody>
          <a:bodyPr wrap="square" rtlCol="0">
            <a:spAutoFit/>
          </a:bodyPr>
          <a:lstStyle/>
          <a:p>
            <a:endParaRPr lang="en-US"/>
          </a:p>
        </p:txBody>
      </p:sp>
      <p:sp>
        <p:nvSpPr>
          <p:cNvPr id="99" name="TextBox 98"/>
          <p:cNvSpPr txBox="1"/>
          <p:nvPr/>
        </p:nvSpPr>
        <p:spPr>
          <a:xfrm>
            <a:off x="6161890" y="3754483"/>
            <a:ext cx="365760" cy="320040"/>
          </a:xfrm>
          <a:prstGeom prst="rect">
            <a:avLst/>
          </a:prstGeom>
          <a:solidFill>
            <a:schemeClr val="bg1"/>
          </a:solidFill>
        </p:spPr>
        <p:txBody>
          <a:bodyPr wrap="square" rtlCol="0">
            <a:spAutoFit/>
          </a:bodyPr>
          <a:lstStyle/>
          <a:p>
            <a:endParaRPr lang="en-US"/>
          </a:p>
        </p:txBody>
      </p:sp>
      <p:sp>
        <p:nvSpPr>
          <p:cNvPr id="101" name="TextBox 100"/>
          <p:cNvSpPr txBox="1"/>
          <p:nvPr/>
        </p:nvSpPr>
        <p:spPr>
          <a:xfrm>
            <a:off x="6684645" y="3754483"/>
            <a:ext cx="365760" cy="320040"/>
          </a:xfrm>
          <a:prstGeom prst="rect">
            <a:avLst/>
          </a:prstGeom>
          <a:solidFill>
            <a:schemeClr val="bg1"/>
          </a:solidFill>
        </p:spPr>
        <p:txBody>
          <a:bodyPr wrap="square" rtlCol="0">
            <a:spAutoFit/>
          </a:bodyPr>
          <a:lstStyle/>
          <a:p>
            <a:endParaRPr lang="en-US"/>
          </a:p>
        </p:txBody>
      </p:sp>
      <p:sp>
        <p:nvSpPr>
          <p:cNvPr id="103" name="TextBox 102"/>
          <p:cNvSpPr txBox="1"/>
          <p:nvPr/>
        </p:nvSpPr>
        <p:spPr>
          <a:xfrm>
            <a:off x="7266232" y="3739775"/>
            <a:ext cx="365760" cy="320040"/>
          </a:xfrm>
          <a:prstGeom prst="rect">
            <a:avLst/>
          </a:prstGeom>
          <a:solidFill>
            <a:schemeClr val="bg1"/>
          </a:solidFill>
        </p:spPr>
        <p:txBody>
          <a:bodyPr wrap="square" rtlCol="0">
            <a:spAutoFit/>
          </a:bodyPr>
          <a:lstStyle/>
          <a:p>
            <a:endParaRPr lang="en-US"/>
          </a:p>
        </p:txBody>
      </p:sp>
      <p:sp>
        <p:nvSpPr>
          <p:cNvPr id="104" name="TextBox 103"/>
          <p:cNvSpPr txBox="1"/>
          <p:nvPr/>
        </p:nvSpPr>
        <p:spPr>
          <a:xfrm>
            <a:off x="7811396" y="3762834"/>
            <a:ext cx="365760" cy="320040"/>
          </a:xfrm>
          <a:prstGeom prst="rect">
            <a:avLst/>
          </a:prstGeom>
          <a:solidFill>
            <a:schemeClr val="bg1"/>
          </a:solidFill>
        </p:spPr>
        <p:txBody>
          <a:bodyPr wrap="square" rtlCol="0">
            <a:spAutoFit/>
          </a:bodyPr>
          <a:lstStyle/>
          <a:p>
            <a:endParaRPr lang="en-US"/>
          </a:p>
        </p:txBody>
      </p:sp>
      <p:sp>
        <p:nvSpPr>
          <p:cNvPr id="105" name="TextBox 104"/>
          <p:cNvSpPr txBox="1"/>
          <p:nvPr/>
        </p:nvSpPr>
        <p:spPr>
          <a:xfrm>
            <a:off x="8334151" y="3762834"/>
            <a:ext cx="365760" cy="320040"/>
          </a:xfrm>
          <a:prstGeom prst="rect">
            <a:avLst/>
          </a:prstGeom>
          <a:solidFill>
            <a:schemeClr val="bg1"/>
          </a:solidFill>
        </p:spPr>
        <p:txBody>
          <a:bodyPr wrap="square" rtlCol="0">
            <a:spAutoFit/>
          </a:bodyPr>
          <a:lstStyle/>
          <a:p>
            <a:endParaRPr lang="en-US"/>
          </a:p>
        </p:txBody>
      </p:sp>
      <p:sp>
        <p:nvSpPr>
          <p:cNvPr id="106" name="TextBox 105"/>
          <p:cNvSpPr txBox="1"/>
          <p:nvPr/>
        </p:nvSpPr>
        <p:spPr>
          <a:xfrm>
            <a:off x="8915738" y="3748126"/>
            <a:ext cx="365760" cy="320040"/>
          </a:xfrm>
          <a:prstGeom prst="rect">
            <a:avLst/>
          </a:prstGeom>
          <a:solidFill>
            <a:schemeClr val="bg1"/>
          </a:solidFill>
        </p:spPr>
        <p:txBody>
          <a:bodyPr wrap="square" rtlCol="0">
            <a:spAutoFit/>
          </a:bodyPr>
          <a:lstStyle/>
          <a:p>
            <a:endParaRPr lang="en-US"/>
          </a:p>
        </p:txBody>
      </p:sp>
      <p:sp>
        <p:nvSpPr>
          <p:cNvPr id="16" name="TextBox 15"/>
          <p:cNvSpPr txBox="1"/>
          <p:nvPr/>
        </p:nvSpPr>
        <p:spPr>
          <a:xfrm>
            <a:off x="621574" y="3701142"/>
            <a:ext cx="2093976" cy="914400"/>
          </a:xfrm>
          <a:prstGeom prst="rect">
            <a:avLst/>
          </a:prstGeom>
          <a:solidFill>
            <a:srgbClr val="00B0F0">
              <a:alpha val="20000"/>
            </a:srgbClr>
          </a:solidFill>
        </p:spPr>
        <p:txBody>
          <a:bodyPr wrap="square" rtlCol="0">
            <a:spAutoFit/>
          </a:bodyPr>
          <a:lstStyle/>
          <a:p>
            <a:endParaRPr lang="en-US"/>
          </a:p>
        </p:txBody>
      </p:sp>
      <p:sp>
        <p:nvSpPr>
          <p:cNvPr id="18" name="Oval 17"/>
          <p:cNvSpPr/>
          <p:nvPr/>
        </p:nvSpPr>
        <p:spPr>
          <a:xfrm>
            <a:off x="5564776" y="3265714"/>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610051" y="4224114"/>
            <a:ext cx="365760" cy="320040"/>
          </a:xfrm>
          <a:prstGeom prst="rect">
            <a:avLst/>
          </a:prstGeom>
          <a:solidFill>
            <a:schemeClr val="bg1"/>
          </a:solidFill>
        </p:spPr>
        <p:txBody>
          <a:bodyPr wrap="square" rtlCol="0">
            <a:spAutoFit/>
          </a:bodyPr>
          <a:lstStyle/>
          <a:p>
            <a:endParaRPr lang="en-US"/>
          </a:p>
        </p:txBody>
      </p:sp>
      <p:sp>
        <p:nvSpPr>
          <p:cNvPr id="30" name="TextBox 29"/>
          <p:cNvSpPr txBox="1"/>
          <p:nvPr/>
        </p:nvSpPr>
        <p:spPr>
          <a:xfrm>
            <a:off x="6156114" y="4221305"/>
            <a:ext cx="365760" cy="320040"/>
          </a:xfrm>
          <a:prstGeom prst="rect">
            <a:avLst/>
          </a:prstGeom>
          <a:solidFill>
            <a:schemeClr val="bg1"/>
          </a:solidFill>
        </p:spPr>
        <p:txBody>
          <a:bodyPr wrap="square" rtlCol="0">
            <a:spAutoFit/>
          </a:bodyPr>
          <a:lstStyle/>
          <a:p>
            <a:endParaRPr lang="en-US"/>
          </a:p>
        </p:txBody>
      </p:sp>
      <p:sp>
        <p:nvSpPr>
          <p:cNvPr id="31" name="TextBox 30"/>
          <p:cNvSpPr txBox="1"/>
          <p:nvPr/>
        </p:nvSpPr>
        <p:spPr>
          <a:xfrm>
            <a:off x="6721899" y="4212531"/>
            <a:ext cx="365760" cy="32004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7286451" y="4237132"/>
            <a:ext cx="365760" cy="320040"/>
          </a:xfrm>
          <a:prstGeom prst="rect">
            <a:avLst/>
          </a:prstGeom>
          <a:solidFill>
            <a:schemeClr val="bg1"/>
          </a:solidFill>
        </p:spPr>
        <p:txBody>
          <a:bodyPr wrap="square" rtlCol="0">
            <a:spAutoFit/>
          </a:bodyPr>
          <a:lstStyle/>
          <a:p>
            <a:endParaRPr lang="en-US"/>
          </a:p>
        </p:txBody>
      </p:sp>
      <p:sp>
        <p:nvSpPr>
          <p:cNvPr id="33" name="TextBox 32"/>
          <p:cNvSpPr txBox="1"/>
          <p:nvPr/>
        </p:nvSpPr>
        <p:spPr>
          <a:xfrm>
            <a:off x="7805620" y="4229656"/>
            <a:ext cx="365760" cy="320040"/>
          </a:xfrm>
          <a:prstGeom prst="rect">
            <a:avLst/>
          </a:prstGeom>
          <a:solidFill>
            <a:schemeClr val="bg1"/>
          </a:solidFill>
        </p:spPr>
        <p:txBody>
          <a:bodyPr wrap="square" rtlCol="0">
            <a:spAutoFit/>
          </a:bodyPr>
          <a:lstStyle/>
          <a:p>
            <a:endParaRPr lang="en-US"/>
          </a:p>
        </p:txBody>
      </p:sp>
      <p:sp>
        <p:nvSpPr>
          <p:cNvPr id="34" name="TextBox 33"/>
          <p:cNvSpPr txBox="1"/>
          <p:nvPr/>
        </p:nvSpPr>
        <p:spPr>
          <a:xfrm>
            <a:off x="8371405" y="4181693"/>
            <a:ext cx="365760" cy="320040"/>
          </a:xfrm>
          <a:prstGeom prst="rect">
            <a:avLst/>
          </a:prstGeom>
          <a:solidFill>
            <a:schemeClr val="bg1"/>
          </a:solidFill>
        </p:spPr>
        <p:txBody>
          <a:bodyPr wrap="square" rtlCol="0">
            <a:spAutoFit/>
          </a:bodyPr>
          <a:lstStyle/>
          <a:p>
            <a:endParaRPr lang="en-US"/>
          </a:p>
        </p:txBody>
      </p:sp>
      <p:sp>
        <p:nvSpPr>
          <p:cNvPr id="35" name="TextBox 34"/>
          <p:cNvSpPr txBox="1"/>
          <p:nvPr/>
        </p:nvSpPr>
        <p:spPr>
          <a:xfrm>
            <a:off x="8935957" y="4245483"/>
            <a:ext cx="365760" cy="320040"/>
          </a:xfrm>
          <a:prstGeom prst="rect">
            <a:avLst/>
          </a:prstGeom>
          <a:solidFill>
            <a:schemeClr val="bg1"/>
          </a:solidFill>
        </p:spPr>
        <p:txBody>
          <a:bodyPr wrap="square" rtlCol="0">
            <a:spAutoFit/>
          </a:bodyPr>
          <a:lstStyle/>
          <a:p>
            <a:endParaRPr lang="en-US"/>
          </a:p>
        </p:txBody>
      </p:sp>
      <p:sp>
        <p:nvSpPr>
          <p:cNvPr id="50" name="TextBox 49"/>
          <p:cNvSpPr txBox="1"/>
          <p:nvPr/>
        </p:nvSpPr>
        <p:spPr>
          <a:xfrm>
            <a:off x="627529" y="3689360"/>
            <a:ext cx="2095500" cy="1371600"/>
          </a:xfrm>
          <a:prstGeom prst="rect">
            <a:avLst/>
          </a:prstGeom>
          <a:solidFill>
            <a:srgbClr val="00B0F0">
              <a:alpha val="30000"/>
            </a:srgbClr>
          </a:solidFill>
        </p:spPr>
        <p:txBody>
          <a:bodyPr wrap="square" rtlCol="0">
            <a:spAutoFit/>
          </a:bodyPr>
          <a:lstStyle/>
          <a:p>
            <a:endParaRPr lang="en-US"/>
          </a:p>
        </p:txBody>
      </p:sp>
      <p:sp>
        <p:nvSpPr>
          <p:cNvPr id="51" name="TextBox 50"/>
          <p:cNvSpPr txBox="1"/>
          <p:nvPr/>
        </p:nvSpPr>
        <p:spPr>
          <a:xfrm>
            <a:off x="5592632" y="4650837"/>
            <a:ext cx="365760" cy="320040"/>
          </a:xfrm>
          <a:prstGeom prst="rect">
            <a:avLst/>
          </a:prstGeom>
          <a:solidFill>
            <a:schemeClr val="bg1"/>
          </a:solidFill>
        </p:spPr>
        <p:txBody>
          <a:bodyPr wrap="square" rtlCol="0">
            <a:spAutoFit/>
          </a:bodyPr>
          <a:lstStyle/>
          <a:p>
            <a:endParaRPr lang="en-US"/>
          </a:p>
        </p:txBody>
      </p:sp>
      <p:sp>
        <p:nvSpPr>
          <p:cNvPr id="52" name="TextBox 51"/>
          <p:cNvSpPr txBox="1"/>
          <p:nvPr/>
        </p:nvSpPr>
        <p:spPr>
          <a:xfrm>
            <a:off x="6138695" y="4648028"/>
            <a:ext cx="365760" cy="320040"/>
          </a:xfrm>
          <a:prstGeom prst="rect">
            <a:avLst/>
          </a:prstGeom>
          <a:solidFill>
            <a:schemeClr val="bg1"/>
          </a:solidFill>
        </p:spPr>
        <p:txBody>
          <a:bodyPr wrap="square" rtlCol="0">
            <a:spAutoFit/>
          </a:bodyPr>
          <a:lstStyle/>
          <a:p>
            <a:endParaRPr lang="en-US"/>
          </a:p>
        </p:txBody>
      </p:sp>
      <p:sp>
        <p:nvSpPr>
          <p:cNvPr id="53" name="TextBox 52"/>
          <p:cNvSpPr txBox="1"/>
          <p:nvPr/>
        </p:nvSpPr>
        <p:spPr>
          <a:xfrm>
            <a:off x="6704480" y="4665380"/>
            <a:ext cx="365760" cy="320040"/>
          </a:xfrm>
          <a:prstGeom prst="rect">
            <a:avLst/>
          </a:prstGeom>
          <a:solidFill>
            <a:schemeClr val="bg1"/>
          </a:solidFill>
        </p:spPr>
        <p:txBody>
          <a:bodyPr wrap="square" rtlCol="0">
            <a:spAutoFit/>
          </a:bodyPr>
          <a:lstStyle/>
          <a:p>
            <a:endParaRPr lang="en-US"/>
          </a:p>
        </p:txBody>
      </p:sp>
      <p:sp>
        <p:nvSpPr>
          <p:cNvPr id="54" name="TextBox 53"/>
          <p:cNvSpPr txBox="1"/>
          <p:nvPr/>
        </p:nvSpPr>
        <p:spPr>
          <a:xfrm>
            <a:off x="7308221" y="4650792"/>
            <a:ext cx="365760" cy="320040"/>
          </a:xfrm>
          <a:prstGeom prst="rect">
            <a:avLst/>
          </a:prstGeom>
          <a:solidFill>
            <a:schemeClr val="bg1"/>
          </a:solidFill>
        </p:spPr>
        <p:txBody>
          <a:bodyPr wrap="square" rtlCol="0">
            <a:spAutoFit/>
          </a:bodyPr>
          <a:lstStyle/>
          <a:p>
            <a:endParaRPr lang="en-US"/>
          </a:p>
        </p:txBody>
      </p:sp>
      <p:sp>
        <p:nvSpPr>
          <p:cNvPr id="55" name="TextBox 54"/>
          <p:cNvSpPr txBox="1"/>
          <p:nvPr/>
        </p:nvSpPr>
        <p:spPr>
          <a:xfrm>
            <a:off x="7788201" y="4656379"/>
            <a:ext cx="365760" cy="320040"/>
          </a:xfrm>
          <a:prstGeom prst="rect">
            <a:avLst/>
          </a:prstGeom>
          <a:solidFill>
            <a:schemeClr val="bg1"/>
          </a:solidFill>
        </p:spPr>
        <p:txBody>
          <a:bodyPr wrap="square" rtlCol="0">
            <a:spAutoFit/>
          </a:bodyPr>
          <a:lstStyle/>
          <a:p>
            <a:endParaRPr lang="en-US"/>
          </a:p>
        </p:txBody>
      </p:sp>
      <p:sp>
        <p:nvSpPr>
          <p:cNvPr id="56" name="TextBox 55"/>
          <p:cNvSpPr txBox="1"/>
          <p:nvPr/>
        </p:nvSpPr>
        <p:spPr>
          <a:xfrm>
            <a:off x="8353986" y="4673731"/>
            <a:ext cx="365760" cy="320040"/>
          </a:xfrm>
          <a:prstGeom prst="rect">
            <a:avLst/>
          </a:prstGeom>
          <a:solidFill>
            <a:schemeClr val="bg1"/>
          </a:solidFill>
        </p:spPr>
        <p:txBody>
          <a:bodyPr wrap="square" rtlCol="0">
            <a:spAutoFit/>
          </a:bodyPr>
          <a:lstStyle/>
          <a:p>
            <a:endParaRPr lang="en-US"/>
          </a:p>
        </p:txBody>
      </p:sp>
      <p:sp>
        <p:nvSpPr>
          <p:cNvPr id="57" name="TextBox 56"/>
          <p:cNvSpPr txBox="1"/>
          <p:nvPr/>
        </p:nvSpPr>
        <p:spPr>
          <a:xfrm>
            <a:off x="8918538" y="4672206"/>
            <a:ext cx="365760" cy="320040"/>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60" name="TextBox 59"/>
              <p:cNvSpPr txBox="1"/>
              <p:nvPr/>
            </p:nvSpPr>
            <p:spPr>
              <a:xfrm>
                <a:off x="6633898" y="1154014"/>
                <a:ext cx="4978406" cy="1323439"/>
              </a:xfrm>
              <a:prstGeom prst="rect">
                <a:avLst/>
              </a:prstGeom>
              <a:solidFill>
                <a:schemeClr val="bg1"/>
              </a:solidFill>
            </p:spPr>
            <p:txBody>
              <a:bodyPr wrap="square" rtlCol="0">
                <a:spAutoFit/>
              </a:bodyPr>
              <a:lstStyle/>
              <a:p>
                <a:pPr lvl="0"/>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𝑉</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3</m:t>
                          </m:r>
                        </m:e>
                      </m:d>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5</m:t>
                          </m:r>
                        </m:e>
                      </m:d>
                      <m:r>
                        <a:rPr lang="en-US" sz="2000" i="1">
                          <a:latin typeface="Cambria Math" panose="02040503050406030204" pitchFamily="18" charset="0"/>
                        </a:rPr>
                        <m:t>, </m:t>
                      </m:r>
                      <m:r>
                        <a:rPr lang="en-US" sz="2000" i="1">
                          <a:latin typeface="Cambria Math" panose="02040503050406030204" pitchFamily="18" charset="0"/>
                        </a:rPr>
                        <m:t>h𝑒𝑟𝑒</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=3,</m:t>
                      </m:r>
                      <m:r>
                        <a:rPr lang="en-US" sz="2000" i="1">
                          <a:latin typeface="Cambria Math" panose="02040503050406030204" pitchFamily="18" charset="0"/>
                        </a:rPr>
                        <m:t>𝑗</m:t>
                      </m:r>
                      <m:r>
                        <a:rPr lang="en-US" sz="2000" i="1">
                          <a:latin typeface="Cambria Math" panose="02040503050406030204" pitchFamily="18" charset="0"/>
                        </a:rPr>
                        <m:t>=5,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r>
                        <a:rPr lang="en-US" sz="2000" i="1">
                          <a:latin typeface="Cambria Math" panose="02040503050406030204" pitchFamily="18" charset="0"/>
                        </a:rPr>
                        <m:t>=5,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3</m:t>
                          </m:r>
                        </m:sub>
                      </m:sSub>
                      <m:r>
                        <a:rPr lang="en-US" sz="2000" i="1">
                          <a:latin typeface="Cambria Math" panose="02040503050406030204" pitchFamily="18" charset="0"/>
                        </a:rPr>
                        <m:t>=18</m:t>
                      </m:r>
                    </m:oMath>
                  </m:oMathPara>
                </a14:m>
                <a:endParaRPr lang="en-US" sz="2000"/>
              </a:p>
              <a:p>
                <a:pPr lvl="0"/>
                <a:r>
                  <a:rPr lang="en-US" sz="2000"/>
                  <a:t>So, </a:t>
                </a:r>
                <a14:m>
                  <m:oMath xmlns:m="http://schemas.openxmlformats.org/officeDocument/2006/math">
                    <m:r>
                      <a:rPr lang="en-US" sz="2000" i="1">
                        <a:latin typeface="Cambria Math" panose="02040503050406030204" pitchFamily="18" charset="0"/>
                      </a:rPr>
                      <m:t>𝑗</m:t>
                    </m:r>
                    <m:r>
                      <a:rPr lang="en-US" sz="2000" i="1">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oMath>
                </a14:m>
                <a:endParaRPr lang="en-US" sz="200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[3][5] =</m:t>
                      </m:r>
                      <m:r>
                        <a:rPr lang="en-US" sz="2000" i="1">
                          <a:latin typeface="Cambria Math" panose="02040503050406030204" pitchFamily="18" charset="0"/>
                        </a:rPr>
                        <m:t>𝑚𝑎𝑥</m:t>
                      </m:r>
                      <m:r>
                        <a:rPr lang="en-US" sz="2000" i="1">
                          <a:latin typeface="Cambria Math" panose="02040503050406030204" pitchFamily="18" charset="0"/>
                        </a:rPr>
                        <m:t>⁡(</m:t>
                      </m:r>
                      <m:r>
                        <a:rPr lang="en-US" sz="2000" i="1">
                          <a:latin typeface="Cambria Math" panose="02040503050406030204" pitchFamily="18" charset="0"/>
                        </a:rPr>
                        <m:t>𝑉</m:t>
                      </m:r>
                      <m:r>
                        <a:rPr lang="en-US" sz="2000" i="1">
                          <a:latin typeface="Cambria Math" panose="02040503050406030204" pitchFamily="18" charset="0"/>
                        </a:rPr>
                        <m:t>[2][5],</m:t>
                      </m:r>
                      <m:r>
                        <a:rPr lang="en-US" sz="2000" i="1">
                          <a:latin typeface="Cambria Math" panose="02040503050406030204" pitchFamily="18" charset="0"/>
                        </a:rPr>
                        <m:t>𝑉</m:t>
                      </m:r>
                      <m:r>
                        <a:rPr lang="en-US" sz="2000" i="1">
                          <a:latin typeface="Cambria Math" panose="02040503050406030204" pitchFamily="18" charset="0"/>
                        </a:rPr>
                        <m:t>[2][0]+</m:t>
                      </m:r>
                      <m:r>
                        <a:rPr lang="en-US" sz="2000" i="1">
                          <a:latin typeface="Cambria Math" panose="02040503050406030204" pitchFamily="18" charset="0"/>
                        </a:rPr>
                        <m:t>𝑣</m:t>
                      </m:r>
                      <m:r>
                        <a:rPr lang="en-US" sz="2000" i="1" baseline="-25000">
                          <a:latin typeface="Cambria Math" panose="02040503050406030204" pitchFamily="18" charset="0"/>
                        </a:rPr>
                        <m:t>3</m:t>
                      </m:r>
                      <m:r>
                        <a:rPr lang="en-US" sz="2000" i="1">
                          <a:latin typeface="Cambria Math" panose="02040503050406030204" pitchFamily="18" charset="0"/>
                        </a:rPr>
                        <m:t>)</m:t>
                      </m:r>
                    </m:oMath>
                  </m:oMathPara>
                </a14:m>
                <a:endParaRPr lang="en-US" sz="2000"/>
              </a:p>
              <a:p>
                <a:r>
                  <a:rPr lang="en-US" sz="2000"/>
                  <a:t>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𝑚𝑎𝑥</m:t>
                    </m:r>
                    <m:r>
                      <a:rPr lang="en-US" sz="2000" i="1">
                        <a:latin typeface="Cambria Math" panose="02040503050406030204" pitchFamily="18" charset="0"/>
                      </a:rPr>
                      <m:t>⁡(7,0+18) =</m:t>
                    </m:r>
                    <m:r>
                      <a:rPr lang="en-US" sz="2000" b="1" i="1" smtClean="0">
                        <a:solidFill>
                          <a:srgbClr val="0070C0"/>
                        </a:solidFill>
                        <a:latin typeface="Cambria Math" panose="02040503050406030204" pitchFamily="18" charset="0"/>
                      </a:rPr>
                      <m:t>𝟏𝟖</m:t>
                    </m:r>
                  </m:oMath>
                </a14:m>
                <a:endParaRPr lang="en-US" sz="2000" b="1">
                  <a:solidFill>
                    <a:srgbClr val="0070C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0" name="TextBox 59"/>
              <p:cNvSpPr txBox="1">
                <a:spLocks noRot="1" noChangeAspect="1" noMove="1" noResize="1" noEditPoints="1" noAdjustHandles="1" noChangeArrowheads="1" noChangeShapeType="1" noTextEdit="1"/>
              </p:cNvSpPr>
              <p:nvPr/>
            </p:nvSpPr>
            <p:spPr>
              <a:xfrm>
                <a:off x="6633898" y="1154014"/>
                <a:ext cx="4978406" cy="1323439"/>
              </a:xfrm>
              <a:prstGeom prst="rect">
                <a:avLst/>
              </a:prstGeom>
              <a:blipFill>
                <a:blip r:embed="rId5"/>
                <a:stretch>
                  <a:fillRect l="-1224" b="-4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607773" y="1154014"/>
                <a:ext cx="5030657" cy="1323439"/>
              </a:xfrm>
              <a:prstGeom prst="rect">
                <a:avLst/>
              </a:prstGeom>
              <a:solidFill>
                <a:schemeClr val="bg1"/>
              </a:solidFill>
            </p:spPr>
            <p:txBody>
              <a:bodyPr wrap="square" rtlCol="0">
                <a:spAutoFit/>
              </a:bodyPr>
              <a:lstStyle/>
              <a:p>
                <a:pPr lvl="0"/>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𝑉</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3</m:t>
                          </m:r>
                        </m:e>
                      </m:d>
                      <m:d>
                        <m:dPr>
                          <m:begChr m:val="["/>
                          <m:endChr m:val="]"/>
                          <m:ctrlPr>
                            <a:rPr lang="en-US" sz="2000" i="1">
                              <a:latin typeface="Cambria Math" panose="02040503050406030204" pitchFamily="18" charset="0"/>
                            </a:rPr>
                          </m:ctrlPr>
                        </m:dPr>
                        <m:e>
                          <m:r>
                            <a:rPr lang="en-US" sz="2000" i="1">
                              <a:latin typeface="Cambria Math" panose="02040503050406030204" pitchFamily="18" charset="0"/>
                            </a:rPr>
                            <m:t>6</m:t>
                          </m:r>
                        </m:e>
                      </m:d>
                      <m:r>
                        <a:rPr lang="en-US" sz="2000" i="1">
                          <a:latin typeface="Cambria Math" panose="02040503050406030204" pitchFamily="18" charset="0"/>
                        </a:rPr>
                        <m:t>, </m:t>
                      </m:r>
                      <m:r>
                        <a:rPr lang="en-US" sz="2000" i="1">
                          <a:latin typeface="Cambria Math" panose="02040503050406030204" pitchFamily="18" charset="0"/>
                        </a:rPr>
                        <m:t>h𝑒𝑟𝑒</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=3,</m:t>
                      </m:r>
                      <m:r>
                        <a:rPr lang="en-US" sz="2000" i="1">
                          <a:latin typeface="Cambria Math" panose="02040503050406030204" pitchFamily="18" charset="0"/>
                        </a:rPr>
                        <m:t>𝑗</m:t>
                      </m:r>
                      <m:r>
                        <a:rPr lang="en-US" sz="2000" i="1">
                          <a:latin typeface="Cambria Math" panose="02040503050406030204" pitchFamily="18" charset="0"/>
                        </a:rPr>
                        <m:t>=6,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r>
                        <a:rPr lang="en-US" sz="2000" i="1">
                          <a:latin typeface="Cambria Math" panose="02040503050406030204" pitchFamily="18" charset="0"/>
                        </a:rPr>
                        <m:t>=5, </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3</m:t>
                          </m:r>
                        </m:sub>
                      </m:sSub>
                      <m:r>
                        <a:rPr lang="en-US" sz="2000" i="1">
                          <a:latin typeface="Cambria Math" panose="02040503050406030204" pitchFamily="18" charset="0"/>
                        </a:rPr>
                        <m:t>=18</m:t>
                      </m:r>
                    </m:oMath>
                  </m:oMathPara>
                </a14:m>
                <a:endParaRPr lang="en-US" sz="2000"/>
              </a:p>
              <a:p>
                <a:pPr lvl="0"/>
                <a:r>
                  <a:rPr lang="en-US" sz="2000"/>
                  <a:t>So, </a:t>
                </a:r>
                <a14:m>
                  <m:oMath xmlns:m="http://schemas.openxmlformats.org/officeDocument/2006/math">
                    <m:r>
                      <a:rPr lang="en-US" sz="2000" i="1">
                        <a:latin typeface="Cambria Math" panose="02040503050406030204" pitchFamily="18" charset="0"/>
                      </a:rPr>
                      <m:t>𝑗</m:t>
                    </m:r>
                    <m:r>
                      <a:rPr lang="en-US" sz="2000" i="1">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3</m:t>
                        </m:r>
                      </m:sub>
                    </m:sSub>
                  </m:oMath>
                </a14:m>
                <a:endParaRPr lang="en-US" sz="200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𝑉</m:t>
                      </m:r>
                      <m:r>
                        <a:rPr lang="en-US" sz="2000" i="1">
                          <a:latin typeface="Cambria Math" panose="02040503050406030204" pitchFamily="18" charset="0"/>
                        </a:rPr>
                        <m:t>[3][6] =</m:t>
                      </m:r>
                      <m:r>
                        <a:rPr lang="en-US" sz="2000" i="1">
                          <a:latin typeface="Cambria Math" panose="02040503050406030204" pitchFamily="18" charset="0"/>
                        </a:rPr>
                        <m:t>𝑚𝑎𝑥</m:t>
                      </m:r>
                      <m:r>
                        <a:rPr lang="en-US" sz="2000" i="1">
                          <a:latin typeface="Cambria Math" panose="02040503050406030204" pitchFamily="18" charset="0"/>
                        </a:rPr>
                        <m:t>⁡(</m:t>
                      </m:r>
                      <m:r>
                        <a:rPr lang="en-US" sz="2000" i="1">
                          <a:latin typeface="Cambria Math" panose="02040503050406030204" pitchFamily="18" charset="0"/>
                        </a:rPr>
                        <m:t>𝑉</m:t>
                      </m:r>
                      <m:r>
                        <a:rPr lang="en-US" sz="2000" i="1">
                          <a:latin typeface="Cambria Math" panose="02040503050406030204" pitchFamily="18" charset="0"/>
                        </a:rPr>
                        <m:t>[2][6],</m:t>
                      </m:r>
                      <m:r>
                        <a:rPr lang="en-US" sz="2000" i="1">
                          <a:latin typeface="Cambria Math" panose="02040503050406030204" pitchFamily="18" charset="0"/>
                        </a:rPr>
                        <m:t>𝑉</m:t>
                      </m:r>
                      <m:r>
                        <a:rPr lang="en-US" sz="2000" i="1">
                          <a:latin typeface="Cambria Math" panose="02040503050406030204" pitchFamily="18" charset="0"/>
                        </a:rPr>
                        <m:t>[2][1]+</m:t>
                      </m:r>
                      <m:r>
                        <a:rPr lang="en-US" sz="2000" i="1">
                          <a:latin typeface="Cambria Math" panose="02040503050406030204" pitchFamily="18" charset="0"/>
                        </a:rPr>
                        <m:t>𝑣</m:t>
                      </m:r>
                      <m:r>
                        <a:rPr lang="en-US" sz="2000" i="1" baseline="-25000">
                          <a:latin typeface="Cambria Math" panose="02040503050406030204" pitchFamily="18" charset="0"/>
                        </a:rPr>
                        <m:t>3</m:t>
                      </m:r>
                      <m:r>
                        <a:rPr lang="en-US" sz="2000" i="1">
                          <a:latin typeface="Cambria Math" panose="02040503050406030204" pitchFamily="18" charset="0"/>
                        </a:rPr>
                        <m:t>)</m:t>
                      </m:r>
                    </m:oMath>
                  </m:oMathPara>
                </a14:m>
                <a:endParaRPr lang="en-US" sz="2000"/>
              </a:p>
              <a:p>
                <a:r>
                  <a:rPr lang="en-US" sz="2000"/>
                  <a:t>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𝑚𝑎𝑥</m:t>
                    </m:r>
                    <m:r>
                      <a:rPr lang="en-US" sz="2000" i="1">
                        <a:latin typeface="Cambria Math" panose="02040503050406030204" pitchFamily="18" charset="0"/>
                      </a:rPr>
                      <m:t>⁡(7,1+18) = </m:t>
                    </m:r>
                    <m:r>
                      <a:rPr lang="en-US" sz="2000" b="1" i="1" smtClean="0">
                        <a:solidFill>
                          <a:srgbClr val="0070C0"/>
                        </a:solidFill>
                        <a:latin typeface="Cambria Math" panose="02040503050406030204" pitchFamily="18" charset="0"/>
                      </a:rPr>
                      <m:t>𝟏𝟗</m:t>
                    </m:r>
                  </m:oMath>
                </a14:m>
                <a:endParaRPr lang="en-US" sz="2000" b="1">
                  <a:solidFill>
                    <a:srgbClr val="0070C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1" name="TextBox 60"/>
              <p:cNvSpPr txBox="1">
                <a:spLocks noRot="1" noChangeAspect="1" noMove="1" noResize="1" noEditPoints="1" noAdjustHandles="1" noChangeArrowheads="1" noChangeShapeType="1" noTextEdit="1"/>
              </p:cNvSpPr>
              <p:nvPr/>
            </p:nvSpPr>
            <p:spPr>
              <a:xfrm>
                <a:off x="6607773" y="1154014"/>
                <a:ext cx="5030657" cy="1323439"/>
              </a:xfrm>
              <a:prstGeom prst="rect">
                <a:avLst/>
              </a:prstGeom>
              <a:blipFill>
                <a:blip r:embed="rId6"/>
                <a:stretch>
                  <a:fillRect l="-1333" b="-4608"/>
                </a:stretch>
              </a:blipFill>
            </p:spPr>
            <p:txBody>
              <a:bodyPr/>
              <a:lstStyle/>
              <a:p>
                <a:r>
                  <a:rPr lang="en-US">
                    <a:noFill/>
                  </a:rPr>
                  <a:t> </a:t>
                </a:r>
              </a:p>
            </p:txBody>
          </p:sp>
        </mc:Fallback>
      </mc:AlternateContent>
      <p:sp>
        <p:nvSpPr>
          <p:cNvPr id="62" name="TextBox 61"/>
          <p:cNvSpPr txBox="1"/>
          <p:nvPr/>
        </p:nvSpPr>
        <p:spPr>
          <a:xfrm>
            <a:off x="618565" y="3684494"/>
            <a:ext cx="2095500" cy="1828800"/>
          </a:xfrm>
          <a:prstGeom prst="rect">
            <a:avLst/>
          </a:prstGeom>
          <a:solidFill>
            <a:srgbClr val="00B0F0">
              <a:alpha val="30000"/>
            </a:srgbClr>
          </a:solidFill>
        </p:spPr>
        <p:txBody>
          <a:bodyPr wrap="square" rtlCol="0">
            <a:spAutoFit/>
          </a:bodyPr>
          <a:lstStyle/>
          <a:p>
            <a:endParaRPr lang="en-US"/>
          </a:p>
        </p:txBody>
      </p:sp>
      <p:sp>
        <p:nvSpPr>
          <p:cNvPr id="63" name="TextBox 62"/>
          <p:cNvSpPr txBox="1"/>
          <p:nvPr/>
        </p:nvSpPr>
        <p:spPr>
          <a:xfrm>
            <a:off x="5583668" y="5112518"/>
            <a:ext cx="365760" cy="320040"/>
          </a:xfrm>
          <a:prstGeom prst="rect">
            <a:avLst/>
          </a:prstGeom>
          <a:solidFill>
            <a:schemeClr val="bg1"/>
          </a:solidFill>
        </p:spPr>
        <p:txBody>
          <a:bodyPr wrap="square" rtlCol="0">
            <a:spAutoFit/>
          </a:bodyPr>
          <a:lstStyle/>
          <a:p>
            <a:endParaRPr lang="en-US"/>
          </a:p>
        </p:txBody>
      </p:sp>
      <p:sp>
        <p:nvSpPr>
          <p:cNvPr id="64" name="TextBox 63"/>
          <p:cNvSpPr txBox="1"/>
          <p:nvPr/>
        </p:nvSpPr>
        <p:spPr>
          <a:xfrm>
            <a:off x="6129731" y="5109709"/>
            <a:ext cx="365760" cy="320040"/>
          </a:xfrm>
          <a:prstGeom prst="rect">
            <a:avLst/>
          </a:prstGeom>
          <a:solidFill>
            <a:schemeClr val="bg1"/>
          </a:solidFill>
        </p:spPr>
        <p:txBody>
          <a:bodyPr wrap="square" rtlCol="0">
            <a:spAutoFit/>
          </a:bodyPr>
          <a:lstStyle/>
          <a:p>
            <a:endParaRPr lang="en-US"/>
          </a:p>
        </p:txBody>
      </p:sp>
      <p:sp>
        <p:nvSpPr>
          <p:cNvPr id="65" name="TextBox 64"/>
          <p:cNvSpPr txBox="1"/>
          <p:nvPr/>
        </p:nvSpPr>
        <p:spPr>
          <a:xfrm>
            <a:off x="6695516" y="5127061"/>
            <a:ext cx="365760" cy="320040"/>
          </a:xfrm>
          <a:prstGeom prst="rect">
            <a:avLst/>
          </a:prstGeom>
          <a:solidFill>
            <a:schemeClr val="bg1"/>
          </a:solidFill>
        </p:spPr>
        <p:txBody>
          <a:bodyPr wrap="square" rtlCol="0">
            <a:spAutoFit/>
          </a:bodyPr>
          <a:lstStyle/>
          <a:p>
            <a:endParaRPr lang="en-US"/>
          </a:p>
        </p:txBody>
      </p:sp>
      <p:sp>
        <p:nvSpPr>
          <p:cNvPr id="66" name="TextBox 65"/>
          <p:cNvSpPr txBox="1"/>
          <p:nvPr/>
        </p:nvSpPr>
        <p:spPr>
          <a:xfrm>
            <a:off x="7299257" y="5112473"/>
            <a:ext cx="365760" cy="320040"/>
          </a:xfrm>
          <a:prstGeom prst="rect">
            <a:avLst/>
          </a:prstGeom>
          <a:solidFill>
            <a:schemeClr val="bg1"/>
          </a:solidFill>
        </p:spPr>
        <p:txBody>
          <a:bodyPr wrap="square" rtlCol="0">
            <a:spAutoFit/>
          </a:bodyPr>
          <a:lstStyle/>
          <a:p>
            <a:endParaRPr lang="en-US"/>
          </a:p>
        </p:txBody>
      </p:sp>
      <p:sp>
        <p:nvSpPr>
          <p:cNvPr id="67" name="TextBox 66"/>
          <p:cNvSpPr txBox="1"/>
          <p:nvPr/>
        </p:nvSpPr>
        <p:spPr>
          <a:xfrm>
            <a:off x="7779237" y="5118060"/>
            <a:ext cx="365760" cy="320040"/>
          </a:xfrm>
          <a:prstGeom prst="rect">
            <a:avLst/>
          </a:prstGeom>
          <a:solidFill>
            <a:schemeClr val="bg1"/>
          </a:solidFill>
        </p:spPr>
        <p:txBody>
          <a:bodyPr wrap="square" rtlCol="0">
            <a:spAutoFit/>
          </a:bodyPr>
          <a:lstStyle/>
          <a:p>
            <a:endParaRPr lang="en-US"/>
          </a:p>
        </p:txBody>
      </p:sp>
      <p:sp>
        <p:nvSpPr>
          <p:cNvPr id="68" name="TextBox 67"/>
          <p:cNvSpPr txBox="1"/>
          <p:nvPr/>
        </p:nvSpPr>
        <p:spPr>
          <a:xfrm>
            <a:off x="8345022" y="5135412"/>
            <a:ext cx="365760" cy="320040"/>
          </a:xfrm>
          <a:prstGeom prst="rect">
            <a:avLst/>
          </a:prstGeom>
          <a:solidFill>
            <a:schemeClr val="bg1"/>
          </a:solidFill>
        </p:spPr>
        <p:txBody>
          <a:bodyPr wrap="square" rtlCol="0">
            <a:spAutoFit/>
          </a:bodyPr>
          <a:lstStyle/>
          <a:p>
            <a:endParaRPr lang="en-US"/>
          </a:p>
        </p:txBody>
      </p:sp>
      <p:sp>
        <p:nvSpPr>
          <p:cNvPr id="69" name="TextBox 68"/>
          <p:cNvSpPr txBox="1"/>
          <p:nvPr/>
        </p:nvSpPr>
        <p:spPr>
          <a:xfrm>
            <a:off x="8909574" y="5133887"/>
            <a:ext cx="365760" cy="320040"/>
          </a:xfrm>
          <a:prstGeom prst="rect">
            <a:avLst/>
          </a:prstGeom>
          <a:solidFill>
            <a:schemeClr val="bg1"/>
          </a:solidFill>
        </p:spPr>
        <p:txBody>
          <a:bodyPr wrap="square" rtlCol="0">
            <a:spAutoFit/>
          </a:bodyPr>
          <a:lstStyle/>
          <a:p>
            <a:endParaRPr lang="en-US"/>
          </a:p>
        </p:txBody>
      </p:sp>
      <p:sp>
        <p:nvSpPr>
          <p:cNvPr id="70" name="TextBox 69"/>
          <p:cNvSpPr txBox="1"/>
          <p:nvPr/>
        </p:nvSpPr>
        <p:spPr>
          <a:xfrm>
            <a:off x="5597115" y="5569716"/>
            <a:ext cx="365760" cy="320040"/>
          </a:xfrm>
          <a:prstGeom prst="rect">
            <a:avLst/>
          </a:prstGeom>
          <a:solidFill>
            <a:schemeClr val="bg1"/>
          </a:solidFill>
        </p:spPr>
        <p:txBody>
          <a:bodyPr wrap="square" rtlCol="0">
            <a:spAutoFit/>
          </a:bodyPr>
          <a:lstStyle/>
          <a:p>
            <a:endParaRPr lang="en-US"/>
          </a:p>
        </p:txBody>
      </p:sp>
      <p:sp>
        <p:nvSpPr>
          <p:cNvPr id="71" name="TextBox 70"/>
          <p:cNvSpPr txBox="1"/>
          <p:nvPr/>
        </p:nvSpPr>
        <p:spPr>
          <a:xfrm>
            <a:off x="6143178" y="5566907"/>
            <a:ext cx="365760" cy="320040"/>
          </a:xfrm>
          <a:prstGeom prst="rect">
            <a:avLst/>
          </a:prstGeom>
          <a:solidFill>
            <a:schemeClr val="bg1"/>
          </a:solidFill>
        </p:spPr>
        <p:txBody>
          <a:bodyPr wrap="square" rtlCol="0">
            <a:spAutoFit/>
          </a:bodyPr>
          <a:lstStyle/>
          <a:p>
            <a:endParaRPr lang="en-US"/>
          </a:p>
        </p:txBody>
      </p:sp>
      <p:sp>
        <p:nvSpPr>
          <p:cNvPr id="72" name="TextBox 71"/>
          <p:cNvSpPr txBox="1"/>
          <p:nvPr/>
        </p:nvSpPr>
        <p:spPr>
          <a:xfrm>
            <a:off x="6708963" y="5584259"/>
            <a:ext cx="365760" cy="320040"/>
          </a:xfrm>
          <a:prstGeom prst="rect">
            <a:avLst/>
          </a:prstGeom>
          <a:solidFill>
            <a:schemeClr val="bg1"/>
          </a:solidFill>
        </p:spPr>
        <p:txBody>
          <a:bodyPr wrap="square" rtlCol="0">
            <a:spAutoFit/>
          </a:bodyPr>
          <a:lstStyle/>
          <a:p>
            <a:endParaRPr lang="en-US"/>
          </a:p>
        </p:txBody>
      </p:sp>
      <p:sp>
        <p:nvSpPr>
          <p:cNvPr id="73" name="TextBox 72"/>
          <p:cNvSpPr txBox="1"/>
          <p:nvPr/>
        </p:nvSpPr>
        <p:spPr>
          <a:xfrm>
            <a:off x="7312704" y="5569671"/>
            <a:ext cx="365760" cy="320040"/>
          </a:xfrm>
          <a:prstGeom prst="rect">
            <a:avLst/>
          </a:prstGeom>
          <a:solidFill>
            <a:schemeClr val="bg1"/>
          </a:solidFill>
        </p:spPr>
        <p:txBody>
          <a:bodyPr wrap="square" rtlCol="0">
            <a:spAutoFit/>
          </a:bodyPr>
          <a:lstStyle/>
          <a:p>
            <a:endParaRPr lang="en-US"/>
          </a:p>
        </p:txBody>
      </p:sp>
      <p:sp>
        <p:nvSpPr>
          <p:cNvPr id="74" name="TextBox 73"/>
          <p:cNvSpPr txBox="1"/>
          <p:nvPr/>
        </p:nvSpPr>
        <p:spPr>
          <a:xfrm>
            <a:off x="7792684" y="5575258"/>
            <a:ext cx="365760" cy="320040"/>
          </a:xfrm>
          <a:prstGeom prst="rect">
            <a:avLst/>
          </a:prstGeom>
          <a:solidFill>
            <a:schemeClr val="bg1"/>
          </a:solidFill>
        </p:spPr>
        <p:txBody>
          <a:bodyPr wrap="square" rtlCol="0">
            <a:spAutoFit/>
          </a:bodyPr>
          <a:lstStyle/>
          <a:p>
            <a:endParaRPr lang="en-US"/>
          </a:p>
        </p:txBody>
      </p:sp>
      <p:sp>
        <p:nvSpPr>
          <p:cNvPr id="75" name="TextBox 74"/>
          <p:cNvSpPr txBox="1"/>
          <p:nvPr/>
        </p:nvSpPr>
        <p:spPr>
          <a:xfrm>
            <a:off x="8358469" y="5592610"/>
            <a:ext cx="365760" cy="320040"/>
          </a:xfrm>
          <a:prstGeom prst="rect">
            <a:avLst/>
          </a:prstGeom>
          <a:solidFill>
            <a:schemeClr val="bg1"/>
          </a:solidFill>
        </p:spPr>
        <p:txBody>
          <a:bodyPr wrap="square" rtlCol="0">
            <a:spAutoFit/>
          </a:bodyPr>
          <a:lstStyle/>
          <a:p>
            <a:endParaRPr lang="en-US"/>
          </a:p>
        </p:txBody>
      </p:sp>
      <p:sp>
        <p:nvSpPr>
          <p:cNvPr id="76" name="TextBox 75"/>
          <p:cNvSpPr txBox="1"/>
          <p:nvPr/>
        </p:nvSpPr>
        <p:spPr>
          <a:xfrm>
            <a:off x="8923021" y="5591085"/>
            <a:ext cx="365760" cy="320040"/>
          </a:xfrm>
          <a:prstGeom prst="rect">
            <a:avLst/>
          </a:prstGeom>
          <a:solidFill>
            <a:schemeClr val="bg1"/>
          </a:solidFill>
        </p:spPr>
        <p:txBody>
          <a:bodyPr wrap="square" rtlCol="0">
            <a:spAutoFit/>
          </a:bodyPr>
          <a:lstStyle/>
          <a:p>
            <a:endParaRPr lang="en-US"/>
          </a:p>
        </p:txBody>
      </p:sp>
      <p:sp>
        <p:nvSpPr>
          <p:cNvPr id="77" name="TextBox 76"/>
          <p:cNvSpPr txBox="1"/>
          <p:nvPr/>
        </p:nvSpPr>
        <p:spPr>
          <a:xfrm>
            <a:off x="614082" y="3684494"/>
            <a:ext cx="2095500" cy="2286000"/>
          </a:xfrm>
          <a:prstGeom prst="rect">
            <a:avLst/>
          </a:prstGeom>
          <a:solidFill>
            <a:srgbClr val="00B0F0">
              <a:alpha val="30000"/>
            </a:srgbClr>
          </a:solidFill>
        </p:spPr>
        <p:txBody>
          <a:bodyPr wrap="square" rtlCol="0">
            <a:spAutoFit/>
          </a:bodyPr>
          <a:lstStyle/>
          <a:p>
            <a:endParaRPr lang="en-US"/>
          </a:p>
        </p:txBody>
      </p:sp>
      <p:sp>
        <p:nvSpPr>
          <p:cNvPr id="78" name="TextBox 77"/>
          <p:cNvSpPr txBox="1"/>
          <p:nvPr/>
        </p:nvSpPr>
        <p:spPr>
          <a:xfrm>
            <a:off x="8831643" y="5508812"/>
            <a:ext cx="548640" cy="457200"/>
          </a:xfrm>
          <a:prstGeom prst="rect">
            <a:avLst/>
          </a:prstGeom>
          <a:solidFill>
            <a:srgbClr val="AD1457">
              <a:alpha val="30000"/>
            </a:srgbClr>
          </a:solidFill>
          <a:ln>
            <a:noFill/>
          </a:ln>
        </p:spPr>
        <p:txBody>
          <a:bodyPr wrap="square" rtlCol="0">
            <a:spAutoFit/>
          </a:bodyPr>
          <a:lstStyle/>
          <a:p>
            <a:endParaRPr lang="en-US"/>
          </a:p>
        </p:txBody>
      </p:sp>
    </p:spTree>
    <p:extLst>
      <p:ext uri="{BB962C8B-B14F-4D97-AF65-F5344CB8AC3E}">
        <p14:creationId xmlns:p14="http://schemas.microsoft.com/office/powerpoint/2010/main" val="1243673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dur="50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1" presetClass="exit" presetSubtype="0" dur="1" fill="hold" grpId="0" nodeType="withEffect">
                                  <p:stCondLst>
                                    <p:cond delay="0"/>
                                  </p:stCondLst>
                                  <p:childTnLst>
                                    <p:set>
                                      <p:cBhvr>
                                        <p:cTn id="13" dur="1" fill="hold">
                                          <p:stCondLst>
                                            <p:cond delay="0"/>
                                          </p:stCondLst>
                                        </p:cTn>
                                        <p:tgtEl>
                                          <p:spTgt spid="99"/>
                                        </p:tgtEl>
                                        <p:attrNameLst>
                                          <p:attrName>style.visibility</p:attrName>
                                        </p:attrNameLst>
                                      </p:cBhvr>
                                      <p:to>
                                        <p:strVal val="hidden"/>
                                      </p:to>
                                    </p:set>
                                  </p:childTnLst>
                                </p:cTn>
                              </p:par>
                              <p:par>
                                <p:cTn id="14" presetID="1" presetClass="exit" presetSubtype="0" dur="1" fill="hold" grpId="0" nodeType="withEffect">
                                  <p:stCondLst>
                                    <p:cond delay="0"/>
                                  </p:stCondLst>
                                  <p:childTnLst>
                                    <p:set>
                                      <p:cBhvr>
                                        <p:cTn id="15" dur="1" fill="hold">
                                          <p:stCondLst>
                                            <p:cond delay="0"/>
                                          </p:stCondLst>
                                        </p:cTn>
                                        <p:tgtEl>
                                          <p:spTgt spid="101"/>
                                        </p:tgtEl>
                                        <p:attrNameLst>
                                          <p:attrName>style.visibility</p:attrName>
                                        </p:attrNameLst>
                                      </p:cBhvr>
                                      <p:to>
                                        <p:strVal val="hidden"/>
                                      </p:to>
                                    </p:set>
                                  </p:childTnLst>
                                </p:cTn>
                              </p:par>
                              <p:par>
                                <p:cTn id="16" presetID="1" presetClass="exit" presetSubtype="0" dur="1" fill="hold" grpId="0" nodeType="withEffect">
                                  <p:stCondLst>
                                    <p:cond delay="0"/>
                                  </p:stCondLst>
                                  <p:childTnLst>
                                    <p:set>
                                      <p:cBhvr>
                                        <p:cTn id="17" dur="1" fill="hold">
                                          <p:stCondLst>
                                            <p:cond delay="0"/>
                                          </p:stCondLst>
                                        </p:cTn>
                                        <p:tgtEl>
                                          <p:spTgt spid="103"/>
                                        </p:tgtEl>
                                        <p:attrNameLst>
                                          <p:attrName>style.visibility</p:attrName>
                                        </p:attrNameLst>
                                      </p:cBhvr>
                                      <p:to>
                                        <p:strVal val="hidden"/>
                                      </p:to>
                                    </p:set>
                                  </p:childTnLst>
                                </p:cTn>
                              </p:par>
                              <p:par>
                                <p:cTn id="18" presetID="1" presetClass="exit" presetSubtype="0" dur="1" fill="hold" grpId="0" nodeType="withEffect">
                                  <p:stCondLst>
                                    <p:cond delay="0"/>
                                  </p:stCondLst>
                                  <p:childTnLst>
                                    <p:set>
                                      <p:cBhvr>
                                        <p:cTn id="19" dur="1" fill="hold">
                                          <p:stCondLst>
                                            <p:cond delay="0"/>
                                          </p:stCondLst>
                                        </p:cTn>
                                        <p:tgtEl>
                                          <p:spTgt spid="104"/>
                                        </p:tgtEl>
                                        <p:attrNameLst>
                                          <p:attrName>style.visibility</p:attrName>
                                        </p:attrNameLst>
                                      </p:cBhvr>
                                      <p:to>
                                        <p:strVal val="hidden"/>
                                      </p:to>
                                    </p:set>
                                  </p:childTnLst>
                                </p:cTn>
                              </p:par>
                              <p:par>
                                <p:cTn id="20" presetID="1" presetClass="exit" presetSubtype="0" dur="1" fill="hold" grpId="0" nodeType="withEffect">
                                  <p:stCondLst>
                                    <p:cond delay="0"/>
                                  </p:stCondLst>
                                  <p:childTnLst>
                                    <p:set>
                                      <p:cBhvr>
                                        <p:cTn id="21" dur="1" fill="hold">
                                          <p:stCondLst>
                                            <p:cond delay="0"/>
                                          </p:stCondLst>
                                        </p:cTn>
                                        <p:tgtEl>
                                          <p:spTgt spid="105"/>
                                        </p:tgtEl>
                                        <p:attrNameLst>
                                          <p:attrName>style.visibility</p:attrName>
                                        </p:attrNameLst>
                                      </p:cBhvr>
                                      <p:to>
                                        <p:strVal val="hidden"/>
                                      </p:to>
                                    </p:set>
                                  </p:childTnLst>
                                </p:cTn>
                              </p:par>
                              <p:par>
                                <p:cTn id="22" presetID="1" presetClass="exit" presetSubtype="0" dur="1" fill="hold" grpId="0" nodeType="withEffect">
                                  <p:stCondLst>
                                    <p:cond delay="0"/>
                                  </p:stCondLst>
                                  <p:childTnLst>
                                    <p:set>
                                      <p:cBhvr>
                                        <p:cTn id="23" dur="1" fill="hold">
                                          <p:stCondLst>
                                            <p:cond delay="0"/>
                                          </p:stCondLst>
                                        </p:cTn>
                                        <p:tgtEl>
                                          <p:spTgt spid="106"/>
                                        </p:tgtEl>
                                        <p:attrNameLst>
                                          <p:attrName>style.visibility</p:attrName>
                                        </p:attrNameLst>
                                      </p:cBhvr>
                                      <p:to>
                                        <p:strVal val="hidden"/>
                                      </p:to>
                                    </p:set>
                                  </p:childTnLst>
                                </p:cTn>
                              </p:par>
                            </p:childTnLst>
                          </p:cTn>
                        </p:par>
                      </p:childTnLst>
                    </p:cTn>
                  </p:par>
                  <p:par>
                    <p:cTn id="24" fill="hold" nodeType="clickPar">
                      <p:stCondLst>
                        <p:cond delay="indefinite"/>
                        <p:cond evt="onBegin" delay="0">
                          <p:tn val="23"/>
                        </p:cond>
                      </p:stCondLst>
                      <p:childTnLst>
                        <p:par>
                          <p:cTn id="25" fill="hold">
                            <p:stCondLst>
                              <p:cond delay="0"/>
                            </p:stCondLst>
                            <p:childTnLst>
                              <p:par>
                                <p:cTn id="26" presetID="21" presetClass="entr" presetSubtype="1" dur="100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heel(1)">
                                      <p:cBhvr>
                                        <p:cTn id="28" dur="1000"/>
                                        <p:tgtEl>
                                          <p:spTgt spid="18"/>
                                        </p:tgtEl>
                                      </p:cBhvr>
                                    </p:animEffec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10" presetClass="entr" presetSubtype="0" dur="50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42" presetClass="path" presetSubtype="0" dur="2000" accel="50000" decel="50000" fill="hold" nodeType="withEffect">
                                  <p:stCondLst>
                                    <p:cond delay="0"/>
                                  </p:stCondLst>
                                  <p:childTnLst>
                                    <p:animMotion origin="layout" path="M 4.375E-06 0 L -0.00053 0.0662" pathEditMode="relative" rAng="0" ptsTypes="AA">
                                      <p:cBhvr>
                                        <p:cTn id="35" dur="2000" fill="hold"/>
                                        <p:tgtEl>
                                          <p:spTgt spid="58"/>
                                        </p:tgtEl>
                                        <p:attrNameLst>
                                          <p:attrName>ppt_x</p:attrName>
                                          <p:attrName>ppt_y</p:attrName>
                                        </p:attrNameLst>
                                      </p:cBhvr>
                                      <p:rCtr x="-26" y="3310"/>
                                    </p:animMotion>
                                  </p:childTnLst>
                                </p:cTn>
                              </p:par>
                            </p:childTnLst>
                          </p:cTn>
                        </p:par>
                      </p:childTnLst>
                    </p:cTn>
                  </p:par>
                  <p:par>
                    <p:cTn id="36" fill="hold" nodeType="clickPar">
                      <p:stCondLst>
                        <p:cond delay="indefinite"/>
                        <p:cond evt="onBegin" delay="0">
                          <p:tn val="35"/>
                        </p:cond>
                      </p:stCondLst>
                      <p:childTnLst>
                        <p:par>
                          <p:cTn id="37" fill="hold">
                            <p:stCondLst>
                              <p:cond delay="0"/>
                            </p:stCondLst>
                            <p:childTnLst>
                              <p:par>
                                <p:cTn id="38" presetID="1" presetClass="exit" presetSubtype="0" dur="1" fill="hold" grpId="0" nodeType="clickEffect">
                                  <p:stCondLst>
                                    <p:cond delay="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nodeType="clickPar">
                      <p:stCondLst>
                        <p:cond delay="indefinite"/>
                        <p:cond evt="onBegin" delay="0">
                          <p:tn val="39"/>
                        </p:cond>
                      </p:stCondLst>
                      <p:childTnLst>
                        <p:par>
                          <p:cTn id="41" fill="hold">
                            <p:stCondLst>
                              <p:cond delay="0"/>
                            </p:stCondLst>
                            <p:childTnLst>
                              <p:par>
                                <p:cTn id="42" presetID="1" presetClass="exit" presetSubtype="0" dur="1" fill="hold" grpId="0"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childTnLst>
                          </p:cTn>
                        </p:par>
                      </p:childTnLst>
                    </p:cTn>
                  </p:par>
                  <p:par>
                    <p:cTn id="44" fill="hold" nodeType="clickPar">
                      <p:stCondLst>
                        <p:cond delay="indefinite"/>
                        <p:cond evt="onBegin" delay="0">
                          <p:tn val="43"/>
                        </p:cond>
                      </p:stCondLst>
                      <p:childTnLst>
                        <p:par>
                          <p:cTn id="45" fill="hold">
                            <p:stCondLst>
                              <p:cond delay="0"/>
                            </p:stCondLst>
                            <p:childTnLst>
                              <p:par>
                                <p:cTn id="46" presetID="1" presetClass="exit" presetSubtype="0" dur="1" fill="hold" grpId="0" nodeType="click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nodeType="clickPar">
                      <p:stCondLst>
                        <p:cond delay="indefinite"/>
                        <p:cond evt="onBegin" delay="0">
                          <p:tn val="47"/>
                        </p:cond>
                      </p:stCondLst>
                      <p:childTnLst>
                        <p:par>
                          <p:cTn id="49" fill="hold">
                            <p:stCondLst>
                              <p:cond delay="0"/>
                            </p:stCondLst>
                            <p:childTnLst>
                              <p:par>
                                <p:cTn id="50" presetID="1" presetClass="exit" presetSubtype="0" dur="1" fill="hold" grpId="0" nodeType="clickEffect">
                                  <p:stCondLst>
                                    <p:cond delay="0"/>
                                  </p:stCondLst>
                                  <p:childTnLst>
                                    <p:set>
                                      <p:cBhvr>
                                        <p:cTn id="51" dur="1" fill="hold">
                                          <p:stCondLst>
                                            <p:cond delay="0"/>
                                          </p:stCondLst>
                                        </p:cTn>
                                        <p:tgtEl>
                                          <p:spTgt spid="32"/>
                                        </p:tgtEl>
                                        <p:attrNameLst>
                                          <p:attrName>style.visibility</p:attrName>
                                        </p:attrNameLst>
                                      </p:cBhvr>
                                      <p:to>
                                        <p:strVal val="hidden"/>
                                      </p:to>
                                    </p:set>
                                  </p:childTnLst>
                                </p:cTn>
                              </p:par>
                            </p:childTnLst>
                          </p:cTn>
                        </p:par>
                      </p:childTnLst>
                    </p:cTn>
                  </p:par>
                  <p:par>
                    <p:cTn id="52" fill="hold" nodeType="clickPar">
                      <p:stCondLst>
                        <p:cond delay="indefinite"/>
                        <p:cond evt="onBegin" delay="0">
                          <p:tn val="51"/>
                        </p:cond>
                      </p:stCondLst>
                      <p:childTnLst>
                        <p:par>
                          <p:cTn id="53" fill="hold">
                            <p:stCondLst>
                              <p:cond delay="0"/>
                            </p:stCondLst>
                            <p:childTnLst>
                              <p:par>
                                <p:cTn id="54" presetID="1" presetClass="exit" presetSubtype="0" dur="1" fill="hold" grpId="0" nodeType="clickEffect">
                                  <p:stCondLst>
                                    <p:cond delay="0"/>
                                  </p:stCondLst>
                                  <p:childTnLst>
                                    <p:set>
                                      <p:cBhvr>
                                        <p:cTn id="55" dur="1" fill="hold">
                                          <p:stCondLst>
                                            <p:cond delay="0"/>
                                          </p:stCondLst>
                                        </p:cTn>
                                        <p:tgtEl>
                                          <p:spTgt spid="33"/>
                                        </p:tgtEl>
                                        <p:attrNameLst>
                                          <p:attrName>style.visibility</p:attrName>
                                        </p:attrNameLst>
                                      </p:cBhvr>
                                      <p:to>
                                        <p:strVal val="hidden"/>
                                      </p:to>
                                    </p:set>
                                  </p:childTnLst>
                                </p:cTn>
                              </p:par>
                            </p:childTnLst>
                          </p:cTn>
                        </p:par>
                      </p:childTnLst>
                    </p:cTn>
                  </p:par>
                  <p:par>
                    <p:cTn id="56" fill="hold" nodeType="clickPar">
                      <p:stCondLst>
                        <p:cond delay="indefinite"/>
                        <p:cond evt="onBegin" delay="0">
                          <p:tn val="55"/>
                        </p:cond>
                      </p:stCondLst>
                      <p:childTnLst>
                        <p:par>
                          <p:cTn id="57" fill="hold">
                            <p:stCondLst>
                              <p:cond delay="0"/>
                            </p:stCondLst>
                            <p:childTnLst>
                              <p:par>
                                <p:cTn id="58" presetID="1" presetClass="exit" presetSubtype="0" dur="1" fill="hold" grpId="0" nodeType="click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nodeType="clickPar">
                      <p:stCondLst>
                        <p:cond delay="indefinite"/>
                        <p:cond evt="onBegin" delay="0">
                          <p:tn val="59"/>
                        </p:cond>
                      </p:stCondLst>
                      <p:childTnLst>
                        <p:par>
                          <p:cTn id="61" fill="hold">
                            <p:stCondLst>
                              <p:cond delay="0"/>
                            </p:stCondLst>
                            <p:childTnLst>
                              <p:par>
                                <p:cTn id="62" presetID="1" presetClass="exit" presetSubtype="0" dur="1" fill="hold" grpId="0" nodeType="clickEffect">
                                  <p:stCondLst>
                                    <p:cond delay="0"/>
                                  </p:stCondLst>
                                  <p:childTnLst>
                                    <p:set>
                                      <p:cBhvr>
                                        <p:cTn id="63" dur="1" fill="hold">
                                          <p:stCondLst>
                                            <p:cond delay="0"/>
                                          </p:stCondLst>
                                        </p:cTn>
                                        <p:tgtEl>
                                          <p:spTgt spid="35"/>
                                        </p:tgtEl>
                                        <p:attrNameLst>
                                          <p:attrName>style.visibility</p:attrName>
                                        </p:attrNameLst>
                                      </p:cBhvr>
                                      <p:to>
                                        <p:strVal val="hidden"/>
                                      </p:to>
                                    </p:set>
                                  </p:childTnLst>
                                </p:cTn>
                              </p:par>
                            </p:childTnLst>
                          </p:cTn>
                        </p:par>
                      </p:childTnLst>
                    </p:cTn>
                  </p:par>
                  <p:par>
                    <p:cTn id="64" fill="hold" nodeType="clickPar">
                      <p:stCondLst>
                        <p:cond delay="indefinite"/>
                        <p:cond evt="onBegin" delay="0">
                          <p:tn val="63"/>
                        </p:cond>
                      </p:stCondLst>
                      <p:childTnLst>
                        <p:par>
                          <p:cTn id="65" fill="hold">
                            <p:stCondLst>
                              <p:cond delay="0"/>
                            </p:stCondLst>
                            <p:childTnLst>
                              <p:par>
                                <p:cTn id="66" presetID="1" presetClass="exit" presetSubtype="0" dur="1" fill="hold" grpId="1" nodeType="click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42" presetClass="path" presetSubtype="0" dur="2000" accel="50000" decel="50000" fill="hold" nodeType="withEffect">
                                  <p:stCondLst>
                                    <p:cond delay="0"/>
                                  </p:stCondLst>
                                  <p:childTnLst>
                                    <p:animMotion origin="layout" path="M -0.00053 0.0662 L 0.00169 0.13287" pathEditMode="relative" rAng="0" ptsTypes="AA">
                                      <p:cBhvr>
                                        <p:cTn id="69" dur="2000" fill="hold"/>
                                        <p:tgtEl>
                                          <p:spTgt spid="58"/>
                                        </p:tgtEl>
                                        <p:attrNameLst>
                                          <p:attrName>ppt_x</p:attrName>
                                          <p:attrName>ppt_y</p:attrName>
                                        </p:attrNameLst>
                                      </p:cBhvr>
                                      <p:rCtr x="104" y="3333"/>
                                    </p:animMotion>
                                  </p:childTnLst>
                                </p:cTn>
                              </p:par>
                            </p:childTnLst>
                          </p:cTn>
                        </p:par>
                        <p:par>
                          <p:cTn id="70" fill="hold" nodeType="afterGroup">
                            <p:stCondLst>
                              <p:cond delay="2000"/>
                            </p:stCondLst>
                            <p:childTnLst>
                              <p:par>
                                <p:cTn id="71" presetID="10" presetClass="entr" presetSubtype="0" dur="500" fill="hold" grpId="0"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par>
                    <p:cTn id="74" fill="hold" nodeType="clickPar">
                      <p:stCondLst>
                        <p:cond delay="indefinite"/>
                        <p:cond evt="onBegin" delay="0">
                          <p:tn val="73"/>
                        </p:cond>
                      </p:stCondLst>
                      <p:childTnLst>
                        <p:par>
                          <p:cTn id="75" fill="hold">
                            <p:stCondLst>
                              <p:cond delay="0"/>
                            </p:stCondLst>
                            <p:childTnLst>
                              <p:par>
                                <p:cTn id="76" presetID="10" presetClass="entr" presetSubtype="0" dur="50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childTnLst>
                          </p:cTn>
                        </p:par>
                      </p:childTnLst>
                    </p:cTn>
                  </p:par>
                  <p:par>
                    <p:cTn id="79" fill="hold" nodeType="clickPar">
                      <p:stCondLst>
                        <p:cond delay="indefinite"/>
                        <p:cond evt="onBegin" delay="0">
                          <p:tn val="78"/>
                        </p:cond>
                      </p:stCondLst>
                      <p:childTnLst>
                        <p:par>
                          <p:cTn id="80" fill="hold">
                            <p:stCondLst>
                              <p:cond delay="0"/>
                            </p:stCondLst>
                            <p:childTnLst>
                              <p:par>
                                <p:cTn id="81" presetID="1" presetClass="exit" presetSubtype="0" dur="1" fill="hold" grpId="0" nodeType="clickEffect">
                                  <p:stCondLst>
                                    <p:cond delay="0"/>
                                  </p:stCondLst>
                                  <p:childTnLst>
                                    <p:set>
                                      <p:cBhvr>
                                        <p:cTn id="82" dur="1" fill="hold">
                                          <p:stCondLst>
                                            <p:cond delay="0"/>
                                          </p:stCondLst>
                                        </p:cTn>
                                        <p:tgtEl>
                                          <p:spTgt spid="51"/>
                                        </p:tgtEl>
                                        <p:attrNameLst>
                                          <p:attrName>style.visibility</p:attrName>
                                        </p:attrNameLst>
                                      </p:cBhvr>
                                      <p:to>
                                        <p:strVal val="hidden"/>
                                      </p:to>
                                    </p:set>
                                  </p:childTnLst>
                                </p:cTn>
                              </p:par>
                            </p:childTnLst>
                          </p:cTn>
                        </p:par>
                      </p:childTnLst>
                    </p:cTn>
                  </p:par>
                  <p:par>
                    <p:cTn id="83" fill="hold" nodeType="clickPar">
                      <p:stCondLst>
                        <p:cond delay="indefinite"/>
                        <p:cond evt="onBegin" delay="0">
                          <p:tn val="82"/>
                        </p:cond>
                      </p:stCondLst>
                      <p:childTnLst>
                        <p:par>
                          <p:cTn id="84" fill="hold">
                            <p:stCondLst>
                              <p:cond delay="0"/>
                            </p:stCondLst>
                            <p:childTnLst>
                              <p:par>
                                <p:cTn id="85" presetID="63" presetClass="path" presetSubtype="0" dur="2000" accel="50000" decel="50000" fill="hold" grpId="2" nodeType="clickEffect">
                                  <p:stCondLst>
                                    <p:cond delay="0"/>
                                  </p:stCondLst>
                                  <p:childTnLst>
                                    <p:animMotion origin="layout" path="M 3.33333E-06 -3.7037E-06 L 0.04674 0.00116" pathEditMode="relative" rAng="0" ptsTypes="AA">
                                      <p:cBhvr>
                                        <p:cTn id="86" dur="2000" fill="hold"/>
                                        <p:tgtEl>
                                          <p:spTgt spid="18"/>
                                        </p:tgtEl>
                                        <p:attrNameLst>
                                          <p:attrName>ppt_x</p:attrName>
                                          <p:attrName>ppt_y</p:attrName>
                                        </p:attrNameLst>
                                      </p:cBhvr>
                                      <p:rCtr x="2331" y="46"/>
                                    </p:animMotion>
                                  </p:childTnLst>
                                </p:cTn>
                              </p:par>
                            </p:childTnLst>
                          </p:cTn>
                        </p:par>
                      </p:childTnLst>
                    </p:cTn>
                  </p:par>
                  <p:par>
                    <p:cTn id="87" fill="hold" nodeType="clickPar">
                      <p:stCondLst>
                        <p:cond delay="indefinite"/>
                        <p:cond evt="onBegin" delay="0">
                          <p:tn val="86"/>
                        </p:cond>
                      </p:stCondLst>
                      <p:childTnLst>
                        <p:par>
                          <p:cTn id="88" fill="hold">
                            <p:stCondLst>
                              <p:cond delay="0"/>
                            </p:stCondLst>
                            <p:childTnLst>
                              <p:par>
                                <p:cTn id="89" presetID="10" presetClass="entr" presetSubtype="0" dur="50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childTnLst>
                          </p:cTn>
                        </p:par>
                      </p:childTnLst>
                    </p:cTn>
                  </p:par>
                  <p:par>
                    <p:cTn id="92" fill="hold" nodeType="clickPar">
                      <p:stCondLst>
                        <p:cond delay="indefinite"/>
                        <p:cond evt="onBegin" delay="0">
                          <p:tn val="91"/>
                        </p:cond>
                      </p:stCondLst>
                      <p:childTnLst>
                        <p:par>
                          <p:cTn id="93" fill="hold">
                            <p:stCondLst>
                              <p:cond delay="0"/>
                            </p:stCondLst>
                            <p:childTnLst>
                              <p:par>
                                <p:cTn id="94" presetID="1" presetClass="exit" presetSubtype="0" dur="1" fill="hold" grpId="0" nodeType="clickEffect">
                                  <p:stCondLst>
                                    <p:cond delay="0"/>
                                  </p:stCondLst>
                                  <p:childTnLst>
                                    <p:set>
                                      <p:cBhvr>
                                        <p:cTn id="95" dur="1" fill="hold">
                                          <p:stCondLst>
                                            <p:cond delay="0"/>
                                          </p:stCondLst>
                                        </p:cTn>
                                        <p:tgtEl>
                                          <p:spTgt spid="52"/>
                                        </p:tgtEl>
                                        <p:attrNameLst>
                                          <p:attrName>style.visibility</p:attrName>
                                        </p:attrNameLst>
                                      </p:cBhvr>
                                      <p:to>
                                        <p:strVal val="hidden"/>
                                      </p:to>
                                    </p:set>
                                  </p:childTnLst>
                                </p:cTn>
                              </p:par>
                            </p:childTnLst>
                          </p:cTn>
                        </p:par>
                      </p:childTnLst>
                    </p:cTn>
                  </p:par>
                  <p:par>
                    <p:cTn id="96" fill="hold" nodeType="clickPar">
                      <p:stCondLst>
                        <p:cond delay="indefinite"/>
                        <p:cond evt="onBegin" delay="0">
                          <p:tn val="95"/>
                        </p:cond>
                      </p:stCondLst>
                      <p:childTnLst>
                        <p:par>
                          <p:cTn id="97" fill="hold">
                            <p:stCondLst>
                              <p:cond delay="0"/>
                            </p:stCondLst>
                            <p:childTnLst>
                              <p:par>
                                <p:cTn id="98" presetID="1" presetClass="exit" presetSubtype="0" dur="1" fill="hold" grpId="0" nodeType="clickEffect">
                                  <p:stCondLst>
                                    <p:cond delay="0"/>
                                  </p:stCondLst>
                                  <p:childTnLst>
                                    <p:set>
                                      <p:cBhvr>
                                        <p:cTn id="99" dur="1" fill="hold">
                                          <p:stCondLst>
                                            <p:cond delay="0"/>
                                          </p:stCondLst>
                                        </p:cTn>
                                        <p:tgtEl>
                                          <p:spTgt spid="53"/>
                                        </p:tgtEl>
                                        <p:attrNameLst>
                                          <p:attrName>style.visibility</p:attrName>
                                        </p:attrNameLst>
                                      </p:cBhvr>
                                      <p:to>
                                        <p:strVal val="hidden"/>
                                      </p:to>
                                    </p:set>
                                  </p:childTnLst>
                                </p:cTn>
                              </p:par>
                            </p:childTnLst>
                          </p:cTn>
                        </p:par>
                      </p:childTnLst>
                    </p:cTn>
                  </p:par>
                  <p:par>
                    <p:cTn id="100" fill="hold" nodeType="clickPar">
                      <p:stCondLst>
                        <p:cond delay="indefinite"/>
                        <p:cond evt="onBegin" delay="0">
                          <p:tn val="99"/>
                        </p:cond>
                      </p:stCondLst>
                      <p:childTnLst>
                        <p:par>
                          <p:cTn id="101" fill="hold">
                            <p:stCondLst>
                              <p:cond delay="0"/>
                            </p:stCondLst>
                            <p:childTnLst>
                              <p:par>
                                <p:cTn id="102" presetID="1" presetClass="exit" presetSubtype="0" dur="1" fill="hold" grpId="0" nodeType="clickEffect">
                                  <p:stCondLst>
                                    <p:cond delay="0"/>
                                  </p:stCondLst>
                                  <p:childTnLst>
                                    <p:set>
                                      <p:cBhvr>
                                        <p:cTn id="103" dur="1" fill="hold">
                                          <p:stCondLst>
                                            <p:cond delay="0"/>
                                          </p:stCondLst>
                                        </p:cTn>
                                        <p:tgtEl>
                                          <p:spTgt spid="54"/>
                                        </p:tgtEl>
                                        <p:attrNameLst>
                                          <p:attrName>style.visibility</p:attrName>
                                        </p:attrNameLst>
                                      </p:cBhvr>
                                      <p:to>
                                        <p:strVal val="hidden"/>
                                      </p:to>
                                    </p:set>
                                  </p:childTnLst>
                                </p:cTn>
                              </p:par>
                            </p:childTnLst>
                          </p:cTn>
                        </p:par>
                      </p:childTnLst>
                    </p:cTn>
                  </p:par>
                  <p:par>
                    <p:cTn id="104" fill="hold" nodeType="clickPar">
                      <p:stCondLst>
                        <p:cond delay="indefinite"/>
                        <p:cond evt="onBegin" delay="0">
                          <p:tn val="103"/>
                        </p:cond>
                      </p:stCondLst>
                      <p:childTnLst>
                        <p:par>
                          <p:cTn id="105" fill="hold">
                            <p:stCondLst>
                              <p:cond delay="0"/>
                            </p:stCondLst>
                            <p:childTnLst>
                              <p:par>
                                <p:cTn id="106" presetID="1" presetClass="exit" presetSubtype="0" dur="1"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nodeType="clickPar">
                      <p:stCondLst>
                        <p:cond delay="indefinite"/>
                        <p:cond evt="onBegin" delay="0">
                          <p:tn val="107"/>
                        </p:cond>
                      </p:stCondLst>
                      <p:childTnLst>
                        <p:par>
                          <p:cTn id="109" fill="hold">
                            <p:stCondLst>
                              <p:cond delay="0"/>
                            </p:stCondLst>
                            <p:childTnLst>
                              <p:par>
                                <p:cTn id="110" presetID="1" presetClass="exit" presetSubtype="0" dur="1" fill="hold" grpId="0" nodeType="clickEffect">
                                  <p:stCondLst>
                                    <p:cond delay="0"/>
                                  </p:stCondLst>
                                  <p:childTnLst>
                                    <p:set>
                                      <p:cBhvr>
                                        <p:cTn id="111" dur="1" fill="hold">
                                          <p:stCondLst>
                                            <p:cond delay="0"/>
                                          </p:stCondLst>
                                        </p:cTn>
                                        <p:tgtEl>
                                          <p:spTgt spid="56"/>
                                        </p:tgtEl>
                                        <p:attrNameLst>
                                          <p:attrName>style.visibility</p:attrName>
                                        </p:attrNameLst>
                                      </p:cBhvr>
                                      <p:to>
                                        <p:strVal val="hidden"/>
                                      </p:to>
                                    </p:set>
                                  </p:childTnLst>
                                </p:cTn>
                              </p:par>
                            </p:childTnLst>
                          </p:cTn>
                        </p:par>
                      </p:childTnLst>
                    </p:cTn>
                  </p:par>
                  <p:par>
                    <p:cTn id="112" fill="hold" nodeType="clickPar">
                      <p:stCondLst>
                        <p:cond delay="indefinite"/>
                        <p:cond evt="onBegin" delay="0">
                          <p:tn val="111"/>
                        </p:cond>
                      </p:stCondLst>
                      <p:childTnLst>
                        <p:par>
                          <p:cTn id="113" fill="hold">
                            <p:stCondLst>
                              <p:cond delay="0"/>
                            </p:stCondLst>
                            <p:childTnLst>
                              <p:par>
                                <p:cTn id="114" presetID="1" presetClass="exit" presetSubtype="0" dur="1" fill="hold" grpId="0" nodeType="clickEffect">
                                  <p:stCondLst>
                                    <p:cond delay="0"/>
                                  </p:stCondLst>
                                  <p:childTnLst>
                                    <p:set>
                                      <p:cBhvr>
                                        <p:cTn id="115" dur="1" fill="hold">
                                          <p:stCondLst>
                                            <p:cond delay="0"/>
                                          </p:stCondLst>
                                        </p:cTn>
                                        <p:tgtEl>
                                          <p:spTgt spid="57"/>
                                        </p:tgtEl>
                                        <p:attrNameLst>
                                          <p:attrName>style.visibility</p:attrName>
                                        </p:attrNameLst>
                                      </p:cBhvr>
                                      <p:to>
                                        <p:strVal val="hidden"/>
                                      </p:to>
                                    </p:set>
                                  </p:childTnLst>
                                </p:cTn>
                              </p:par>
                            </p:childTnLst>
                          </p:cTn>
                        </p:par>
                      </p:childTnLst>
                    </p:cTn>
                  </p:par>
                  <p:par>
                    <p:cTn id="116" fill="hold" nodeType="clickPar">
                      <p:stCondLst>
                        <p:cond delay="indefinite"/>
                        <p:cond evt="onBegin" delay="0">
                          <p:tn val="115"/>
                        </p:cond>
                      </p:stCondLst>
                      <p:childTnLst>
                        <p:par>
                          <p:cTn id="117" fill="hold">
                            <p:stCondLst>
                              <p:cond delay="0"/>
                            </p:stCondLst>
                            <p:childTnLst>
                              <p:par>
                                <p:cTn id="118" presetID="1" presetClass="exit" presetSubtype="0" dur="1" fill="hold" grpId="1" nodeType="clickEffect">
                                  <p:stCondLst>
                                    <p:cond delay="0"/>
                                  </p:stCondLst>
                                  <p:childTnLst>
                                    <p:set>
                                      <p:cBhvr>
                                        <p:cTn id="119" dur="1" fill="hold">
                                          <p:stCondLst>
                                            <p:cond delay="0"/>
                                          </p:stCondLst>
                                        </p:cTn>
                                        <p:tgtEl>
                                          <p:spTgt spid="50"/>
                                        </p:tgtEl>
                                        <p:attrNameLst>
                                          <p:attrName>style.visibility</p:attrName>
                                        </p:attrNameLst>
                                      </p:cBhvr>
                                      <p:to>
                                        <p:strVal val="hidden"/>
                                      </p:to>
                                    </p:set>
                                  </p:childTnLst>
                                </p:cTn>
                              </p:par>
                              <p:par>
                                <p:cTn id="120" presetID="14" presetClass="exit" presetSubtype="10" dur="500" fill="hold" grpId="1" nodeType="withEffect">
                                  <p:stCondLst>
                                    <p:cond delay="0"/>
                                  </p:stCondLst>
                                  <p:childTnLst>
                                    <p:animEffect transition="out" filter="randombar(horizontal)">
                                      <p:cBhvr>
                                        <p:cTn id="121" dur="500"/>
                                        <p:tgtEl>
                                          <p:spTgt spid="18"/>
                                        </p:tgtEl>
                                      </p:cBhvr>
                                    </p:animEffect>
                                    <p:set>
                                      <p:cBhvr>
                                        <p:cTn id="122" dur="1" fill="hold">
                                          <p:stCondLst>
                                            <p:cond delay="499"/>
                                          </p:stCondLst>
                                        </p:cTn>
                                        <p:tgtEl>
                                          <p:spTgt spid="18"/>
                                        </p:tgtEl>
                                        <p:attrNameLst>
                                          <p:attrName>style.visibility</p:attrName>
                                        </p:attrNameLst>
                                      </p:cBhvr>
                                      <p:to>
                                        <p:strVal val="hidden"/>
                                      </p:to>
                                    </p:set>
                                  </p:childTnLst>
                                </p:cTn>
                              </p:par>
                              <p:par>
                                <p:cTn id="123" presetID="1" presetClass="exit" presetSubtype="0" dur="1" fill="hold" nodeType="with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childTnLst>
                          </p:cTn>
                        </p:par>
                      </p:childTnLst>
                    </p:cTn>
                  </p:par>
                  <p:par>
                    <p:cTn id="125" fill="hold" nodeType="clickPar">
                      <p:stCondLst>
                        <p:cond delay="indefinite"/>
                        <p:cond evt="onBegin" delay="0">
                          <p:tn val="124"/>
                        </p:cond>
                      </p:stCondLst>
                      <p:childTnLst>
                        <p:par>
                          <p:cTn id="126" fill="hold">
                            <p:stCondLst>
                              <p:cond delay="0"/>
                            </p:stCondLst>
                            <p:childTnLst>
                              <p:par>
                                <p:cTn id="127" presetID="10" presetClass="entr" presetSubtype="0" dur="500" fill="hold" grpId="0" nodeType="click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childTnLst>
                          </p:cTn>
                        </p:par>
                      </p:childTnLst>
                    </p:cTn>
                  </p:par>
                  <p:par>
                    <p:cTn id="130" fill="hold" nodeType="clickPar">
                      <p:stCondLst>
                        <p:cond delay="indefinite"/>
                        <p:cond evt="onBegin" delay="0">
                          <p:tn val="129"/>
                        </p:cond>
                      </p:stCondLst>
                      <p:childTnLst>
                        <p:par>
                          <p:cTn id="131" fill="hold">
                            <p:stCondLst>
                              <p:cond delay="0"/>
                            </p:stCondLst>
                            <p:childTnLst>
                              <p:par>
                                <p:cTn id="132" presetID="1" presetClass="exit" presetSubtype="0" dur="1" fill="hold" grpId="0" nodeType="clickEffect">
                                  <p:stCondLst>
                                    <p:cond delay="0"/>
                                  </p:stCondLst>
                                  <p:childTnLst>
                                    <p:set>
                                      <p:cBhvr>
                                        <p:cTn id="133" dur="1" fill="hold">
                                          <p:stCondLst>
                                            <p:cond delay="0"/>
                                          </p:stCondLst>
                                        </p:cTn>
                                        <p:tgtEl>
                                          <p:spTgt spid="63"/>
                                        </p:tgtEl>
                                        <p:attrNameLst>
                                          <p:attrName>style.visibility</p:attrName>
                                        </p:attrNameLst>
                                      </p:cBhvr>
                                      <p:to>
                                        <p:strVal val="hidden"/>
                                      </p:to>
                                    </p:set>
                                  </p:childTnLst>
                                </p:cTn>
                              </p:par>
                            </p:childTnLst>
                          </p:cTn>
                        </p:par>
                      </p:childTnLst>
                    </p:cTn>
                  </p:par>
                  <p:par>
                    <p:cTn id="134" fill="hold" nodeType="clickPar">
                      <p:stCondLst>
                        <p:cond delay="indefinite"/>
                        <p:cond evt="onBegin" delay="0">
                          <p:tn val="133"/>
                        </p:cond>
                      </p:stCondLst>
                      <p:childTnLst>
                        <p:par>
                          <p:cTn id="135" fill="hold">
                            <p:stCondLst>
                              <p:cond delay="0"/>
                            </p:stCondLst>
                            <p:childTnLst>
                              <p:par>
                                <p:cTn id="136" presetID="1" presetClass="exit" presetSubtype="0" dur="1" fill="hold" grpId="0" nodeType="clickEffect">
                                  <p:stCondLst>
                                    <p:cond delay="0"/>
                                  </p:stCondLst>
                                  <p:childTnLst>
                                    <p:set>
                                      <p:cBhvr>
                                        <p:cTn id="137" dur="1" fill="hold">
                                          <p:stCondLst>
                                            <p:cond delay="0"/>
                                          </p:stCondLst>
                                        </p:cTn>
                                        <p:tgtEl>
                                          <p:spTgt spid="64"/>
                                        </p:tgtEl>
                                        <p:attrNameLst>
                                          <p:attrName>style.visibility</p:attrName>
                                        </p:attrNameLst>
                                      </p:cBhvr>
                                      <p:to>
                                        <p:strVal val="hidden"/>
                                      </p:to>
                                    </p:set>
                                  </p:childTnLst>
                                </p:cTn>
                              </p:par>
                            </p:childTnLst>
                          </p:cTn>
                        </p:par>
                      </p:childTnLst>
                    </p:cTn>
                  </p:par>
                  <p:par>
                    <p:cTn id="138" fill="hold" nodeType="clickPar">
                      <p:stCondLst>
                        <p:cond delay="indefinite"/>
                        <p:cond evt="onBegin" delay="0">
                          <p:tn val="137"/>
                        </p:cond>
                      </p:stCondLst>
                      <p:childTnLst>
                        <p:par>
                          <p:cTn id="139" fill="hold">
                            <p:stCondLst>
                              <p:cond delay="0"/>
                            </p:stCondLst>
                            <p:childTnLst>
                              <p:par>
                                <p:cTn id="140" presetID="1" presetClass="exit" presetSubtype="0" dur="1" fill="hold" grpId="0" nodeType="clickEffect">
                                  <p:stCondLst>
                                    <p:cond delay="0"/>
                                  </p:stCondLst>
                                  <p:childTnLst>
                                    <p:set>
                                      <p:cBhvr>
                                        <p:cTn id="141" dur="1" fill="hold">
                                          <p:stCondLst>
                                            <p:cond delay="0"/>
                                          </p:stCondLst>
                                        </p:cTn>
                                        <p:tgtEl>
                                          <p:spTgt spid="65"/>
                                        </p:tgtEl>
                                        <p:attrNameLst>
                                          <p:attrName>style.visibility</p:attrName>
                                        </p:attrNameLst>
                                      </p:cBhvr>
                                      <p:to>
                                        <p:strVal val="hidden"/>
                                      </p:to>
                                    </p:set>
                                  </p:childTnLst>
                                </p:cTn>
                              </p:par>
                            </p:childTnLst>
                          </p:cTn>
                        </p:par>
                      </p:childTnLst>
                    </p:cTn>
                  </p:par>
                  <p:par>
                    <p:cTn id="142" fill="hold" nodeType="clickPar">
                      <p:stCondLst>
                        <p:cond delay="indefinite"/>
                        <p:cond evt="onBegin" delay="0">
                          <p:tn val="141"/>
                        </p:cond>
                      </p:stCondLst>
                      <p:childTnLst>
                        <p:par>
                          <p:cTn id="143" fill="hold">
                            <p:stCondLst>
                              <p:cond delay="0"/>
                            </p:stCondLst>
                            <p:childTnLst>
                              <p:par>
                                <p:cTn id="144" presetID="1" presetClass="exit" presetSubtype="0" dur="1" fill="hold" grpId="0" nodeType="clickEffect">
                                  <p:stCondLst>
                                    <p:cond delay="0"/>
                                  </p:stCondLst>
                                  <p:childTnLst>
                                    <p:set>
                                      <p:cBhvr>
                                        <p:cTn id="145" dur="1" fill="hold">
                                          <p:stCondLst>
                                            <p:cond delay="0"/>
                                          </p:stCondLst>
                                        </p:cTn>
                                        <p:tgtEl>
                                          <p:spTgt spid="66"/>
                                        </p:tgtEl>
                                        <p:attrNameLst>
                                          <p:attrName>style.visibility</p:attrName>
                                        </p:attrNameLst>
                                      </p:cBhvr>
                                      <p:to>
                                        <p:strVal val="hidden"/>
                                      </p:to>
                                    </p:set>
                                  </p:childTnLst>
                                </p:cTn>
                              </p:par>
                            </p:childTnLst>
                          </p:cTn>
                        </p:par>
                      </p:childTnLst>
                    </p:cTn>
                  </p:par>
                  <p:par>
                    <p:cTn id="146" fill="hold" nodeType="clickPar">
                      <p:stCondLst>
                        <p:cond delay="indefinite"/>
                        <p:cond evt="onBegin" delay="0">
                          <p:tn val="145"/>
                        </p:cond>
                      </p:stCondLst>
                      <p:childTnLst>
                        <p:par>
                          <p:cTn id="147" fill="hold">
                            <p:stCondLst>
                              <p:cond delay="0"/>
                            </p:stCondLst>
                            <p:childTnLst>
                              <p:par>
                                <p:cTn id="148" presetID="1" presetClass="exit" presetSubtype="0" dur="1" fill="hold" grpId="0" nodeType="clickEffect">
                                  <p:stCondLst>
                                    <p:cond delay="0"/>
                                  </p:stCondLst>
                                  <p:childTnLst>
                                    <p:set>
                                      <p:cBhvr>
                                        <p:cTn id="149" dur="1" fill="hold">
                                          <p:stCondLst>
                                            <p:cond delay="0"/>
                                          </p:stCondLst>
                                        </p:cTn>
                                        <p:tgtEl>
                                          <p:spTgt spid="67"/>
                                        </p:tgtEl>
                                        <p:attrNameLst>
                                          <p:attrName>style.visibility</p:attrName>
                                        </p:attrNameLst>
                                      </p:cBhvr>
                                      <p:to>
                                        <p:strVal val="hidden"/>
                                      </p:to>
                                    </p:set>
                                  </p:childTnLst>
                                </p:cTn>
                              </p:par>
                            </p:childTnLst>
                          </p:cTn>
                        </p:par>
                      </p:childTnLst>
                    </p:cTn>
                  </p:par>
                  <p:par>
                    <p:cTn id="150" fill="hold" nodeType="clickPar">
                      <p:stCondLst>
                        <p:cond delay="indefinite"/>
                        <p:cond evt="onBegin" delay="0">
                          <p:tn val="149"/>
                        </p:cond>
                      </p:stCondLst>
                      <p:childTnLst>
                        <p:par>
                          <p:cTn id="151" fill="hold">
                            <p:stCondLst>
                              <p:cond delay="0"/>
                            </p:stCondLst>
                            <p:childTnLst>
                              <p:par>
                                <p:cTn id="152" presetID="1" presetClass="exit" presetSubtype="0" dur="1" fill="hold" grpId="0" nodeType="clickEffect">
                                  <p:stCondLst>
                                    <p:cond delay="0"/>
                                  </p:stCondLst>
                                  <p:childTnLst>
                                    <p:set>
                                      <p:cBhvr>
                                        <p:cTn id="153" dur="1" fill="hold">
                                          <p:stCondLst>
                                            <p:cond delay="0"/>
                                          </p:stCondLst>
                                        </p:cTn>
                                        <p:tgtEl>
                                          <p:spTgt spid="68"/>
                                        </p:tgtEl>
                                        <p:attrNameLst>
                                          <p:attrName>style.visibility</p:attrName>
                                        </p:attrNameLst>
                                      </p:cBhvr>
                                      <p:to>
                                        <p:strVal val="hidden"/>
                                      </p:to>
                                    </p:set>
                                  </p:childTnLst>
                                </p:cTn>
                              </p:par>
                            </p:childTnLst>
                          </p:cTn>
                        </p:par>
                      </p:childTnLst>
                    </p:cTn>
                  </p:par>
                  <p:par>
                    <p:cTn id="154" fill="hold" nodeType="clickPar">
                      <p:stCondLst>
                        <p:cond delay="indefinite"/>
                        <p:cond evt="onBegin" delay="0">
                          <p:tn val="153"/>
                        </p:cond>
                      </p:stCondLst>
                      <p:childTnLst>
                        <p:par>
                          <p:cTn id="155" fill="hold">
                            <p:stCondLst>
                              <p:cond delay="0"/>
                            </p:stCondLst>
                            <p:childTnLst>
                              <p:par>
                                <p:cTn id="156" presetID="1" presetClass="exit" presetSubtype="0" dur="1" fill="hold" grpId="0" nodeType="clickEffect">
                                  <p:stCondLst>
                                    <p:cond delay="0"/>
                                  </p:stCondLst>
                                  <p:childTnLst>
                                    <p:set>
                                      <p:cBhvr>
                                        <p:cTn id="157" dur="1" fill="hold">
                                          <p:stCondLst>
                                            <p:cond delay="0"/>
                                          </p:stCondLst>
                                        </p:cTn>
                                        <p:tgtEl>
                                          <p:spTgt spid="69"/>
                                        </p:tgtEl>
                                        <p:attrNameLst>
                                          <p:attrName>style.visibility</p:attrName>
                                        </p:attrNameLst>
                                      </p:cBhvr>
                                      <p:to>
                                        <p:strVal val="hidden"/>
                                      </p:to>
                                    </p:set>
                                  </p:childTnLst>
                                </p:cTn>
                              </p:par>
                            </p:childTnLst>
                          </p:cTn>
                        </p:par>
                      </p:childTnLst>
                    </p:cTn>
                  </p:par>
                  <p:par>
                    <p:cTn id="158" fill="hold" nodeType="clickPar">
                      <p:stCondLst>
                        <p:cond delay="indefinite"/>
                        <p:cond evt="onBegin" delay="0">
                          <p:tn val="157"/>
                        </p:cond>
                      </p:stCondLst>
                      <p:childTnLst>
                        <p:par>
                          <p:cTn id="159" fill="hold">
                            <p:stCondLst>
                              <p:cond delay="0"/>
                            </p:stCondLst>
                            <p:childTnLst>
                              <p:par>
                                <p:cTn id="160" presetID="1" presetClass="exit" presetSubtype="0" dur="1" fill="hold" grpId="1" nodeType="clickEffect">
                                  <p:stCondLst>
                                    <p:cond delay="0"/>
                                  </p:stCondLst>
                                  <p:childTnLst>
                                    <p:set>
                                      <p:cBhvr>
                                        <p:cTn id="161" dur="1" fill="hold">
                                          <p:stCondLst>
                                            <p:cond delay="0"/>
                                          </p:stCondLst>
                                        </p:cTn>
                                        <p:tgtEl>
                                          <p:spTgt spid="62"/>
                                        </p:tgtEl>
                                        <p:attrNameLst>
                                          <p:attrName>style.visibility</p:attrName>
                                        </p:attrNameLst>
                                      </p:cBhvr>
                                      <p:to>
                                        <p:strVal val="hidden"/>
                                      </p:to>
                                    </p:set>
                                  </p:childTnLst>
                                </p:cTn>
                              </p:par>
                            </p:childTnLst>
                          </p:cTn>
                        </p:par>
                        <p:par>
                          <p:cTn id="162" fill="hold" nodeType="afterGroup">
                            <p:stCondLst>
                              <p:cond delay="1"/>
                            </p:stCondLst>
                            <p:childTnLst>
                              <p:par>
                                <p:cTn id="163" presetID="10" presetClass="entr" presetSubtype="0" dur="500" fill="hold" grpId="0" nodeType="afterEffect">
                                  <p:stCondLst>
                                    <p:cond delay="0"/>
                                  </p:stCondLst>
                                  <p:childTnLst>
                                    <p:set>
                                      <p:cBhvr>
                                        <p:cTn id="164" dur="1" fill="hold">
                                          <p:stCondLst>
                                            <p:cond delay="0"/>
                                          </p:stCondLst>
                                        </p:cTn>
                                        <p:tgtEl>
                                          <p:spTgt spid="77"/>
                                        </p:tgtEl>
                                        <p:attrNameLst>
                                          <p:attrName>style.visibility</p:attrName>
                                        </p:attrNameLst>
                                      </p:cBhvr>
                                      <p:to>
                                        <p:strVal val="visible"/>
                                      </p:to>
                                    </p:set>
                                    <p:animEffect transition="in" filter="fade">
                                      <p:cBhvr>
                                        <p:cTn id="165" dur="500"/>
                                        <p:tgtEl>
                                          <p:spTgt spid="77"/>
                                        </p:tgtEl>
                                      </p:cBhvr>
                                    </p:animEffect>
                                  </p:childTnLst>
                                </p:cTn>
                              </p:par>
                            </p:childTnLst>
                          </p:cTn>
                        </p:par>
                      </p:childTnLst>
                    </p:cTn>
                  </p:par>
                  <p:par>
                    <p:cTn id="166" fill="hold" nodeType="clickPar">
                      <p:stCondLst>
                        <p:cond delay="indefinite"/>
                        <p:cond evt="onBegin" delay="0">
                          <p:tn val="165"/>
                        </p:cond>
                      </p:stCondLst>
                      <p:childTnLst>
                        <p:par>
                          <p:cTn id="167" fill="hold">
                            <p:stCondLst>
                              <p:cond delay="0"/>
                            </p:stCondLst>
                            <p:childTnLst>
                              <p:par>
                                <p:cTn id="168" presetID="1" presetClass="exit" presetSubtype="0" dur="1" fill="hold" grpId="0" nodeType="clickEffect">
                                  <p:stCondLst>
                                    <p:cond delay="0"/>
                                  </p:stCondLst>
                                  <p:childTnLst>
                                    <p:set>
                                      <p:cBhvr>
                                        <p:cTn id="169" dur="1" fill="hold">
                                          <p:stCondLst>
                                            <p:cond delay="0"/>
                                          </p:stCondLst>
                                        </p:cTn>
                                        <p:tgtEl>
                                          <p:spTgt spid="70"/>
                                        </p:tgtEl>
                                        <p:attrNameLst>
                                          <p:attrName>style.visibility</p:attrName>
                                        </p:attrNameLst>
                                      </p:cBhvr>
                                      <p:to>
                                        <p:strVal val="hidden"/>
                                      </p:to>
                                    </p:set>
                                  </p:childTnLst>
                                </p:cTn>
                              </p:par>
                            </p:childTnLst>
                          </p:cTn>
                        </p:par>
                      </p:childTnLst>
                    </p:cTn>
                  </p:par>
                  <p:par>
                    <p:cTn id="170" fill="hold" nodeType="clickPar">
                      <p:stCondLst>
                        <p:cond delay="indefinite"/>
                        <p:cond evt="onBegin" delay="0">
                          <p:tn val="169"/>
                        </p:cond>
                      </p:stCondLst>
                      <p:childTnLst>
                        <p:par>
                          <p:cTn id="171" fill="hold">
                            <p:stCondLst>
                              <p:cond delay="0"/>
                            </p:stCondLst>
                            <p:childTnLst>
                              <p:par>
                                <p:cTn id="172" presetID="1" presetClass="exit" presetSubtype="0" dur="1" fill="hold" grpId="0" nodeType="clickEffect">
                                  <p:stCondLst>
                                    <p:cond delay="0"/>
                                  </p:stCondLst>
                                  <p:childTnLst>
                                    <p:set>
                                      <p:cBhvr>
                                        <p:cTn id="173" dur="1" fill="hold">
                                          <p:stCondLst>
                                            <p:cond delay="0"/>
                                          </p:stCondLst>
                                        </p:cTn>
                                        <p:tgtEl>
                                          <p:spTgt spid="71"/>
                                        </p:tgtEl>
                                        <p:attrNameLst>
                                          <p:attrName>style.visibility</p:attrName>
                                        </p:attrNameLst>
                                      </p:cBhvr>
                                      <p:to>
                                        <p:strVal val="hidden"/>
                                      </p:to>
                                    </p:set>
                                  </p:childTnLst>
                                </p:cTn>
                              </p:par>
                            </p:childTnLst>
                          </p:cTn>
                        </p:par>
                      </p:childTnLst>
                    </p:cTn>
                  </p:par>
                  <p:par>
                    <p:cTn id="174" fill="hold" nodeType="clickPar">
                      <p:stCondLst>
                        <p:cond delay="indefinite"/>
                        <p:cond evt="onBegin" delay="0">
                          <p:tn val="173"/>
                        </p:cond>
                      </p:stCondLst>
                      <p:childTnLst>
                        <p:par>
                          <p:cTn id="175" fill="hold">
                            <p:stCondLst>
                              <p:cond delay="0"/>
                            </p:stCondLst>
                            <p:childTnLst>
                              <p:par>
                                <p:cTn id="176" presetID="1" presetClass="exit" presetSubtype="0" dur="1" fill="hold" grpId="0" nodeType="clickEffect">
                                  <p:stCondLst>
                                    <p:cond delay="0"/>
                                  </p:stCondLst>
                                  <p:childTnLst>
                                    <p:set>
                                      <p:cBhvr>
                                        <p:cTn id="177" dur="1" fill="hold">
                                          <p:stCondLst>
                                            <p:cond delay="0"/>
                                          </p:stCondLst>
                                        </p:cTn>
                                        <p:tgtEl>
                                          <p:spTgt spid="72"/>
                                        </p:tgtEl>
                                        <p:attrNameLst>
                                          <p:attrName>style.visibility</p:attrName>
                                        </p:attrNameLst>
                                      </p:cBhvr>
                                      <p:to>
                                        <p:strVal val="hidden"/>
                                      </p:to>
                                    </p:set>
                                  </p:childTnLst>
                                </p:cTn>
                              </p:par>
                            </p:childTnLst>
                          </p:cTn>
                        </p:par>
                      </p:childTnLst>
                    </p:cTn>
                  </p:par>
                  <p:par>
                    <p:cTn id="178" fill="hold" nodeType="clickPar">
                      <p:stCondLst>
                        <p:cond delay="indefinite"/>
                        <p:cond evt="onBegin" delay="0">
                          <p:tn val="177"/>
                        </p:cond>
                      </p:stCondLst>
                      <p:childTnLst>
                        <p:par>
                          <p:cTn id="179" fill="hold">
                            <p:stCondLst>
                              <p:cond delay="0"/>
                            </p:stCondLst>
                            <p:childTnLst>
                              <p:par>
                                <p:cTn id="180" presetID="1" presetClass="exit" presetSubtype="0" dur="1" fill="hold" grpId="0" nodeType="clickEffect">
                                  <p:stCondLst>
                                    <p:cond delay="0"/>
                                  </p:stCondLst>
                                  <p:childTnLst>
                                    <p:set>
                                      <p:cBhvr>
                                        <p:cTn id="181" dur="1" fill="hold">
                                          <p:stCondLst>
                                            <p:cond delay="0"/>
                                          </p:stCondLst>
                                        </p:cTn>
                                        <p:tgtEl>
                                          <p:spTgt spid="73"/>
                                        </p:tgtEl>
                                        <p:attrNameLst>
                                          <p:attrName>style.visibility</p:attrName>
                                        </p:attrNameLst>
                                      </p:cBhvr>
                                      <p:to>
                                        <p:strVal val="hidden"/>
                                      </p:to>
                                    </p:set>
                                  </p:childTnLst>
                                </p:cTn>
                              </p:par>
                            </p:childTnLst>
                          </p:cTn>
                        </p:par>
                      </p:childTnLst>
                    </p:cTn>
                  </p:par>
                  <p:par>
                    <p:cTn id="182" fill="hold" nodeType="clickPar">
                      <p:stCondLst>
                        <p:cond delay="indefinite"/>
                        <p:cond evt="onBegin" delay="0">
                          <p:tn val="181"/>
                        </p:cond>
                      </p:stCondLst>
                      <p:childTnLst>
                        <p:par>
                          <p:cTn id="183" fill="hold">
                            <p:stCondLst>
                              <p:cond delay="0"/>
                            </p:stCondLst>
                            <p:childTnLst>
                              <p:par>
                                <p:cTn id="184" presetID="1" presetClass="exit" presetSubtype="0" dur="1" fill="hold" grpId="0" nodeType="clickEffect">
                                  <p:stCondLst>
                                    <p:cond delay="0"/>
                                  </p:stCondLst>
                                  <p:childTnLst>
                                    <p:set>
                                      <p:cBhvr>
                                        <p:cTn id="185" dur="1" fill="hold">
                                          <p:stCondLst>
                                            <p:cond delay="0"/>
                                          </p:stCondLst>
                                        </p:cTn>
                                        <p:tgtEl>
                                          <p:spTgt spid="74"/>
                                        </p:tgtEl>
                                        <p:attrNameLst>
                                          <p:attrName>style.visibility</p:attrName>
                                        </p:attrNameLst>
                                      </p:cBhvr>
                                      <p:to>
                                        <p:strVal val="hidden"/>
                                      </p:to>
                                    </p:set>
                                  </p:childTnLst>
                                </p:cTn>
                              </p:par>
                            </p:childTnLst>
                          </p:cTn>
                        </p:par>
                      </p:childTnLst>
                    </p:cTn>
                  </p:par>
                  <p:par>
                    <p:cTn id="186" fill="hold" nodeType="clickPar">
                      <p:stCondLst>
                        <p:cond delay="indefinite"/>
                        <p:cond evt="onBegin" delay="0">
                          <p:tn val="185"/>
                        </p:cond>
                      </p:stCondLst>
                      <p:childTnLst>
                        <p:par>
                          <p:cTn id="187" fill="hold">
                            <p:stCondLst>
                              <p:cond delay="0"/>
                            </p:stCondLst>
                            <p:childTnLst>
                              <p:par>
                                <p:cTn id="188" presetID="1" presetClass="exit" presetSubtype="0" dur="1" fill="hold" grpId="0" nodeType="clickEffect">
                                  <p:stCondLst>
                                    <p:cond delay="0"/>
                                  </p:stCondLst>
                                  <p:childTnLst>
                                    <p:set>
                                      <p:cBhvr>
                                        <p:cTn id="189" dur="1" fill="hold">
                                          <p:stCondLst>
                                            <p:cond delay="0"/>
                                          </p:stCondLst>
                                        </p:cTn>
                                        <p:tgtEl>
                                          <p:spTgt spid="75"/>
                                        </p:tgtEl>
                                        <p:attrNameLst>
                                          <p:attrName>style.visibility</p:attrName>
                                        </p:attrNameLst>
                                      </p:cBhvr>
                                      <p:to>
                                        <p:strVal val="hidden"/>
                                      </p:to>
                                    </p:set>
                                  </p:childTnLst>
                                </p:cTn>
                              </p:par>
                            </p:childTnLst>
                          </p:cTn>
                        </p:par>
                      </p:childTnLst>
                    </p:cTn>
                  </p:par>
                  <p:par>
                    <p:cTn id="190" fill="hold" nodeType="clickPar">
                      <p:stCondLst>
                        <p:cond delay="indefinite"/>
                        <p:cond evt="onBegin" delay="0">
                          <p:tn val="189"/>
                        </p:cond>
                      </p:stCondLst>
                      <p:childTnLst>
                        <p:par>
                          <p:cTn id="191" fill="hold">
                            <p:stCondLst>
                              <p:cond delay="0"/>
                            </p:stCondLst>
                            <p:childTnLst>
                              <p:par>
                                <p:cTn id="192" presetID="1" presetClass="exit" presetSubtype="0" dur="1" fill="hold" grpId="0" nodeType="clickEffect">
                                  <p:stCondLst>
                                    <p:cond delay="0"/>
                                  </p:stCondLst>
                                  <p:childTnLst>
                                    <p:set>
                                      <p:cBhvr>
                                        <p:cTn id="193" dur="1" fill="hold">
                                          <p:stCondLst>
                                            <p:cond delay="0"/>
                                          </p:stCondLst>
                                        </p:cTn>
                                        <p:tgtEl>
                                          <p:spTgt spid="76"/>
                                        </p:tgtEl>
                                        <p:attrNameLst>
                                          <p:attrName>style.visibility</p:attrName>
                                        </p:attrNameLst>
                                      </p:cBhvr>
                                      <p:to>
                                        <p:strVal val="hidden"/>
                                      </p:to>
                                    </p:set>
                                  </p:childTnLst>
                                </p:cTn>
                              </p:par>
                            </p:childTnLst>
                          </p:cTn>
                        </p:par>
                      </p:childTnLst>
                    </p:cTn>
                  </p:par>
                  <p:par>
                    <p:cTn id="194" fill="hold" nodeType="clickPar">
                      <p:stCondLst>
                        <p:cond delay="indefinite"/>
                        <p:cond evt="onBegin" delay="0">
                          <p:tn val="193"/>
                        </p:cond>
                      </p:stCondLst>
                      <p:childTnLst>
                        <p:par>
                          <p:cTn id="195" fill="hold">
                            <p:stCondLst>
                              <p:cond delay="0"/>
                            </p:stCondLst>
                            <p:childTnLst>
                              <p:par>
                                <p:cTn id="196" presetID="1" presetClass="exit" presetSubtype="0" dur="1" fill="hold" grpId="1" nodeType="clickEffect">
                                  <p:stCondLst>
                                    <p:cond delay="0"/>
                                  </p:stCondLst>
                                  <p:childTnLst>
                                    <p:set>
                                      <p:cBhvr>
                                        <p:cTn id="197" dur="1" fill="hold">
                                          <p:stCondLst>
                                            <p:cond delay="0"/>
                                          </p:stCondLst>
                                        </p:cTn>
                                        <p:tgtEl>
                                          <p:spTgt spid="77"/>
                                        </p:tgtEl>
                                        <p:attrNameLst>
                                          <p:attrName>style.visibility</p:attrName>
                                        </p:attrNameLst>
                                      </p:cBhvr>
                                      <p:to>
                                        <p:strVal val="hidden"/>
                                      </p:to>
                                    </p:set>
                                  </p:childTnLst>
                                </p:cTn>
                              </p:par>
                            </p:childTnLst>
                          </p:cTn>
                        </p:par>
                      </p:childTnLst>
                    </p:cTn>
                  </p:par>
                  <p:par>
                    <p:cTn id="198" fill="hold" nodeType="clickPar">
                      <p:stCondLst>
                        <p:cond delay="indefinite"/>
                        <p:cond evt="onBegin" delay="0">
                          <p:tn val="197"/>
                        </p:cond>
                      </p:stCondLst>
                      <p:childTnLst>
                        <p:par>
                          <p:cTn id="199" fill="hold">
                            <p:stCondLst>
                              <p:cond delay="0"/>
                            </p:stCondLst>
                            <p:childTnLst>
                              <p:par>
                                <p:cTn id="200" presetID="22" presetClass="entr" presetSubtype="8" dur="500" fill="hold" grpId="0" nodeType="clickEffect">
                                  <p:stCondLst>
                                    <p:cond delay="0"/>
                                  </p:stCondLst>
                                  <p:childTnLst>
                                    <p:set>
                                      <p:cBhvr>
                                        <p:cTn id="201" dur="1" fill="hold">
                                          <p:stCondLst>
                                            <p:cond delay="0"/>
                                          </p:stCondLst>
                                        </p:cTn>
                                        <p:tgtEl>
                                          <p:spTgt spid="78"/>
                                        </p:tgtEl>
                                        <p:attrNameLst>
                                          <p:attrName>style.visibility</p:attrName>
                                        </p:attrNameLst>
                                      </p:cBhvr>
                                      <p:to>
                                        <p:strVal val="visible"/>
                                      </p:to>
                                    </p:set>
                                    <p:animEffect transition="in" filter="wipe(left)">
                                      <p:cBhvr>
                                        <p:cTn id="20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99" grpId="0" animBg="1"/>
      <p:bldP spid="101" grpId="0" animBg="1"/>
      <p:bldP spid="103" grpId="0" animBg="1"/>
      <p:bldP spid="104" grpId="0" animBg="1"/>
      <p:bldP spid="105" grpId="0" animBg="1"/>
      <p:bldP spid="106" grpId="0" animBg="1"/>
      <p:bldP spid="16" grpId="0" animBg="1"/>
      <p:bldP spid="16" grpId="1" animBg="1"/>
      <p:bldP spid="18" grpId="0" animBg="1"/>
      <p:bldP spid="18" grpId="1" animBg="1"/>
      <p:bldP spid="18" grpId="2" animBg="1"/>
      <p:bldP spid="29" grpId="0" animBg="1"/>
      <p:bldP spid="30" grpId="0" animBg="1"/>
      <p:bldP spid="31" grpId="0" animBg="1"/>
      <p:bldP spid="32" grpId="0" animBg="1"/>
      <p:bldP spid="33" grpId="0" animBg="1"/>
      <p:bldP spid="34" grpId="0" animBg="1"/>
      <p:bldP spid="35" grpId="0" animBg="1"/>
      <p:bldP spid="50" grpId="0" animBg="1"/>
      <p:bldP spid="50" grpId="1" animBg="1"/>
      <p:bldP spid="51" grpId="0" animBg="1"/>
      <p:bldP spid="52" grpId="0" animBg="1"/>
      <p:bldP spid="53" grpId="0" animBg="1"/>
      <p:bldP spid="54" grpId="0" animBg="1"/>
      <p:bldP spid="55" grpId="0" animBg="1"/>
      <p:bldP spid="56" grpId="0" animBg="1"/>
      <p:bldP spid="57" grpId="0" animBg="1"/>
      <p:bldP spid="60" grpId="0" animBg="1"/>
      <p:bldP spid="61" grpId="0" animBg="1"/>
      <p:bldP spid="62" grpId="0" animBg="1"/>
      <p:bldP spid="62" grpId="1"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7" grpId="1" animBg="1"/>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0/1 Knapsack Problem - Dynamic Programming Solution</a:t>
            </a:r>
          </a:p>
        </p:txBody>
      </p:sp>
      <p:sp>
        <p:nvSpPr>
          <p:cNvPr id="3" name="Content Placeholder 2"/>
          <p:cNvSpPr>
            <a:spLocks noGrp="1"/>
          </p:cNvSpPr>
          <p:nvPr>
            <p:ph idx="1"/>
          </p:nvPr>
        </p:nvSpPr>
        <p:spPr/>
        <p:txBody>
          <a:bodyPr/>
          <a:lstStyle/>
          <a:p>
            <a:r>
              <a:rPr lang="en-US"/>
              <a:t>We can also find the objects to be carried in the knapsack as follows,</a:t>
            </a:r>
          </a:p>
          <a:p>
            <a:pPr marL="914400" lvl="1" indent="-457200" algn="l">
              <a:spcBef>
                <a:spcPts val="1200"/>
              </a:spcBef>
              <a:buFont typeface="+mj-lt"/>
              <a:buAutoNum type="arabicPeriod"/>
            </a:pPr>
            <a:r>
              <a:rPr lang="en-US" sz="2200"/>
              <a:t>Start looking at </a:t>
            </a:r>
            <a:r>
              <a:rPr lang="en-US" sz="2200">
                <a:solidFill>
                  <a:srgbClr val="AD1457"/>
                </a:solidFill>
              </a:rPr>
              <a:t>V[5, 11] = V[4, 11]  </a:t>
            </a:r>
            <a:r>
              <a:rPr lang="en-US" sz="2200">
                <a:latin typeface="Cambria Math" panose="02040503050406030204" pitchFamily="18" charset="0"/>
                <a:ea typeface="Cambria Math" panose="02040503050406030204" pitchFamily="18" charset="0"/>
              </a:rPr>
              <a:t>⟹ </a:t>
            </a:r>
            <a:r>
              <a:rPr lang="en-US" sz="2200"/>
              <a:t>So </a:t>
            </a:r>
            <a:r>
              <a:rPr lang="en-US" sz="2200" b="1"/>
              <a:t>not to include </a:t>
            </a:r>
            <a:r>
              <a:rPr lang="en-US" sz="2200"/>
              <a:t>object 5</a:t>
            </a:r>
          </a:p>
          <a:p>
            <a:pPr marL="914400" lvl="1" indent="-457200">
              <a:spcBef>
                <a:spcPts val="1200"/>
              </a:spcBef>
              <a:buFont typeface="+mj-lt"/>
              <a:buAutoNum type="arabicPeriod" startAt="2"/>
            </a:pPr>
            <a:r>
              <a:rPr lang="en-US" sz="2200"/>
              <a:t>Next go to V[4, 11] ≠ V[3, 11] but </a:t>
            </a:r>
            <a:r>
              <a:rPr lang="en-US" sz="2200">
                <a:solidFill>
                  <a:srgbClr val="AD1457"/>
                </a:solidFill>
              </a:rPr>
              <a:t>V[4, 11] = V[3,11-w</a:t>
            </a:r>
            <a:r>
              <a:rPr lang="en-US" sz="2200" baseline="-25000">
                <a:solidFill>
                  <a:srgbClr val="AD1457"/>
                </a:solidFill>
              </a:rPr>
              <a:t>4</a:t>
            </a:r>
            <a:r>
              <a:rPr lang="en-US" sz="2200">
                <a:solidFill>
                  <a:srgbClr val="AD1457"/>
                </a:solidFill>
              </a:rPr>
              <a:t>]+v</a:t>
            </a:r>
            <a:r>
              <a:rPr lang="en-US" sz="2200" baseline="-25000">
                <a:solidFill>
                  <a:srgbClr val="AD1457"/>
                </a:solidFill>
              </a:rPr>
              <a:t>4 </a:t>
            </a:r>
            <a:r>
              <a:rPr lang="en-US" sz="2200">
                <a:solidFill>
                  <a:srgbClr val="AD1457"/>
                </a:solidFill>
              </a:rPr>
              <a:t>= V[3, 5]+22 </a:t>
            </a:r>
            <a:r>
              <a:rPr lang="en-US" sz="2200" baseline="-25000">
                <a:solidFill>
                  <a:srgbClr val="AD1457"/>
                </a:solidFill>
              </a:rPr>
              <a:t> </a:t>
            </a:r>
            <a:r>
              <a:rPr lang="en-US" sz="2200" b="1">
                <a:solidFill>
                  <a:srgbClr val="0070C0"/>
                </a:solidFill>
              </a:rPr>
              <a:t>So include object 4</a:t>
            </a:r>
          </a:p>
          <a:p>
            <a:pPr marL="914400" lvl="1" indent="-457200">
              <a:spcBef>
                <a:spcPts val="1200"/>
              </a:spcBef>
              <a:buFont typeface="+mj-lt"/>
              <a:buAutoNum type="arabicPeriod" startAt="3"/>
            </a:pPr>
            <a:r>
              <a:rPr lang="en-US" sz="2200"/>
              <a:t>Now go to V[3,5] ≠ V[2,5] but </a:t>
            </a:r>
            <a:r>
              <a:rPr lang="en-US" sz="2200">
                <a:solidFill>
                  <a:srgbClr val="AD1457"/>
                </a:solidFill>
              </a:rPr>
              <a:t>V[3,5] = V[2,5-w</a:t>
            </a:r>
            <a:r>
              <a:rPr lang="en-US" sz="2200" baseline="-25000">
                <a:solidFill>
                  <a:srgbClr val="AD1457"/>
                </a:solidFill>
              </a:rPr>
              <a:t>3</a:t>
            </a:r>
            <a:r>
              <a:rPr lang="en-US" sz="2200">
                <a:solidFill>
                  <a:srgbClr val="AD1457"/>
                </a:solidFill>
              </a:rPr>
              <a:t>]+v</a:t>
            </a:r>
            <a:r>
              <a:rPr lang="en-US" sz="2200" baseline="-25000">
                <a:solidFill>
                  <a:srgbClr val="AD1457"/>
                </a:solidFill>
              </a:rPr>
              <a:t>3 </a:t>
            </a:r>
            <a:r>
              <a:rPr lang="en-US" sz="2200">
                <a:solidFill>
                  <a:srgbClr val="AD1457"/>
                </a:solidFill>
              </a:rPr>
              <a:t>= V[2,0]+18</a:t>
            </a:r>
            <a:r>
              <a:rPr lang="en-US" sz="2200" baseline="-25000">
                <a:solidFill>
                  <a:srgbClr val="AD1457"/>
                </a:solidFill>
              </a:rPr>
              <a:t> </a:t>
            </a:r>
            <a:r>
              <a:rPr lang="en-US" sz="2200" b="1">
                <a:solidFill>
                  <a:srgbClr val="0070C0"/>
                </a:solidFill>
              </a:rPr>
              <a:t>So include object 3</a:t>
            </a:r>
          </a:p>
          <a:p>
            <a:pPr marL="914400" lvl="1" indent="-457200">
              <a:spcBef>
                <a:spcPts val="1200"/>
              </a:spcBef>
              <a:buFont typeface="+mj-lt"/>
              <a:buAutoNum type="arabicPeriod" startAt="4"/>
            </a:pPr>
            <a:r>
              <a:rPr lang="en-US" sz="2200"/>
              <a:t>Now V[2,0] = V[1, 0]  and V[1,0] = V[0,0] </a:t>
            </a:r>
            <a:r>
              <a:rPr lang="en-US" sz="2200">
                <a:latin typeface="Cambria Math" panose="02040503050406030204" pitchFamily="18" charset="0"/>
                <a:ea typeface="Cambria Math" panose="02040503050406030204" pitchFamily="18" charset="0"/>
              </a:rPr>
              <a:t>⟹ </a:t>
            </a:r>
            <a:r>
              <a:rPr lang="en-US" sz="2200"/>
              <a:t>So objects 2 and 1 are </a:t>
            </a:r>
            <a:r>
              <a:rPr lang="en-US" sz="2200" b="1"/>
              <a:t>not included</a:t>
            </a:r>
            <a:r>
              <a:rPr lang="en-US" sz="2200"/>
              <a:t>. </a:t>
            </a:r>
          </a:p>
          <a:p>
            <a:endParaRPr lang="en-US"/>
          </a:p>
        </p:txBody>
      </p:sp>
      <mc:AlternateContent xmlns:mc="http://schemas.openxmlformats.org/markup-compatibility/2006" xmlns:a14="http://schemas.microsoft.com/office/drawing/2010/main">
        <mc:Choice Requires="a14">
          <p:graphicFrame>
            <p:nvGraphicFramePr>
              <p:cNvPr id="4" name="Content Placeholder 3"/>
              <p:cNvGraphicFramePr/>
              <p:nvPr>
                <p:extLst>
                  <p:ext uri="{D42A27DB-BD31-4B8C-83A1-F6EECF244321}">
                    <p14:modId xmlns:p14="http://schemas.microsoft.com/office/powerpoint/2010/main" val="2500884300"/>
                  </p:ext>
                </p:extLst>
              </p:nvPr>
            </p:nvGraphicFramePr>
            <p:xfrm>
              <a:off x="676170" y="3981504"/>
              <a:ext cx="8763000" cy="24384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12"/>
                        </a:ext>
                      </a:extLst>
                    </a:gridCol>
                  </a:tblGrid>
                  <a:tr h="37084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3"/>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5"/>
                      </a:ext>
                    </a:extLst>
                  </a:tr>
                </a:tbl>
              </a:graphicData>
            </a:graphic>
          </p:graphicFrame>
        </mc:Choice>
        <mc:Fallback xmlns="">
          <p:graphicFrame>
            <p:nvGraphicFramePr>
              <p:cNvPr id="4" name="Content Placeholder 3"/>
              <p:cNvGraphicFramePr/>
              <p:nvPr>
                <p:extLst>
                  <p:ext uri="{D42A27DB-BD31-4B8C-83A1-F6EECF244321}">
                    <p14:modId xmlns:p14="http://schemas.microsoft.com/office/powerpoint/2010/main" val="2500884300"/>
                  </p:ext>
                </p:extLst>
              </p:nvPr>
            </p:nvGraphicFramePr>
            <p:xfrm>
              <a:off x="676170" y="3981504"/>
              <a:ext cx="8763000" cy="24384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7"/>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8"/>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9"/>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0"/>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1"/>
                        </a:ext>
                      </a:extLst>
                    </a:gridCol>
                    <a:gridCol w="555625">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12"/>
                        </a:ext>
                      </a:extLst>
                    </a:gridCol>
                  </a:tblGrid>
                  <a:tr h="457200">
                    <a:tc>
                      <a:txBody>
                        <a:bodyPr/>
                        <a:lstStyle/>
                        <a:p>
                          <a:pPr algn="ctr"/>
                          <a:r>
                            <a:rPr lang="en-US" sz="220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126154" r="-318895" b="-427692"/>
                          </a:stretch>
                        </a:blip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222727" r="-318895" b="-321212"/>
                          </a:stretch>
                        </a:blip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327692" r="-318895" b="-226154"/>
                          </a:stretch>
                        </a:blip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3"/>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427692" r="-318895" b="-126154"/>
                          </a:stretch>
                        </a:blip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4"/>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291" t="-527692" r="-318895" b="-26154"/>
                          </a:stretch>
                        </a:blipFill>
                      </a:tcPr>
                    </a:tc>
                    <a:tc>
                      <a:txBody>
                        <a:bodyPr/>
                        <a:lstStyle/>
                        <a:p>
                          <a:pPr algn="ctr"/>
                          <a:r>
                            <a:rPr lang="en-US" sz="200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5"/>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p:cNvSpPr/>
              <p:nvPr/>
            </p:nvSpPr>
            <p:spPr>
              <a:xfrm>
                <a:off x="6196084" y="3266366"/>
                <a:ext cx="5577840" cy="4572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𝑉</m:t>
                      </m:r>
                      <m:r>
                        <a:rPr lang="en-US" sz="2000" i="1" smtClean="0">
                          <a:solidFill>
                            <a:schemeClr val="tx1"/>
                          </a:solidFill>
                          <a:latin typeface="Cambria Math" panose="02040503050406030204" pitchFamily="18" charset="0"/>
                        </a:rPr>
                        <m:t>[</m:t>
                      </m:r>
                      <m:r>
                        <a:rPr lang="en-US" sz="2000" i="1" err="1">
                          <a:solidFill>
                            <a:schemeClr val="tx1"/>
                          </a:solidFill>
                          <a:latin typeface="Cambria Math" panose="02040503050406030204" pitchFamily="18" charset="0"/>
                        </a:rPr>
                        <m:t>𝑖</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𝑗</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𝑚𝑎𝑥</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𝑉</m:t>
                      </m:r>
                      <m:r>
                        <a:rPr lang="en-US" sz="200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𝑖</m:t>
                      </m:r>
                      <m:r>
                        <a:rPr lang="en-US" sz="2000" i="1" smtClean="0">
                          <a:solidFill>
                            <a:schemeClr val="tx1"/>
                          </a:solidFill>
                          <a:latin typeface="Cambria Math" panose="02040503050406030204" pitchFamily="18" charset="0"/>
                        </a:rPr>
                        <m:t>−1][</m:t>
                      </m:r>
                      <m:r>
                        <a:rPr lang="en-US" sz="2000" i="1" smtClean="0">
                          <a:solidFill>
                            <a:schemeClr val="tx1"/>
                          </a:solidFill>
                          <a:latin typeface="Cambria Math" panose="02040503050406030204" pitchFamily="18" charset="0"/>
                        </a:rPr>
                        <m:t>𝑗</m:t>
                      </m:r>
                      <m:r>
                        <a:rPr lang="en-US" sz="2000"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𝑽</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𝒋</m:t>
                      </m:r>
                      <m:r>
                        <a:rPr lang="en-US" sz="2000" b="1" i="1" smtClean="0">
                          <a:solidFill>
                            <a:schemeClr val="tx1"/>
                          </a:solidFill>
                          <a:latin typeface="Cambria Math" panose="02040503050406030204" pitchFamily="18" charset="0"/>
                        </a:rPr>
                        <m:t>− </m:t>
                      </m:r>
                      <m:r>
                        <a:rPr lang="en-US" sz="2000" b="1" i="1" err="1">
                          <a:solidFill>
                            <a:schemeClr val="tx1"/>
                          </a:solidFill>
                          <a:latin typeface="Cambria Math" panose="02040503050406030204" pitchFamily="18" charset="0"/>
                        </a:rPr>
                        <m:t>𝒘</m:t>
                      </m:r>
                      <m:r>
                        <a:rPr lang="en-US" sz="2000" b="1" i="1" baseline="-25000" err="1">
                          <a:solidFill>
                            <a:schemeClr val="tx1"/>
                          </a:solidFill>
                          <a:latin typeface="Cambria Math" panose="02040503050406030204" pitchFamily="18" charset="0"/>
                        </a:rPr>
                        <m:t>𝒊</m:t>
                      </m:r>
                      <m:r>
                        <a:rPr lang="en-US" sz="2000" b="1" i="1">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𝒗</m:t>
                          </m:r>
                        </m:e>
                        <m:sub>
                          <m:r>
                            <a:rPr lang="en-US" sz="2000" b="1" i="1" smtClean="0">
                              <a:solidFill>
                                <a:schemeClr val="tx1"/>
                              </a:solidFill>
                              <a:latin typeface="Cambria Math" panose="02040503050406030204" pitchFamily="18" charset="0"/>
                            </a:rPr>
                            <m:t>𝒊</m:t>
                          </m:r>
                        </m:sub>
                      </m:sSub>
                      <m:r>
                        <a:rPr lang="en-US" sz="2000" i="1">
                          <a:solidFill>
                            <a:schemeClr val="tx1"/>
                          </a:solidFill>
                          <a:latin typeface="Cambria Math" panose="02040503050406030204" pitchFamily="18" charset="0"/>
                        </a:rPr>
                        <m:t>)</m:t>
                      </m:r>
                    </m:oMath>
                  </m:oMathPara>
                </a14:m>
                <a:endParaRPr lang="en-US" sz="20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ounded Rectangle 4"/>
              <p:cNvSpPr>
                <a:spLocks noRot="1" noChangeAspect="1" noMove="1" noResize="1" noEditPoints="1" noAdjustHandles="1" noChangeArrowheads="1" noChangeShapeType="1" noTextEdit="1"/>
              </p:cNvSpPr>
              <p:nvPr/>
            </p:nvSpPr>
            <p:spPr>
              <a:xfrm>
                <a:off x="6196084" y="3266366"/>
                <a:ext cx="5577840" cy="457200"/>
              </a:xfrm>
              <a:prstGeom prst="roundRect">
                <a:avLst/>
              </a:prstGeom>
              <a:blipFill>
                <a:blip r:embed="rId3"/>
                <a:stretch>
                  <a:fillRect b="-6494"/>
                </a:stretch>
              </a:blipFill>
            </p:spPr>
            <p:txBody>
              <a:bodyPr/>
              <a:lstStyle/>
              <a:p>
                <a:r>
                  <a:rPr lang="en-US">
                    <a:noFill/>
                  </a:rPr>
                  <a:t> </a:t>
                </a:r>
              </a:p>
            </p:txBody>
          </p:sp>
        </mc:Fallback>
      </mc:AlternateContent>
      <p:sp>
        <p:nvSpPr>
          <p:cNvPr id="7" name="TextBox 6"/>
          <p:cNvSpPr txBox="1"/>
          <p:nvPr/>
        </p:nvSpPr>
        <p:spPr>
          <a:xfrm>
            <a:off x="8886234" y="6027427"/>
            <a:ext cx="548640" cy="402336"/>
          </a:xfrm>
          <a:prstGeom prst="rect">
            <a:avLst/>
          </a:prstGeom>
          <a:solidFill>
            <a:srgbClr val="0070C0">
              <a:alpha val="30000"/>
            </a:srgbClr>
          </a:solidFill>
          <a:ln>
            <a:noFill/>
          </a:ln>
        </p:spPr>
        <p:txBody>
          <a:bodyPr wrap="square" rtlCol="0">
            <a:spAutoFit/>
          </a:bodyPr>
          <a:lstStyle/>
          <a:p>
            <a:endParaRPr lang="en-US"/>
          </a:p>
        </p:txBody>
      </p:sp>
      <p:cxnSp>
        <p:nvCxnSpPr>
          <p:cNvPr id="8" name="Straight Arrow Connector 7"/>
          <p:cNvCxnSpPr/>
          <p:nvPr/>
        </p:nvCxnSpPr>
        <p:spPr>
          <a:xfrm flipH="1" flipV="1">
            <a:off x="9365976" y="5872151"/>
            <a:ext cx="0" cy="44375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 idx="3"/>
          </p:cNvCxnSpPr>
          <p:nvPr/>
        </p:nvCxnSpPr>
        <p:spPr>
          <a:xfrm flipH="1" flipV="1">
            <a:off x="5986504" y="5550778"/>
            <a:ext cx="3050900" cy="40456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983840" y="5643149"/>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60659" y="5238580"/>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780531" y="4837997"/>
            <a:ext cx="548640" cy="384048"/>
          </a:xfrm>
          <a:prstGeom prst="rect">
            <a:avLst/>
          </a:prstGeom>
          <a:solidFill>
            <a:srgbClr val="FF0000">
              <a:alpha val="30000"/>
            </a:srgbClr>
          </a:solidFill>
        </p:spPr>
        <p:txBody>
          <a:bodyPr wrap="square" rtlCol="0">
            <a:spAutoFit/>
          </a:bodyPr>
          <a:lstStyle/>
          <a:p>
            <a:endParaRPr lang="en-US"/>
          </a:p>
        </p:txBody>
      </p:sp>
      <p:cxnSp>
        <p:nvCxnSpPr>
          <p:cNvPr id="11" name="Straight Arrow Connector 10"/>
          <p:cNvCxnSpPr/>
          <p:nvPr/>
        </p:nvCxnSpPr>
        <p:spPr>
          <a:xfrm flipH="1" flipV="1">
            <a:off x="2832716" y="4596487"/>
            <a:ext cx="0" cy="51098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142596" y="5119316"/>
            <a:ext cx="2560320" cy="40802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020672" y="1707777"/>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534836" y="2156013"/>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705602" y="2617694"/>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528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22" presetClass="entr" presetSubtype="8" dur="50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nodeType="afterGroup">
                            <p:stCondLst>
                              <p:cond delay="500"/>
                            </p:stCondLst>
                            <p:childTnLst>
                              <p:par>
                                <p:cTn id="18" presetID="22" presetClass="entr" presetSubtype="4" dur="100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1000"/>
                                        <p:tgtEl>
                                          <p:spTgt spid="8"/>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22" presetClass="entr" presetSubtype="8" dur="100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par>
                          <p:cTn id="29" fill="hold" nodeType="afterGroup">
                            <p:stCondLst>
                              <p:cond delay="1000"/>
                            </p:stCondLst>
                            <p:childTnLst>
                              <p:par>
                                <p:cTn id="30" presetID="21" presetClass="entr" presetSubtype="1" dur="100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1000"/>
                                        <p:tgtEl>
                                          <p:spTgt spid="12"/>
                                        </p:tgtEl>
                                      </p:cBhvr>
                                    </p:animEffect>
                                  </p:childTnLst>
                                </p:cTn>
                              </p:par>
                              <p:par>
                                <p:cTn id="33" presetID="10" presetClass="entr" presetSubtype="0" dur="50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2" presetClass="entr" presetSubtype="8" dur="100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1000"/>
                                        <p:tgtEl>
                                          <p:spTgt spid="15"/>
                                        </p:tgtEl>
                                      </p:cBhvr>
                                    </p:animEffect>
                                  </p:childTnLst>
                                </p:cTn>
                              </p:par>
                            </p:childTnLst>
                          </p:cTn>
                        </p:par>
                        <p:par>
                          <p:cTn id="44" fill="hold" nodeType="afterGroup">
                            <p:stCondLst>
                              <p:cond delay="1000"/>
                            </p:stCondLst>
                            <p:childTnLst>
                              <p:par>
                                <p:cTn id="45" presetID="22" presetClass="entr" presetSubtype="2" dur="50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right)">
                                      <p:cBhvr>
                                        <p:cTn id="47" dur="500"/>
                                        <p:tgtEl>
                                          <p:spTgt spid="9"/>
                                        </p:tgtEl>
                                      </p:cBhvr>
                                    </p:animEffect>
                                  </p:childTnLst>
                                </p:cTn>
                              </p:par>
                            </p:childTnLst>
                          </p:cTn>
                        </p:par>
                        <p:par>
                          <p:cTn id="48" fill="hold" nodeType="afterGroup">
                            <p:stCondLst>
                              <p:cond delay="1500"/>
                            </p:stCondLst>
                            <p:childTnLst>
                              <p:par>
                                <p:cTn id="49" presetID="21" presetClass="entr" presetSubtype="1" dur="100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1000"/>
                                        <p:tgtEl>
                                          <p:spTgt spid="13"/>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22" presetClass="entr" presetSubtype="4" dur="50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par>
                          <p:cTn id="60" fill="hold" nodeType="afterGroup">
                            <p:stCondLst>
                              <p:cond delay="500"/>
                            </p:stCondLst>
                            <p:childTnLst>
                              <p:par>
                                <p:cTn id="61" presetID="22" presetClass="entr" presetSubtype="2" dur="500"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par>
                          <p:cTn id="64" fill="hold" nodeType="afterGroup">
                            <p:stCondLst>
                              <p:cond delay="1000"/>
                            </p:stCondLst>
                            <p:childTnLst>
                              <p:par>
                                <p:cTn id="65" presetID="22" presetClass="entr" presetSubtype="2" dur="5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right)">
                                      <p:cBhvr>
                                        <p:cTn id="67" dur="500"/>
                                        <p:tgtEl>
                                          <p:spTgt spid="21"/>
                                        </p:tgtEl>
                                      </p:cBhvr>
                                    </p:animEffect>
                                  </p:childTnLst>
                                </p:cTn>
                              </p:par>
                              <p:par>
                                <p:cTn id="68" presetID="22" presetClass="entr" presetSubtype="8" dur="100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Assembly Line Scheduling</a:t>
            </a:r>
          </a:p>
        </p:txBody>
      </p:sp>
    </p:spTree>
    <p:extLst>
      <p:ext uri="{BB962C8B-B14F-4D97-AF65-F5344CB8AC3E}">
        <p14:creationId xmlns:p14="http://schemas.microsoft.com/office/powerpoint/2010/main" val="401102594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p:sp>
        <p:nvSpPr>
          <p:cNvPr id="3" name="Content Placeholder 2"/>
          <p:cNvSpPr>
            <a:spLocks noGrp="1"/>
          </p:cNvSpPr>
          <p:nvPr>
            <p:ph idx="1"/>
          </p:nvPr>
        </p:nvSpPr>
        <p:spPr/>
        <p:txBody>
          <a:bodyPr/>
          <a:lstStyle/>
          <a:p>
            <a:r>
              <a:rPr lang="en-US" dirty="0"/>
              <a:t>Assembly line scheduling is a manufacturing problem. </a:t>
            </a:r>
            <a:endParaRPr lang="en-US" dirty="0" smtClean="0"/>
          </a:p>
          <a:p>
            <a:r>
              <a:rPr lang="en-US" dirty="0" smtClean="0"/>
              <a:t>In </a:t>
            </a:r>
            <a:r>
              <a:rPr lang="en-US" dirty="0"/>
              <a:t>automobile industries, assembly lines are used to transfer parts from one station to another</a:t>
            </a:r>
            <a:r>
              <a:rPr lang="en-US" dirty="0" smtClean="0"/>
              <a:t>.</a:t>
            </a:r>
            <a:endParaRPr lang="en-US" dirty="0"/>
          </a:p>
          <a:p>
            <a:r>
              <a:rPr lang="en-US" dirty="0"/>
              <a:t>Manufacturing of large items like car, trucks etc. generally undergoes through multiple station, where each station is responsible for assembling particular part only. </a:t>
            </a:r>
            <a:endParaRPr lang="en-US" dirty="0" smtClean="0"/>
          </a:p>
          <a:p>
            <a:r>
              <a:rPr lang="en-US" dirty="0" smtClean="0"/>
              <a:t>Entire </a:t>
            </a:r>
            <a:r>
              <a:rPr lang="en-US" dirty="0"/>
              <a:t>product will be ready after it goes through predefined n stations </a:t>
            </a:r>
            <a:r>
              <a:rPr lang="en-US" dirty="0" smtClean="0"/>
              <a:t>in sequence</a:t>
            </a:r>
          </a:p>
        </p:txBody>
      </p:sp>
    </p:spTree>
    <p:extLst>
      <p:ext uri="{BB962C8B-B14F-4D97-AF65-F5344CB8AC3E}">
        <p14:creationId xmlns:p14="http://schemas.microsoft.com/office/powerpoint/2010/main" val="26854771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p:sp>
        <p:nvSpPr>
          <p:cNvPr id="3" name="Content Placeholder 2"/>
          <p:cNvSpPr>
            <a:spLocks noGrp="1"/>
          </p:cNvSpPr>
          <p:nvPr>
            <p:ph idx="1"/>
          </p:nvPr>
        </p:nvSpPr>
        <p:spPr/>
        <p:txBody>
          <a:bodyPr/>
          <a:lstStyle/>
          <a:p>
            <a:r>
              <a:rPr lang="en-US" b="1" dirty="0" smtClean="0"/>
              <a:t>For </a:t>
            </a:r>
            <a:r>
              <a:rPr lang="en-US" b="1" dirty="0"/>
              <a:t>example</a:t>
            </a:r>
            <a:r>
              <a:rPr lang="en-US" dirty="0"/>
              <a:t>, manufacturing of car may be done in several stages like engine fitting, coloring, light fitting, fixing of controlling system, gates, seats and many other things.</a:t>
            </a:r>
          </a:p>
          <a:p>
            <a:r>
              <a:rPr lang="en-US" dirty="0"/>
              <a:t>Particular task is carried out at the station dedicated for that task only. Based on requirement, there may be more than one assembly line.</a:t>
            </a:r>
          </a:p>
          <a:p>
            <a:r>
              <a:rPr lang="en-US" dirty="0"/>
              <a:t>In case of two assembly lines, if load at station j of assembly line 1 is very high, then components are transferred to station j of assembly line 2, converse is also true. This helps to speed up the manufacturing process</a:t>
            </a:r>
            <a:r>
              <a:rPr lang="en-US" dirty="0" smtClean="0"/>
              <a:t>.</a:t>
            </a:r>
          </a:p>
          <a:p>
            <a:r>
              <a:rPr lang="en-US" dirty="0"/>
              <a:t>The time to transfer partial product from one station to next station on same assembly line is negligible. </a:t>
            </a:r>
            <a:endParaRPr lang="en-US" dirty="0" smtClean="0"/>
          </a:p>
          <a:p>
            <a:r>
              <a:rPr lang="en-US" dirty="0" smtClean="0"/>
              <a:t>During </a:t>
            </a:r>
            <a:r>
              <a:rPr lang="en-US" dirty="0"/>
              <a:t>rush, factory manager may transfer partially completed auto from one assembly line to another, to complete the manufacturing as quick as possible. Some penalty of time t occurs when product is transferred from assembly 1 to 2 or 2 to 1.</a:t>
            </a:r>
          </a:p>
        </p:txBody>
      </p:sp>
    </p:spTree>
    <p:extLst>
      <p:ext uri="{BB962C8B-B14F-4D97-AF65-F5344CB8AC3E}">
        <p14:creationId xmlns:p14="http://schemas.microsoft.com/office/powerpoint/2010/main" val="233294902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p:sp>
        <p:nvSpPr>
          <p:cNvPr id="3" name="Content Placeholder 2"/>
          <p:cNvSpPr>
            <a:spLocks noGrp="1"/>
          </p:cNvSpPr>
          <p:nvPr>
            <p:ph idx="1"/>
          </p:nvPr>
        </p:nvSpPr>
        <p:spPr/>
        <p:txBody>
          <a:bodyPr/>
          <a:lstStyle/>
          <a:p>
            <a:r>
              <a:rPr lang="en-US" dirty="0"/>
              <a:t>Determine which station should be selected from assembly line 1 and which to choose from assembly line 2 in order to minimize the total time to build the entire product</a:t>
            </a:r>
            <a:r>
              <a:rPr lang="en-US" dirty="0" smtClean="0"/>
              <a:t>.</a:t>
            </a:r>
            <a:endParaRPr lang="en-US" dirty="0"/>
          </a:p>
        </p:txBody>
      </p:sp>
    </p:spTree>
    <p:extLst>
      <p:ext uri="{BB962C8B-B14F-4D97-AF65-F5344CB8AC3E}">
        <p14:creationId xmlns:p14="http://schemas.microsoft.com/office/powerpoint/2010/main" val="24665882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An automobile chassis enters each assembly line, </a:t>
                </a:r>
                <a:r>
                  <a:rPr lang="en-US" b="1"/>
                  <a:t>has parts added to it at a number of stations</a:t>
                </a:r>
                <a:r>
                  <a:rPr lang="en-US"/>
                  <a:t>, and a finished auto exits at the end of the line. </a:t>
                </a:r>
              </a:p>
              <a:p>
                <a:r>
                  <a:rPr lang="en-US"/>
                  <a:t>There are two assembly lines, numbered </a:t>
                </a:r>
                <a14:m>
                  <m:oMath xmlns:m="http://schemas.openxmlformats.org/officeDocument/2006/math">
                    <m:r>
                      <a:rPr lang="en-US" b="1" i="1" smtClean="0">
                        <a:solidFill>
                          <a:srgbClr val="AD1457"/>
                        </a:solidFill>
                        <a:latin typeface="Cambria Math" panose="02040503050406030204" pitchFamily="18" charset="0"/>
                      </a:rPr>
                      <m:t>𝒊</m:t>
                    </m:r>
                    <m:r>
                      <a:rPr lang="en-US" b="1" i="1" smtClean="0">
                        <a:solidFill>
                          <a:srgbClr val="AD1457"/>
                        </a:solidFill>
                        <a:latin typeface="Cambria Math" panose="02040503050406030204" pitchFamily="18" charset="0"/>
                      </a:rPr>
                      <m:t> = </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𝟐</m:t>
                    </m:r>
                  </m:oMath>
                </a14:m>
                <a:r>
                  <a:rPr lang="en-US" b="1">
                    <a:solidFill>
                      <a:srgbClr val="AD1457"/>
                    </a:solidFill>
                  </a:rPr>
                  <a:t>.</a:t>
                </a:r>
              </a:p>
              <a:p>
                <a:r>
                  <a:rPr lang="en-US"/>
                  <a:t>Each assembly line has </a:t>
                </a:r>
                <a14:m>
                  <m:oMath xmlns:m="http://schemas.openxmlformats.org/officeDocument/2006/math">
                    <m:r>
                      <a:rPr lang="en-US" b="1" i="1" smtClean="0">
                        <a:solidFill>
                          <a:srgbClr val="AD1457"/>
                        </a:solidFill>
                        <a:latin typeface="Cambria Math" panose="02040503050406030204" pitchFamily="18" charset="0"/>
                      </a:rPr>
                      <m:t>𝒏</m:t>
                    </m:r>
                  </m:oMath>
                </a14:m>
                <a:r>
                  <a:rPr lang="en-US"/>
                  <a:t> stations, numbered </a:t>
                </a:r>
                <a14:m>
                  <m:oMath xmlns:m="http://schemas.openxmlformats.org/officeDocument/2006/math">
                    <m:r>
                      <a:rPr lang="en-US" b="1" i="1" smtClean="0">
                        <a:solidFill>
                          <a:srgbClr val="AD1457"/>
                        </a:solidFill>
                        <a:latin typeface="Cambria Math" panose="02040503050406030204" pitchFamily="18" charset="0"/>
                      </a:rPr>
                      <m:t>𝒋</m:t>
                    </m:r>
                    <m:r>
                      <a:rPr lang="en-US" b="1" i="1" smtClean="0">
                        <a:solidFill>
                          <a:srgbClr val="AD1457"/>
                        </a:solidFill>
                        <a:latin typeface="Cambria Math" panose="02040503050406030204" pitchFamily="18" charset="0"/>
                      </a:rPr>
                      <m:t> = </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𝟐</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𝒏</m:t>
                    </m:r>
                  </m:oMath>
                </a14:m>
                <a:endParaRPr lang="en-US"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p:pic>
        <p:nvPicPr>
          <p:cNvPr id="4" name="Content Placeholder 3" descr="C:\Users\RUPESH\Pictures\cadena_de_montaje_ingles.jpg"/>
          <p:cNvPicPr/>
          <p:nvPr/>
        </p:nvPicPr>
        <p:blipFill>
          <a:blip r:embed="rId3">
            <a:extLst>
              <a:ext uri="{28A0092B-C50C-407E-A947-70E740481C1C}">
                <a14:useLocalDpi xmlns:a14="http://schemas.microsoft.com/office/drawing/2010/main" val="0"/>
              </a:ext>
            </a:extLst>
          </a:blip>
          <a:stretch>
            <a:fillRect/>
          </a:stretch>
        </p:blipFill>
        <p:spPr bwMode="auto">
          <a:xfrm>
            <a:off x="2174966" y="2997926"/>
            <a:ext cx="6858000" cy="2926080"/>
          </a:xfrm>
          <a:prstGeom prst="rect">
            <a:avLst/>
          </a:prstGeom>
          <a:noFill/>
          <a:ln>
            <a:noFill/>
          </a:ln>
        </p:spPr>
      </p:pic>
    </p:spTree>
    <p:extLst>
      <p:ext uri="{BB962C8B-B14F-4D97-AF65-F5344CB8AC3E}">
        <p14:creationId xmlns:p14="http://schemas.microsoft.com/office/powerpoint/2010/main" val="1546791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5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We denote the </a:t>
                </a:r>
                <a14:m>
                  <m:oMath xmlns:m="http://schemas.openxmlformats.org/officeDocument/2006/math">
                    <m:sSup>
                      <m:sSupPr>
                        <m:ctrlPr>
                          <a:rPr lang="en-US" b="1" i="1" smtClean="0">
                            <a:solidFill>
                              <a:srgbClr val="AD1457"/>
                            </a:solidFill>
                            <a:latin typeface="Cambria Math" panose="02040503050406030204" pitchFamily="18" charset="0"/>
                          </a:rPr>
                        </m:ctrlPr>
                      </m:sSupPr>
                      <m:e>
                        <m:r>
                          <a:rPr lang="en-US" b="1" i="1">
                            <a:solidFill>
                              <a:srgbClr val="AD1457"/>
                            </a:solidFill>
                            <a:latin typeface="Cambria Math" panose="02040503050406030204" pitchFamily="18" charset="0"/>
                          </a:rPr>
                          <m:t>𝒋</m:t>
                        </m:r>
                      </m:e>
                      <m:sup>
                        <m:r>
                          <a:rPr lang="en-US" b="1" i="1">
                            <a:solidFill>
                              <a:srgbClr val="AD1457"/>
                            </a:solidFill>
                            <a:latin typeface="Cambria Math" panose="02040503050406030204" pitchFamily="18" charset="0"/>
                          </a:rPr>
                          <m:t>𝒕𝒉</m:t>
                        </m:r>
                      </m:sup>
                    </m:sSup>
                  </m:oMath>
                </a14:m>
                <a:r>
                  <a:rPr lang="en-US"/>
                  <a:t> station on line </a:t>
                </a:r>
                <a14:m>
                  <m:oMath xmlns:m="http://schemas.openxmlformats.org/officeDocument/2006/math">
                    <m:r>
                      <a:rPr lang="en-US" b="1" i="1" smtClean="0">
                        <a:solidFill>
                          <a:srgbClr val="AD1457"/>
                        </a:solidFill>
                        <a:latin typeface="Cambria Math" panose="02040503050406030204" pitchFamily="18" charset="0"/>
                      </a:rPr>
                      <m:t>𝒊</m:t>
                    </m:r>
                    <m:r>
                      <a:rPr lang="en-US" i="1">
                        <a:latin typeface="Cambria Math" panose="02040503050406030204" pitchFamily="18" charset="0"/>
                      </a:rPr>
                      <m:t> </m:t>
                    </m:r>
                  </m:oMath>
                </a14:m>
                <a:r>
                  <a:rPr lang="en-US"/>
                  <a:t>by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r>
                      <a:rPr lang="en-US" i="1">
                        <a:latin typeface="Cambria Math" panose="02040503050406030204" pitchFamily="18" charset="0"/>
                      </a:rPr>
                      <m:t>.</m:t>
                    </m:r>
                  </m:oMath>
                </a14:m>
                <a:endParaRPr lang="en-US"/>
              </a:p>
              <a:p>
                <a:r>
                  <a:rPr lang="en-US"/>
                  <a:t>The </a:t>
                </a:r>
                <a14:m>
                  <m:oMath xmlns:m="http://schemas.openxmlformats.org/officeDocument/2006/math">
                    <m:sSup>
                      <m:sSupPr>
                        <m:ctrlPr>
                          <a:rPr lang="en-US" b="1" i="1" smtClean="0">
                            <a:solidFill>
                              <a:srgbClr val="AD1457"/>
                            </a:solidFill>
                            <a:latin typeface="Cambria Math" panose="02040503050406030204" pitchFamily="18" charset="0"/>
                          </a:rPr>
                        </m:ctrlPr>
                      </m:sSupPr>
                      <m:e>
                        <m:r>
                          <a:rPr lang="en-US" b="1" i="1">
                            <a:solidFill>
                              <a:srgbClr val="AD1457"/>
                            </a:solidFill>
                            <a:latin typeface="Cambria Math" panose="02040503050406030204" pitchFamily="18" charset="0"/>
                          </a:rPr>
                          <m:t>𝒋</m:t>
                        </m:r>
                      </m:e>
                      <m:sup>
                        <m:r>
                          <a:rPr lang="en-US" b="1" i="1">
                            <a:solidFill>
                              <a:srgbClr val="AD1457"/>
                            </a:solidFill>
                            <a:latin typeface="Cambria Math" panose="02040503050406030204" pitchFamily="18" charset="0"/>
                          </a:rPr>
                          <m:t>𝒕𝒉</m:t>
                        </m:r>
                      </m:sup>
                    </m:sSup>
                  </m:oMath>
                </a14:m>
                <a:r>
                  <a:rPr lang="en-US" baseline="30000"/>
                  <a:t> </a:t>
                </a:r>
                <a:r>
                  <a:rPr lang="en-US"/>
                  <a:t>station on line</a:t>
                </a:r>
                <a14:m>
                  <m:oMath xmlns:m="http://schemas.openxmlformats.org/officeDocument/2006/math">
                    <m:r>
                      <a:rPr lang="en-US" i="1">
                        <a:latin typeface="Cambria Math" panose="02040503050406030204" pitchFamily="18" charset="0"/>
                      </a:rPr>
                      <m:t> </m:t>
                    </m:r>
                    <m:r>
                      <a:rPr lang="en-US" b="1" i="1" smtClean="0">
                        <a:solidFill>
                          <a:srgbClr val="AD1457"/>
                        </a:solidFill>
                        <a:latin typeface="Cambria Math" panose="02040503050406030204" pitchFamily="18" charset="0"/>
                      </a:rPr>
                      <m:t>𝟏</m:t>
                    </m:r>
                  </m:oMath>
                </a14:m>
                <a:r>
                  <a:rPr lang="en-US" b="1">
                    <a:solidFill>
                      <a:srgbClr val="AD1457"/>
                    </a:solidFill>
                  </a:rPr>
                  <a:t> </a:t>
                </a:r>
                <a14:m>
                  <m:oMath xmlns:m="http://schemas.openxmlformats.org/officeDocument/2006/math">
                    <m:r>
                      <a:rPr lang="en-US" b="1" i="1">
                        <a:solidFill>
                          <a:srgbClr val="AD1457"/>
                        </a:solidFill>
                        <a:latin typeface="Cambria Math" panose="02040503050406030204" pitchFamily="18" charset="0"/>
                      </a:rPr>
                      <m:t>(</m:t>
                    </m:r>
                    <m:sSub>
                      <m:sSubPr>
                        <m:ctrlPr>
                          <a:rPr lang="en-US" b="1" i="1">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𝟏</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r>
                      <a:rPr lang="en-US" b="1" i="1">
                        <a:solidFill>
                          <a:srgbClr val="AD1457"/>
                        </a:solidFill>
                        <a:latin typeface="Cambria Math" panose="02040503050406030204" pitchFamily="18" charset="0"/>
                      </a:rPr>
                      <m:t>) </m:t>
                    </m:r>
                  </m:oMath>
                </a14:m>
                <a:r>
                  <a:rPr lang="en-US"/>
                  <a:t>performs the same function as the </a:t>
                </a:r>
                <a14:m>
                  <m:oMath xmlns:m="http://schemas.openxmlformats.org/officeDocument/2006/math">
                    <m:sSup>
                      <m:sSupPr>
                        <m:ctrlPr>
                          <a:rPr lang="en-US" b="1" i="1" smtClean="0">
                            <a:solidFill>
                              <a:srgbClr val="AD1457"/>
                            </a:solidFill>
                            <a:latin typeface="Cambria Math" panose="02040503050406030204" pitchFamily="18" charset="0"/>
                          </a:rPr>
                        </m:ctrlPr>
                      </m:sSupPr>
                      <m:e>
                        <m:r>
                          <a:rPr lang="en-US" b="1" i="1">
                            <a:solidFill>
                              <a:srgbClr val="AD1457"/>
                            </a:solidFill>
                            <a:latin typeface="Cambria Math" panose="02040503050406030204" pitchFamily="18" charset="0"/>
                          </a:rPr>
                          <m:t>𝒋</m:t>
                        </m:r>
                      </m:e>
                      <m:sup>
                        <m:r>
                          <a:rPr lang="en-US" b="1" i="1">
                            <a:solidFill>
                              <a:srgbClr val="AD1457"/>
                            </a:solidFill>
                            <a:latin typeface="Cambria Math" panose="02040503050406030204" pitchFamily="18" charset="0"/>
                          </a:rPr>
                          <m:t>𝒕𝒉</m:t>
                        </m:r>
                      </m:sup>
                    </m:sSup>
                  </m:oMath>
                </a14:m>
                <a:r>
                  <a:rPr lang="en-US"/>
                  <a:t> station on line </a:t>
                </a:r>
                <a14:m>
                  <m:oMath xmlns:m="http://schemas.openxmlformats.org/officeDocument/2006/math">
                    <m:r>
                      <a:rPr lang="en-US" b="1" i="1" smtClean="0">
                        <a:solidFill>
                          <a:srgbClr val="AD1457"/>
                        </a:solidFill>
                        <a:latin typeface="Cambria Math" panose="02040503050406030204" pitchFamily="18" charset="0"/>
                      </a:rPr>
                      <m:t>𝟐</m:t>
                    </m:r>
                    <m:r>
                      <a:rPr lang="en-US" b="1" i="1" smtClean="0">
                        <a:solidFill>
                          <a:srgbClr val="AD1457"/>
                        </a:solidFill>
                        <a:latin typeface="Cambria Math" panose="02040503050406030204" pitchFamily="18" charset="0"/>
                      </a:rPr>
                      <m:t> (</m:t>
                    </m:r>
                    <m:sSub>
                      <m:sSubPr>
                        <m:ctrlPr>
                          <a:rPr lang="en-US" b="1" i="1">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𝟐</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r>
                      <a:rPr lang="en-US" b="1" i="1">
                        <a:solidFill>
                          <a:srgbClr val="AD1457"/>
                        </a:solidFill>
                        <a:latin typeface="Cambria Math" panose="02040503050406030204" pitchFamily="18" charset="0"/>
                      </a:rPr>
                      <m:t>). </m:t>
                    </m:r>
                  </m:oMath>
                </a14:m>
                <a:endParaRPr lang="en-US" b="1"/>
              </a:p>
              <a:p>
                <a:r>
                  <a:rPr lang="en-US"/>
                  <a:t>Corresponding stations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𝟏</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baseline="-25000"/>
                  <a:t> </a:t>
                </a:r>
                <a:r>
                  <a:rPr lang="en-US"/>
                  <a:t>and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𝟐</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a:t> perform the same function </a:t>
                </a:r>
                <a:r>
                  <a:rPr lang="en-US" b="1"/>
                  <a:t>but can take different amounts of time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𝒂</m:t>
                        </m:r>
                      </m:e>
                      <m:sub>
                        <m:r>
                          <a:rPr lang="en-US" b="1" i="1">
                            <a:solidFill>
                              <a:srgbClr val="AD1457"/>
                            </a:solidFill>
                            <a:latin typeface="Cambria Math" panose="02040503050406030204" pitchFamily="18" charset="0"/>
                          </a:rPr>
                          <m:t>𝟏</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a:t>and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𝒂</m:t>
                        </m:r>
                      </m:e>
                      <m:sub>
                        <m:r>
                          <a:rPr lang="en-US" b="1" i="1">
                            <a:solidFill>
                              <a:srgbClr val="AD1457"/>
                            </a:solidFill>
                            <a:latin typeface="Cambria Math" panose="02040503050406030204" pitchFamily="18" charset="0"/>
                          </a:rPr>
                          <m:t>𝟐</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a:t>.</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200" r="-818" b="0"/>
                </a:stretch>
              </a:blipFill>
            </p:spPr>
            <p:txBody>
              <a:bodyPr/>
              <a:lstStyle/>
              <a:p>
                <a:r>
                  <a:rPr lang="en-US">
                    <a:noFill/>
                  </a:rPr>
                  <a:t> </a:t>
                </a:r>
              </a:p>
            </p:txBody>
          </p:sp>
        </mc:Fallback>
      </mc:AlternateContent>
      <p:pic>
        <p:nvPicPr>
          <p:cNvPr id="4" name="Content Placeholder 3" descr="C:\Users\RUPESH\Pictures\cadena_de_montaje_ingles.jpg"/>
          <p:cNvPicPr/>
          <p:nvPr/>
        </p:nvPicPr>
        <p:blipFill>
          <a:blip r:embed="rId3">
            <a:extLst>
              <a:ext uri="{28A0092B-C50C-407E-A947-70E740481C1C}">
                <a14:useLocalDpi xmlns:a14="http://schemas.microsoft.com/office/drawing/2010/main" val="0"/>
              </a:ext>
            </a:extLst>
          </a:blip>
          <a:stretch>
            <a:fillRect/>
          </a:stretch>
        </p:blipFill>
        <p:spPr bwMode="auto">
          <a:xfrm>
            <a:off x="2174966" y="2997926"/>
            <a:ext cx="6858000" cy="2926080"/>
          </a:xfrm>
          <a:prstGeom prst="rect">
            <a:avLst/>
          </a:prstGeom>
          <a:noFill/>
          <a:ln>
            <a:noFill/>
          </a:ln>
        </p:spPr>
      </p:pic>
    </p:spTree>
    <p:extLst>
      <p:ext uri="{BB962C8B-B14F-4D97-AF65-F5344CB8AC3E}">
        <p14:creationId xmlns:p14="http://schemas.microsoft.com/office/powerpoint/2010/main" val="687566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p:txBody>
          <a:bodyPr/>
          <a:lstStyle/>
          <a:p>
            <a:r>
              <a:rPr lang="en-US" dirty="0" smtClean="0">
                <a:latin typeface="Calibri" panose="020F0502020204030204" pitchFamily="34" charset="0"/>
                <a:cs typeface="Calibri" panose="020F0502020204030204" pitchFamily="34" charset="0"/>
              </a:rPr>
              <a:t>Dynamic Programming is mainly used when solutions to the same subproblems are needed again and again. </a:t>
            </a:r>
          </a:p>
          <a:p>
            <a:r>
              <a:rPr lang="en-US" dirty="0" smtClean="0">
                <a:latin typeface="Calibri" panose="020F0502020204030204" pitchFamily="34" charset="0"/>
                <a:cs typeface="Calibri" panose="020F0502020204030204" pitchFamily="34" charset="0"/>
              </a:rPr>
              <a:t>In </a:t>
            </a:r>
            <a:r>
              <a:rPr lang="en-US" dirty="0">
                <a:latin typeface="Calibri" panose="020F0502020204030204" pitchFamily="34" charset="0"/>
                <a:cs typeface="Calibri" panose="020F0502020204030204" pitchFamily="34" charset="0"/>
              </a:rPr>
              <a:t>dynamic programming, computed solutions to subproblems are stored in a table so that these don’t have to be recomputed.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So </a:t>
            </a:r>
            <a:r>
              <a:rPr lang="en-US" dirty="0">
                <a:latin typeface="Calibri" panose="020F0502020204030204" pitchFamily="34" charset="0"/>
                <a:cs typeface="Calibri" panose="020F0502020204030204" pitchFamily="34" charset="0"/>
              </a:rPr>
              <a:t>Dynamic Programming is not useful when there are no common (overlapping) subproblems because there is no point in storing the solutions if they are not needed again.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For </a:t>
            </a:r>
            <a:r>
              <a:rPr lang="en-US" dirty="0">
                <a:latin typeface="Calibri" panose="020F0502020204030204" pitchFamily="34" charset="0"/>
                <a:cs typeface="Calibri" panose="020F0502020204030204" pitchFamily="34" charset="0"/>
              </a:rPr>
              <a:t>example, Binary Search doesn’t have common </a:t>
            </a:r>
            <a:r>
              <a:rPr lang="en-US" dirty="0" smtClean="0">
                <a:latin typeface="Calibri" panose="020F0502020204030204" pitchFamily="34" charset="0"/>
                <a:cs typeface="Calibri" panose="020F0502020204030204" pitchFamily="34" charset="0"/>
              </a:rPr>
              <a:t>subproblems</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767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Entry times are: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𝒆</m:t>
                        </m:r>
                      </m:e>
                      <m:sub>
                        <m:r>
                          <a:rPr lang="en-US" b="1" i="1">
                            <a:solidFill>
                              <a:srgbClr val="AD1457"/>
                            </a:solidFill>
                            <a:latin typeface="Cambria Math" panose="02040503050406030204" pitchFamily="18" charset="0"/>
                          </a:rPr>
                          <m:t>𝟏</m:t>
                        </m:r>
                      </m:sub>
                    </m:sSub>
                    <m:r>
                      <a:rPr lang="en-US" i="1">
                        <a:latin typeface="Cambria Math" panose="02040503050406030204" pitchFamily="18" charset="0"/>
                      </a:rPr>
                      <m:t> </m:t>
                    </m:r>
                  </m:oMath>
                </a14:m>
                <a:r>
                  <a:rPr lang="en-US"/>
                  <a:t>and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𝒆</m:t>
                        </m:r>
                      </m:e>
                      <m:sub>
                        <m:r>
                          <a:rPr lang="en-US" b="1" i="1">
                            <a:solidFill>
                              <a:srgbClr val="AD1457"/>
                            </a:solidFill>
                            <a:latin typeface="Cambria Math" panose="02040503050406030204" pitchFamily="18" charset="0"/>
                          </a:rPr>
                          <m:t>𝟐</m:t>
                        </m:r>
                      </m:sub>
                    </m:sSub>
                  </m:oMath>
                </a14:m>
                <a:r>
                  <a:rPr lang="en-US"/>
                  <a:t>; exit times are: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𝒙</m:t>
                        </m:r>
                      </m:e>
                      <m:sub>
                        <m:r>
                          <a:rPr lang="en-US" b="1" i="1">
                            <a:solidFill>
                              <a:srgbClr val="AD1457"/>
                            </a:solidFill>
                            <a:latin typeface="Cambria Math" panose="02040503050406030204" pitchFamily="18" charset="0"/>
                          </a:rPr>
                          <m:t>𝟏</m:t>
                        </m:r>
                      </m:sub>
                    </m:sSub>
                  </m:oMath>
                </a14:m>
                <a:r>
                  <a:rPr lang="en-US"/>
                  <a:t>and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𝒙</m:t>
                        </m:r>
                      </m:e>
                      <m:sub>
                        <m:r>
                          <a:rPr lang="en-US" b="1" i="1">
                            <a:solidFill>
                              <a:srgbClr val="AD1457"/>
                            </a:solidFill>
                            <a:latin typeface="Cambria Math" panose="02040503050406030204" pitchFamily="18" charset="0"/>
                          </a:rPr>
                          <m:t>𝟐</m:t>
                        </m:r>
                      </m:sub>
                    </m:sSub>
                  </m:oMath>
                </a14:m>
                <a:endParaRPr lang="en-US" b="1"/>
              </a:p>
              <a:p>
                <a:r>
                  <a:rPr lang="en-US"/>
                  <a:t>After going through a station, a chassis can either:</a:t>
                </a:r>
              </a:p>
              <a:p>
                <a:pPr lvl="1"/>
                <a:r>
                  <a:rPr lang="en-US"/>
                  <a:t>stay on </a:t>
                </a:r>
                <a:r>
                  <a:rPr lang="en-US" b="1"/>
                  <a:t>same line </a:t>
                </a:r>
                <a:r>
                  <a:rPr lang="en-US"/>
                  <a:t>at no cost, or </a:t>
                </a:r>
              </a:p>
              <a:p>
                <a:pPr lvl="1"/>
                <a:r>
                  <a:rPr lang="en-US"/>
                  <a:t>transfer to </a:t>
                </a:r>
                <a:r>
                  <a:rPr lang="en-US" b="1"/>
                  <a:t>other line</a:t>
                </a:r>
                <a:r>
                  <a:rPr lang="en-US"/>
                  <a:t>: cost after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b="1">
                    <a:solidFill>
                      <a:srgbClr val="AD1457"/>
                    </a:solidFill>
                  </a:rPr>
                  <a:t> </a:t>
                </a:r>
                <a:r>
                  <a:rPr lang="en-US"/>
                  <a:t>is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𝑻</m:t>
                        </m:r>
                      </m:e>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a:t> for </a:t>
                </a:r>
                <a14:m>
                  <m:oMath xmlns:m="http://schemas.openxmlformats.org/officeDocument/2006/math">
                    <m:r>
                      <a:rPr lang="en-US" b="1" i="1" smtClean="0">
                        <a:solidFill>
                          <a:srgbClr val="AD1457"/>
                        </a:solidFill>
                        <a:latin typeface="Cambria Math" panose="02040503050406030204" pitchFamily="18" charset="0"/>
                      </a:rPr>
                      <m:t>𝒋</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 . . . , </m:t>
                    </m:r>
                    <m:r>
                      <a:rPr lang="en-US" b="1" i="1" smtClean="0">
                        <a:solidFill>
                          <a:srgbClr val="AD1457"/>
                        </a:solidFill>
                        <a:latin typeface="Cambria Math" panose="02040503050406030204" pitchFamily="18" charset="0"/>
                      </a:rPr>
                      <m:t>𝒏</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𝟏</m:t>
                    </m:r>
                  </m:oMath>
                </a14:m>
                <a:endParaRPr lang="en-US"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p:pic>
        <p:nvPicPr>
          <p:cNvPr id="4" name="Content Placeholder 3" descr="C:\Users\RUPESH\Pictures\cadena_de_montaje_ingles.jpg"/>
          <p:cNvPicPr/>
          <p:nvPr/>
        </p:nvPicPr>
        <p:blipFill>
          <a:blip r:embed="rId3">
            <a:extLst>
              <a:ext uri="{28A0092B-C50C-407E-A947-70E740481C1C}">
                <a14:useLocalDpi xmlns:a14="http://schemas.microsoft.com/office/drawing/2010/main" val="0"/>
              </a:ext>
            </a:extLst>
          </a:blip>
          <a:stretch>
            <a:fillRect/>
          </a:stretch>
        </p:blipFill>
        <p:spPr bwMode="auto">
          <a:xfrm>
            <a:off x="2174966" y="2997926"/>
            <a:ext cx="6858000" cy="2926080"/>
          </a:xfrm>
          <a:prstGeom prst="rect">
            <a:avLst/>
          </a:prstGeom>
          <a:noFill/>
          <a:ln>
            <a:noFill/>
          </a:ln>
        </p:spPr>
      </p:pic>
    </p:spTree>
    <p:extLst>
      <p:ext uri="{BB962C8B-B14F-4D97-AF65-F5344CB8AC3E}">
        <p14:creationId xmlns:p14="http://schemas.microsoft.com/office/powerpoint/2010/main" val="140994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Assembly Line Scheduling - Example</a:t>
            </a:r>
            <a:endParaRPr lang="en-US" dirty="0"/>
          </a:p>
        </p:txBody>
      </p:sp>
      <p:sp>
        <p:nvSpPr>
          <p:cNvPr id="3" name="Content Placeholder 2"/>
          <p:cNvSpPr>
            <a:spLocks noGrp="1"/>
          </p:cNvSpPr>
          <p:nvPr>
            <p:ph idx="1"/>
          </p:nvPr>
        </p:nvSpPr>
        <p:spPr/>
        <p:txBody>
          <a:bodyPr/>
          <a:lstStyle/>
          <a:p>
            <a:r>
              <a:rPr lang="en-US"/>
              <a:t>Using dynamic programming technique, find the fastest time to get through the entire factory for the following:</a:t>
            </a:r>
          </a:p>
        </p:txBody>
      </p:sp>
      <p:pic>
        <p:nvPicPr>
          <p:cNvPr id="4" name="Content Placeholder 4" descr="C:\Users\RUPESH\Pictures\aa.jpg"/>
          <p:cNvPicPr/>
          <p:nvPr/>
        </p:nvPicPr>
        <p:blipFill>
          <a:blip r:embed="rId2">
            <a:extLst>
              <a:ext uri="{28A0092B-C50C-407E-A947-70E740481C1C}">
                <a14:useLocalDpi xmlns:a14="http://schemas.microsoft.com/office/drawing/2010/main" val="0"/>
              </a:ext>
            </a:extLst>
          </a:blip>
          <a:stretch>
            <a:fillRect/>
          </a:stretch>
        </p:blipFill>
        <p:spPr bwMode="auto">
          <a:xfrm>
            <a:off x="1791789" y="2299063"/>
            <a:ext cx="8608423" cy="3566160"/>
          </a:xfrm>
          <a:prstGeom prst="rect">
            <a:avLst/>
          </a:prstGeom>
          <a:noFill/>
          <a:ln>
            <a:noFill/>
          </a:ln>
        </p:spPr>
      </p:pic>
    </p:spTree>
    <p:extLst>
      <p:ext uri="{BB962C8B-B14F-4D97-AF65-F5344CB8AC3E}">
        <p14:creationId xmlns:p14="http://schemas.microsoft.com/office/powerpoint/2010/main" val="1248811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Assembly Line Scheduling - </a:t>
            </a:r>
            <a:r>
              <a:rPr lang="en-US" sz="3600" dirty="0" smtClean="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a:t>Step 1:</a:t>
                </a:r>
              </a:p>
              <a:p>
                <a14:m>
                  <m:oMath xmlns:m="http://schemas.openxmlformats.org/officeDocument/2006/math">
                    <m:sSup>
                      <m:sSupPr>
                        <m:ctrlPr>
                          <a:rPr lang="en-US" b="1" i="1" smtClean="0">
                            <a:solidFill>
                              <a:srgbClr val="AD1457"/>
                            </a:solidFill>
                            <a:latin typeface="Cambria Math" panose="02040503050406030204" pitchFamily="18" charset="0"/>
                          </a:rPr>
                        </m:ctrlPr>
                      </m:sSupPr>
                      <m:e>
                        <m:r>
                          <a:rPr lang="en-US" b="1" i="1">
                            <a:solidFill>
                              <a:srgbClr val="AD1457"/>
                            </a:solidFill>
                            <a:latin typeface="Cambria Math" panose="02040503050406030204" pitchFamily="18" charset="0"/>
                          </a:rPr>
                          <m:t>𝒇</m:t>
                        </m:r>
                      </m:e>
                      <m:sup>
                        <m:r>
                          <a:rPr lang="en-US" b="1" i="1">
                            <a:solidFill>
                              <a:srgbClr val="AD1457"/>
                            </a:solidFill>
                            <a:latin typeface="Cambria Math" panose="02040503050406030204" pitchFamily="18" charset="0"/>
                          </a:rPr>
                          <m:t>∗</m:t>
                        </m:r>
                      </m:sup>
                    </m:sSup>
                  </m:oMath>
                </a14:m>
                <a:r>
                  <a:rPr lang="en-US"/>
                  <a:t>: the fastest time to get through the entire factory</a:t>
                </a:r>
              </a:p>
              <a:p>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𝒇</m:t>
                        </m:r>
                      </m:e>
                      <m:sub>
                        <m:r>
                          <a:rPr lang="en-US" b="1" i="1">
                            <a:solidFill>
                              <a:srgbClr val="AD1457"/>
                            </a:solidFill>
                            <a:latin typeface="Cambria Math" panose="02040503050406030204" pitchFamily="18" charset="0"/>
                          </a:rPr>
                          <m:t>𝒊</m:t>
                        </m:r>
                      </m:sub>
                    </m:sSub>
                    <m:d>
                      <m:dPr>
                        <m:begChr m:val="["/>
                        <m:endChr m:val="]"/>
                        <m:ctrlPr>
                          <a:rPr lang="en-US" b="1" i="1">
                            <a:solidFill>
                              <a:srgbClr val="AD1457"/>
                            </a:solidFill>
                            <a:latin typeface="Cambria Math" panose="02040503050406030204" pitchFamily="18" charset="0"/>
                          </a:rPr>
                        </m:ctrlPr>
                      </m:dPr>
                      <m:e>
                        <m:r>
                          <a:rPr lang="en-US" b="1" i="1">
                            <a:solidFill>
                              <a:srgbClr val="AD1457"/>
                            </a:solidFill>
                            <a:latin typeface="Cambria Math" panose="02040503050406030204" pitchFamily="18" charset="0"/>
                          </a:rPr>
                          <m:t>𝒋</m:t>
                        </m:r>
                      </m:e>
                    </m:d>
                  </m:oMath>
                </a14:m>
                <a:r>
                  <a:rPr lang="en-US"/>
                  <a:t>: the fastest time to get from the starting point through station </a:t>
                </a:r>
                <a14:m>
                  <m:oMath xmlns:m="http://schemas.openxmlformats.org/officeDocument/2006/math">
                    <m:sSub>
                      <m:sSubPr>
                        <m:ctrlPr>
                          <a:rPr lang="en-US" b="1" i="1" smtClean="0">
                            <a:solidFill>
                              <a:srgbClr val="AD1457"/>
                            </a:solidFill>
                            <a:latin typeface="Cambria Math" panose="02040503050406030204" pitchFamily="18" charset="0"/>
                          </a:rPr>
                        </m:ctrlPr>
                      </m:sSubPr>
                      <m:e>
                        <m:r>
                          <a:rPr lang="en-US" b="1" i="1">
                            <a:solidFill>
                              <a:srgbClr val="AD1457"/>
                            </a:solidFill>
                            <a:latin typeface="Cambria Math" panose="02040503050406030204" pitchFamily="18" charset="0"/>
                          </a:rPr>
                          <m:t>𝑺</m:t>
                        </m:r>
                      </m:e>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sub>
                    </m:sSub>
                  </m:oMath>
                </a14:m>
                <a:r>
                  <a:rPr lang="en-US" baseline="-25000"/>
                  <a:t>.</a:t>
                </a:r>
              </a:p>
              <a:p>
                <a:r>
                  <a:rPr lang="en-US"/>
                  <a:t>Base case:  </a:t>
                </a:r>
                <a14:m>
                  <m:oMath xmlns:m="http://schemas.openxmlformats.org/officeDocument/2006/math">
                    <m:r>
                      <a:rPr lang="en-US" b="1" i="1" smtClean="0">
                        <a:solidFill>
                          <a:srgbClr val="AD1457"/>
                        </a:solidFill>
                        <a:latin typeface="Cambria Math" panose="02040503050406030204" pitchFamily="18" charset="0"/>
                      </a:rPr>
                      <m:t>𝒋</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r>
                      <a:rPr lang="en-US" b="1" i="1">
                        <a:solidFill>
                          <a:srgbClr val="AD1457"/>
                        </a:solidFill>
                        <a:latin typeface="Cambria Math" panose="02040503050406030204" pitchFamily="18" charset="0"/>
                      </a:rPr>
                      <m:t>, </m:t>
                    </m:r>
                    <m:r>
                      <a:rPr lang="en-US" b="1" i="1">
                        <a:solidFill>
                          <a:srgbClr val="AD1457"/>
                        </a:solidFill>
                        <a:latin typeface="Cambria Math" panose="02040503050406030204" pitchFamily="18" charset="0"/>
                      </a:rPr>
                      <m:t>𝟐</m:t>
                    </m:r>
                    <m:r>
                      <a:rPr lang="en-US" b="1" i="1">
                        <a:solidFill>
                          <a:srgbClr val="AD1457"/>
                        </a:solidFill>
                        <a:latin typeface="Cambria Math" panose="02040503050406030204" pitchFamily="18" charset="0"/>
                      </a:rPr>
                      <m:t> </m:t>
                    </m:r>
                  </m:oMath>
                </a14:m>
                <a:r>
                  <a:rPr lang="en-US"/>
                  <a:t>(getting through station </a:t>
                </a:r>
                <a14:m>
                  <m:oMath xmlns:m="http://schemas.openxmlformats.org/officeDocument/2006/math">
                    <m:r>
                      <a:rPr lang="en-US" i="1">
                        <a:latin typeface="Cambria Math" panose="02040503050406030204" pitchFamily="18" charset="0"/>
                      </a:rPr>
                      <m:t>1</m:t>
                    </m:r>
                  </m:oMath>
                </a14:m>
                <a:r>
                  <a:rPr lang="en-US"/>
                  <a:t>)</a:t>
                </a:r>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8" t="-1418" b="0"/>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2153195" y="3988522"/>
            <a:ext cx="2468880" cy="1857438"/>
          </a:xfrm>
          <a:prstGeom prst="rect">
            <a:avLst/>
          </a:prstGeom>
        </p:spPr>
      </p:pic>
      <p:pic>
        <p:nvPicPr>
          <p:cNvPr id="7" name="Picture 6"/>
          <p:cNvPicPr>
            <a:picLocks noChangeAspect="1"/>
          </p:cNvPicPr>
          <p:nvPr/>
        </p:nvPicPr>
        <p:blipFill>
          <a:blip r:embed="rId4"/>
          <a:stretch>
            <a:fillRect/>
          </a:stretch>
        </p:blipFill>
        <p:spPr>
          <a:xfrm>
            <a:off x="6298475" y="4064722"/>
            <a:ext cx="2468880" cy="1777113"/>
          </a:xfrm>
          <a:prstGeom prst="rect">
            <a:avLst/>
          </a:prstGeom>
        </p:spPr>
      </p:pic>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925116385"/>
                  </p:ext>
                </p:extLst>
              </p:nvPr>
            </p:nvGraphicFramePr>
            <p:xfrm>
              <a:off x="1815375" y="3378920"/>
              <a:ext cx="3181350" cy="2545082"/>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tblGrid>
                  <a:tr h="533402">
                    <a:tc>
                      <a:txBody>
                        <a:bodyPr/>
                        <a:lstStyle/>
                        <a:p>
                          <a:pPr algn="ctr"/>
                          <a:r>
                            <a:rPr lang="en-US" sz="2400">
                              <a:solidFill>
                                <a:srgbClr val="C00000"/>
                              </a:solidFill>
                            </a:rPr>
                            <a:t> </a:t>
                          </a:r>
                          <a14:m>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𝒇</m:t>
                                  </m:r>
                                </m:e>
                                <m:sub>
                                  <m:r>
                                    <a:rPr lang="en-US" sz="2400" b="1" i="1" smtClean="0">
                                      <a:solidFill>
                                        <a:srgbClr val="AD1457"/>
                                      </a:solidFill>
                                      <a:latin typeface="Cambria Math" panose="02040503050406030204" pitchFamily="18" charset="0"/>
                                    </a:rPr>
                                    <m:t>𝟏</m:t>
                                  </m:r>
                                </m:sub>
                              </m:sSub>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 = </m:t>
                              </m:r>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𝒆</m:t>
                                  </m:r>
                                </m:e>
                                <m:sub>
                                  <m:r>
                                    <a:rPr lang="en-US" sz="2400" b="1" i="1" smtClean="0">
                                      <a:solidFill>
                                        <a:srgbClr val="AD1457"/>
                                      </a:solidFill>
                                      <a:latin typeface="Cambria Math" panose="02040503050406030204" pitchFamily="18" charset="0"/>
                                    </a:rPr>
                                    <m:t>𝟏</m:t>
                                  </m:r>
                                </m:sub>
                              </m:sSub>
                              <m:r>
                                <a:rPr lang="en-US" sz="2400" b="1" i="1">
                                  <a:solidFill>
                                    <a:srgbClr val="AD1457"/>
                                  </a:solidFill>
                                  <a:latin typeface="Cambria Math" panose="02040503050406030204" pitchFamily="18" charset="0"/>
                                </a:rPr>
                                <m:t>+</m:t>
                              </m:r>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𝒂</m:t>
                                  </m:r>
                                </m:e>
                                <m:sub>
                                  <m:r>
                                    <a:rPr lang="en-US" sz="2400" b="1" i="1"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sub>
                              </m:sSub>
                            </m:oMath>
                          </a14:m>
                          <a:endParaRPr lang="en-US" sz="2400" b="1">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1574155">
                    <a:tc>
                      <a:txBody>
                        <a:bodyPr/>
                        <a:lstStyle/>
                        <a:p>
                          <a:endParaRPr lang="en-US"/>
                        </a:p>
                        <a:p>
                          <a:endParaRPr lang="en-US"/>
                        </a:p>
                        <a:p>
                          <a:endParaRPr lang="en-US"/>
                        </a:p>
                        <a:p>
                          <a:endParaRPr lang="en-US"/>
                        </a:p>
                        <a:p>
                          <a:endParaRPr lang="en-US"/>
                        </a:p>
                        <a:p>
                          <a:endParaRPr lang="en-US"/>
                        </a:p>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925116385"/>
                  </p:ext>
                </p:extLst>
              </p:nvPr>
            </p:nvGraphicFramePr>
            <p:xfrm>
              <a:off x="1815375" y="3378920"/>
              <a:ext cx="3181350" cy="2545082"/>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tblGrid>
                  <a:tr h="533402">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5"/>
                          <a:stretch>
                            <a:fillRect l="-191" t="-1136" r="-382" b="-377273"/>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2011680">
                    <a:tc>
                      <a:txBody>
                        <a:bodyPr/>
                        <a:lstStyle/>
                        <a:p>
                          <a:endParaRPr lang="en-US"/>
                        </a:p>
                        <a:p>
                          <a:endParaRPr lang="en-US"/>
                        </a:p>
                        <a:p>
                          <a:endParaRPr lang="en-US"/>
                        </a:p>
                        <a:p>
                          <a:endParaRPr lang="en-US"/>
                        </a:p>
                        <a:p>
                          <a:endParaRPr lang="en-US"/>
                        </a:p>
                        <a:p>
                          <a:endParaRPr lang="en-US"/>
                        </a:p>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79842477"/>
                  </p:ext>
                </p:extLst>
              </p:nvPr>
            </p:nvGraphicFramePr>
            <p:xfrm>
              <a:off x="5923825" y="3378920"/>
              <a:ext cx="3181350" cy="2545082"/>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tblGrid>
                  <a:tr h="533402">
                    <a:tc>
                      <a:txBody>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𝒇</m:t>
                                    </m:r>
                                  </m:e>
                                  <m:sub>
                                    <m:r>
                                      <a:rPr lang="en-US" sz="2400" b="1" i="1" smtClean="0">
                                        <a:solidFill>
                                          <a:srgbClr val="AD1457"/>
                                        </a:solidFill>
                                        <a:latin typeface="Cambria Math" panose="02040503050406030204" pitchFamily="18" charset="0"/>
                                      </a:rPr>
                                      <m:t>𝟐</m:t>
                                    </m:r>
                                  </m:sub>
                                </m:sSub>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 = </m:t>
                                </m:r>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𝒆</m:t>
                                    </m:r>
                                  </m:e>
                                  <m:sub>
                                    <m:r>
                                      <a:rPr lang="en-US" sz="2400" b="1" i="1" smtClean="0">
                                        <a:solidFill>
                                          <a:srgbClr val="AD1457"/>
                                        </a:solidFill>
                                        <a:latin typeface="Cambria Math" panose="02040503050406030204" pitchFamily="18" charset="0"/>
                                      </a:rPr>
                                      <m:t>𝟐</m:t>
                                    </m:r>
                                  </m:sub>
                                </m:sSub>
                                <m:r>
                                  <a:rPr lang="en-US" sz="2400" b="1" i="1">
                                    <a:solidFill>
                                      <a:srgbClr val="AD1457"/>
                                    </a:solidFill>
                                    <a:latin typeface="Cambria Math" panose="02040503050406030204" pitchFamily="18" charset="0"/>
                                  </a:rPr>
                                  <m:t>+ </m:t>
                                </m:r>
                                <m:sSub>
                                  <m:sSubPr>
                                    <m:ctrlPr>
                                      <a:rPr lang="en-US" sz="2400" b="1" i="1" smtClean="0">
                                        <a:solidFill>
                                          <a:srgbClr val="AD1457"/>
                                        </a:solidFill>
                                        <a:latin typeface="Cambria Math" panose="02040503050406030204" pitchFamily="18" charset="0"/>
                                      </a:rPr>
                                    </m:ctrlPr>
                                  </m:sSubPr>
                                  <m:e>
                                    <m:r>
                                      <a:rPr lang="en-US" sz="2400" b="1" i="1" smtClean="0">
                                        <a:solidFill>
                                          <a:srgbClr val="AD1457"/>
                                        </a:solidFill>
                                        <a:latin typeface="Cambria Math" panose="02040503050406030204" pitchFamily="18" charset="0"/>
                                      </a:rPr>
                                      <m:t>𝒂</m:t>
                                    </m:r>
                                  </m:e>
                                  <m:sub>
                                    <m:r>
                                      <a:rPr lang="en-US" sz="2400" b="1" i="1" smtClean="0">
                                        <a:solidFill>
                                          <a:srgbClr val="AD1457"/>
                                        </a:solidFill>
                                        <a:latin typeface="Cambria Math" panose="02040503050406030204" pitchFamily="18" charset="0"/>
                                      </a:rPr>
                                      <m:t>𝟐</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sub>
                                </m:sSub>
                              </m:oMath>
                            </m:oMathPara>
                          </a14:m>
                          <a:endParaRPr lang="en-US" sz="2400" b="1"/>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1574155">
                    <a:tc>
                      <a:txBody>
                        <a:bodyPr/>
                        <a:lstStyle/>
                        <a:p>
                          <a:endParaRPr lang="en-US"/>
                        </a:p>
                        <a:p>
                          <a:endParaRPr lang="en-US"/>
                        </a:p>
                        <a:p>
                          <a:endParaRPr lang="en-US"/>
                        </a:p>
                        <a:p>
                          <a:endParaRPr lang="en-US"/>
                        </a:p>
                        <a:p>
                          <a:endParaRPr lang="en-US"/>
                        </a:p>
                        <a:p>
                          <a:endParaRPr lang="en-US"/>
                        </a:p>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79842477"/>
                  </p:ext>
                </p:extLst>
              </p:nvPr>
            </p:nvGraphicFramePr>
            <p:xfrm>
              <a:off x="5923825" y="3378920"/>
              <a:ext cx="3181350" cy="2545082"/>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tblGrid>
                  <a:tr h="533402">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6"/>
                          <a:stretch>
                            <a:fillRect l="-191" t="-1136" r="-382" b="-377273"/>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2011680">
                    <a:tc>
                      <a:txBody>
                        <a:bodyPr/>
                        <a:lstStyle/>
                        <a:p>
                          <a:endParaRPr lang="en-US"/>
                        </a:p>
                        <a:p>
                          <a:endParaRPr lang="en-US"/>
                        </a:p>
                        <a:p>
                          <a:endParaRPr lang="en-US"/>
                        </a:p>
                        <a:p>
                          <a:endParaRPr lang="en-US"/>
                        </a:p>
                        <a:p>
                          <a:endParaRPr lang="en-US"/>
                        </a:p>
                        <a:p>
                          <a:endParaRPr lang="en-US"/>
                        </a:p>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bl>
              </a:graphicData>
            </a:graphic>
          </p:graphicFrame>
        </mc:Fallback>
      </mc:AlternateContent>
    </p:spTree>
    <p:extLst>
      <p:ext uri="{BB962C8B-B14F-4D97-AF65-F5344CB8AC3E}">
        <p14:creationId xmlns:p14="http://schemas.microsoft.com/office/powerpoint/2010/main" val="1476719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0" presetClass="entr" presetSubtype="0" dur="50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ntr" presetSubtype="0" dur="50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dur="50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80606" y="1789613"/>
            <a:ext cx="8229600" cy="1188720"/>
            <a:chOff x="1580606" y="1789613"/>
            <a:chExt cx="8229600" cy="1188720"/>
          </a:xfrm>
        </p:grpSpPr>
        <p:sp>
          <p:nvSpPr>
            <p:cNvPr id="10" name="Rectangle 9"/>
            <p:cNvSpPr/>
            <p:nvPr/>
          </p:nvSpPr>
          <p:spPr>
            <a:xfrm>
              <a:off x="1580606" y="1789613"/>
              <a:ext cx="8229600" cy="118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763818" y="1963740"/>
              <a:ext cx="7959328" cy="914400"/>
            </a:xfrm>
            <a:prstGeom prst="rect">
              <a:avLst/>
            </a:prstGeom>
            <a:solidFill>
              <a:srgbClr val="F19D19"/>
            </a:solidFill>
          </p:spPr>
        </p:pic>
      </p:grpSp>
      <p:sp>
        <p:nvSpPr>
          <p:cNvPr id="2" name="Title 1"/>
          <p:cNvSpPr>
            <a:spLocks noGrp="1"/>
          </p:cNvSpPr>
          <p:nvPr>
            <p:ph type="title"/>
          </p:nvPr>
        </p:nvSpPr>
        <p:spPr/>
        <p:txBody>
          <a:bodyPr/>
          <a:lstStyle/>
          <a:p>
            <a:r>
              <a:rPr lang="en-US" sz="3600"/>
              <a:t>Assembly Line Scheduling – Dynamic Programming Solution</a:t>
            </a:r>
            <a:endParaRPr lang="en-US"/>
          </a:p>
        </p:txBody>
      </p:sp>
      <p:sp>
        <p:nvSpPr>
          <p:cNvPr id="3" name="Content Placeholder 2"/>
          <p:cNvSpPr>
            <a:spLocks noGrp="1"/>
          </p:cNvSpPr>
          <p:nvPr>
            <p:ph idx="1"/>
          </p:nvPr>
        </p:nvSpPr>
        <p:spPr/>
        <p:txBody>
          <a:bodyPr/>
          <a:lstStyle/>
          <a:p>
            <a:r>
              <a:rPr lang="en-US"/>
              <a:t>General Case: 𝑗 = 2, 3, …,𝑛 and 𝑖 = 1, 2 -  Recursive solution </a:t>
            </a:r>
          </a:p>
          <a:p>
            <a:endParaRPr lang="en-US"/>
          </a:p>
        </p:txBody>
      </p:sp>
      <p:grpSp>
        <p:nvGrpSpPr>
          <p:cNvPr id="8" name="Group 7"/>
          <p:cNvGrpSpPr/>
          <p:nvPr/>
        </p:nvGrpSpPr>
        <p:grpSpPr>
          <a:xfrm>
            <a:off x="2769326" y="5251269"/>
            <a:ext cx="5486400" cy="914400"/>
            <a:chOff x="2769326" y="5251269"/>
            <a:chExt cx="5486400" cy="914400"/>
          </a:xfrm>
        </p:grpSpPr>
        <p:sp>
          <p:nvSpPr>
            <p:cNvPr id="12" name="Rectangle 11"/>
            <p:cNvSpPr/>
            <p:nvPr/>
          </p:nvSpPr>
          <p:spPr>
            <a:xfrm>
              <a:off x="2769326" y="5251269"/>
              <a:ext cx="5486400" cy="914400"/>
            </a:xfrm>
            <a:prstGeom prst="rect">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2"/>
            <p:cNvGraphicFramePr>
              <a:graphicFrameLocks noChangeAspect="1"/>
            </p:cNvGraphicFramePr>
            <p:nvPr>
              <p:extLst>
                <p:ext uri="{D42A27DB-BD31-4B8C-83A1-F6EECF244321}">
                  <p14:modId xmlns:p14="http://schemas.microsoft.com/office/powerpoint/2010/main" val="4254633213"/>
                </p:ext>
              </p:extLst>
            </p:nvPr>
          </p:nvGraphicFramePr>
          <p:xfrm>
            <a:off x="2906486" y="5394035"/>
            <a:ext cx="5212080" cy="628868"/>
          </p:xfrm>
          <a:graphic>
            <a:graphicData uri="http://schemas.openxmlformats.org/presentationml/2006/ole">
              <mc:AlternateContent xmlns:mc="http://schemas.openxmlformats.org/markup-compatibility/2006">
                <mc:Choice xmlns:v="urn:schemas-microsoft-com:vml" Requires="v">
                  <p:oleObj spid="_x0000_s1073" name="Equation" r:id="rId4" imgW="1892160" imgH="228600" progId="Equation.3">
                    <p:embed/>
                  </p:oleObj>
                </mc:Choice>
                <mc:Fallback>
                  <p:oleObj name="Equation" r:id="rId4" imgW="1892160" imgH="228600" progId="Equation.3">
                    <p:embed/>
                    <p:pic>
                      <p:nvPicPr>
                        <p:cNvPr id="0" name="OLE substitute image"/>
                        <p:cNvPicPr/>
                        <p:nvPr/>
                      </p:nvPicPr>
                      <p:blipFill>
                        <a:blip r:embed="rId5"/>
                        <a:stretch>
                          <a:fillRect/>
                        </a:stretch>
                      </p:blipFill>
                      <p:spPr>
                        <a:xfrm>
                          <a:off x="2906486" y="5394035"/>
                          <a:ext cx="5212080" cy="628868"/>
                        </a:xfrm>
                        <a:prstGeom prst="rect">
                          <a:avLst/>
                        </a:prstGeom>
                        <a:noFill/>
                      </p:spPr>
                    </p:pic>
                  </p:oleObj>
                </mc:Fallback>
              </mc:AlternateContent>
            </a:graphicData>
          </a:graphic>
        </p:graphicFrame>
      </p:grpSp>
      <p:grpSp>
        <p:nvGrpSpPr>
          <p:cNvPr id="5" name="Group 4"/>
          <p:cNvGrpSpPr/>
          <p:nvPr/>
        </p:nvGrpSpPr>
        <p:grpSpPr>
          <a:xfrm>
            <a:off x="1602379" y="3509555"/>
            <a:ext cx="8229600" cy="1280160"/>
            <a:chOff x="1602379" y="3509555"/>
            <a:chExt cx="8229600" cy="1280160"/>
          </a:xfrm>
        </p:grpSpPr>
        <p:sp>
          <p:nvSpPr>
            <p:cNvPr id="11" name="Rectangle 10"/>
            <p:cNvSpPr/>
            <p:nvPr/>
          </p:nvSpPr>
          <p:spPr>
            <a:xfrm>
              <a:off x="1602379" y="3509555"/>
              <a:ext cx="8229600" cy="128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1750755" y="3625636"/>
              <a:ext cx="7955280" cy="1038519"/>
            </a:xfrm>
            <a:prstGeom prst="rect">
              <a:avLst/>
            </a:prstGeom>
          </p:spPr>
        </p:pic>
      </p:grpSp>
    </p:spTree>
    <p:extLst>
      <p:ext uri="{BB962C8B-B14F-4D97-AF65-F5344CB8AC3E}">
        <p14:creationId xmlns:p14="http://schemas.microsoft.com/office/powerpoint/2010/main" val="2611019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22" presetClass="entr" presetSubtype="1" dur="1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1" dur="1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1" dur="1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Assembly Line Scheduling – Dynamic Programming Solution</a:t>
            </a:r>
            <a:endParaRPr lang="en-US"/>
          </a:p>
        </p:txBody>
      </p:sp>
      <p:pic>
        <p:nvPicPr>
          <p:cNvPr id="4" name="Content Placeholder 4" descr="C:\Users\RUPESH\Pictures\aa.jp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619795" y="1066800"/>
            <a:ext cx="7315200" cy="2926080"/>
          </a:xfrm>
          <a:prstGeom prst="rect">
            <a:avLst/>
          </a:prstGeom>
          <a:noFill/>
          <a:ln>
            <a:noFill/>
          </a:ln>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504171358"/>
                  </p:ext>
                </p:extLst>
              </p:nvPr>
            </p:nvGraphicFramePr>
            <p:xfrm>
              <a:off x="2229396"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tblGrid>
                  <a:tr h="370840">
                    <a:tc>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2</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dirty="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504171358"/>
                  </p:ext>
                </p:extLst>
              </p:nvPr>
            </p:nvGraphicFramePr>
            <p:xfrm>
              <a:off x="2229396"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tblGrid>
                  <a:tr h="45720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109333" r="-601399" b="-132000"/>
                          </a:stretch>
                        </a:blip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209333" r="-601399" b="-32000"/>
                          </a:stretch>
                        </a:blip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p:sp>
        <p:nvSpPr>
          <p:cNvPr id="6" name="TextBox 5"/>
          <p:cNvSpPr txBox="1"/>
          <p:nvPr/>
        </p:nvSpPr>
        <p:spPr>
          <a:xfrm>
            <a:off x="3372395" y="4621306"/>
            <a:ext cx="30480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3372395" y="5080292"/>
            <a:ext cx="30480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4224042" y="5068189"/>
            <a:ext cx="38100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086895" y="4615934"/>
            <a:ext cx="38100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5086895" y="5068189"/>
            <a:ext cx="381000"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5992330" y="4619527"/>
            <a:ext cx="38100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6016983" y="5080292"/>
            <a:ext cx="38100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6855183" y="4615934"/>
            <a:ext cx="381000" cy="369332"/>
          </a:xfrm>
          <a:prstGeom prst="rect">
            <a:avLst/>
          </a:prstGeom>
          <a:solidFill>
            <a:schemeClr val="bg1"/>
          </a:solidFill>
        </p:spPr>
        <p:txBody>
          <a:bodyPr wrap="square" rtlCol="0">
            <a:spAutoFit/>
          </a:bodyPr>
          <a:lstStyle/>
          <a:p>
            <a:endParaRPr lang="en-US"/>
          </a:p>
        </p:txBody>
      </p:sp>
      <p:sp>
        <p:nvSpPr>
          <p:cNvPr id="15" name="TextBox 14"/>
          <p:cNvSpPr txBox="1"/>
          <p:nvPr/>
        </p:nvSpPr>
        <p:spPr>
          <a:xfrm>
            <a:off x="6852942" y="5051167"/>
            <a:ext cx="381000" cy="369332"/>
          </a:xfrm>
          <a:prstGeom prst="rect">
            <a:avLst/>
          </a:prstGeom>
          <a:solidFill>
            <a:schemeClr val="bg1"/>
          </a:solidFill>
        </p:spPr>
        <p:txBody>
          <a:bodyPr wrap="square" rtlCol="0">
            <a:spAutoFit/>
          </a:bodyPr>
          <a:lstStyle/>
          <a:p>
            <a:endParaRPr lang="en-US"/>
          </a:p>
        </p:txBody>
      </p:sp>
      <p:sp>
        <p:nvSpPr>
          <p:cNvPr id="16" name="TextBox 15"/>
          <p:cNvSpPr txBox="1"/>
          <p:nvPr/>
        </p:nvSpPr>
        <p:spPr>
          <a:xfrm>
            <a:off x="7718036" y="4615934"/>
            <a:ext cx="381000" cy="369332"/>
          </a:xfrm>
          <a:prstGeom prst="rect">
            <a:avLst/>
          </a:prstGeom>
          <a:solidFill>
            <a:schemeClr val="bg1"/>
          </a:solidFill>
        </p:spPr>
        <p:txBody>
          <a:bodyPr wrap="square" rtlCol="0">
            <a:spAutoFit/>
          </a:bodyPr>
          <a:lstStyle/>
          <a:p>
            <a:endParaRPr lang="en-US"/>
          </a:p>
        </p:txBody>
      </p:sp>
      <p:sp>
        <p:nvSpPr>
          <p:cNvPr id="17" name="TextBox 16"/>
          <p:cNvSpPr txBox="1"/>
          <p:nvPr/>
        </p:nvSpPr>
        <p:spPr>
          <a:xfrm>
            <a:off x="7721398" y="5090174"/>
            <a:ext cx="381000"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8" name="Rounded Rectangle 17"/>
              <p:cNvSpPr/>
              <p:nvPr/>
            </p:nvSpPr>
            <p:spPr>
              <a:xfrm>
                <a:off x="1436915" y="5598459"/>
                <a:ext cx="7680960" cy="83820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sz="2400" i="1" smtClean="0">
                        <a:solidFill>
                          <a:srgbClr val="AD1457"/>
                        </a:solidFill>
                        <a:latin typeface="Cambria Math" panose="02040503050406030204" pitchFamily="18" charset="0"/>
                      </a:rPr>
                      <m:t>𝑓</m:t>
                    </m:r>
                    <m:r>
                      <a:rPr lang="en-US" sz="2400" i="1" baseline="-25000" smtClean="0">
                        <a:solidFill>
                          <a:srgbClr val="AD1457"/>
                        </a:solidFill>
                        <a:latin typeface="Cambria Math" panose="02040503050406030204" pitchFamily="18" charset="0"/>
                      </a:rPr>
                      <m:t>1</m:t>
                    </m:r>
                    <m:d>
                      <m:dPr>
                        <m:begChr m:val="["/>
                        <m:endChr m:val="]"/>
                        <m:ctrlPr>
                          <a:rPr lang="en-US" sz="2400" i="1" smtClean="0">
                            <a:solidFill>
                              <a:srgbClr val="AD1457"/>
                            </a:solidFill>
                            <a:latin typeface="Cambria Math" panose="02040503050406030204" pitchFamily="18" charset="0"/>
                          </a:rPr>
                        </m:ctrlPr>
                      </m:dPr>
                      <m:e>
                        <m:r>
                          <a:rPr lang="en-US" sz="2400" i="1" smtClean="0">
                            <a:solidFill>
                              <a:srgbClr val="AD1457"/>
                            </a:solidFill>
                            <a:latin typeface="Cambria Math" panose="02040503050406030204" pitchFamily="18" charset="0"/>
                          </a:rPr>
                          <m:t>1</m:t>
                        </m:r>
                      </m:e>
                    </m:d>
                    <m:r>
                      <a:rPr lang="en-US" sz="2400" i="1">
                        <a:solidFill>
                          <a:srgbClr val="AD1457"/>
                        </a:solidFill>
                        <a:latin typeface="Cambria Math" panose="02040503050406030204" pitchFamily="18" charset="0"/>
                      </a:rPr>
                      <m:t> </m:t>
                    </m:r>
                    <m:r>
                      <a:rPr lang="en-US" sz="2400" i="1" smtClean="0">
                        <a:solidFill>
                          <a:srgbClr val="AD1457"/>
                        </a:solidFill>
                        <a:latin typeface="Cambria Math" panose="02040503050406030204" pitchFamily="18" charset="0"/>
                      </a:rPr>
                      <m:t>h𝑒𝑟𝑒</m:t>
                    </m:r>
                    <m:r>
                      <a:rPr lang="en-US" sz="2400" i="1">
                        <a:solidFill>
                          <a:srgbClr val="AD1457"/>
                        </a:solidFill>
                        <a:latin typeface="Cambria Math" panose="02040503050406030204" pitchFamily="18" charset="0"/>
                      </a:rPr>
                      <m:t>, </m:t>
                    </m:r>
                    <m:r>
                      <a:rPr lang="en-US" sz="2400" i="1">
                        <a:solidFill>
                          <a:srgbClr val="AD1457"/>
                        </a:solidFill>
                        <a:latin typeface="Cambria Math" panose="02040503050406030204" pitchFamily="18" charset="0"/>
                      </a:rPr>
                      <m:t>𝑗</m:t>
                    </m:r>
                    <m:r>
                      <a:rPr lang="en-US" sz="2400" b="0" i="1" smtClean="0">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1</m:t>
                    </m:r>
                    <m:r>
                      <a:rPr lang="en-US" sz="2400" b="0" i="1" smtClean="0">
                        <a:solidFill>
                          <a:srgbClr val="AD1457"/>
                        </a:solidFill>
                        <a:latin typeface="Cambria Math" panose="02040503050406030204" pitchFamily="18" charset="0"/>
                      </a:rPr>
                      <m:t>, </m:t>
                    </m:r>
                    <m:r>
                      <m:rPr>
                        <m:sty m:val="p"/>
                      </m:rPr>
                      <a:rPr lang="en-US" sz="2400" b="0" i="0" smtClean="0">
                        <a:solidFill>
                          <a:srgbClr val="AD1457"/>
                        </a:solidFill>
                        <a:latin typeface="Cambria Math" panose="02040503050406030204" pitchFamily="18" charset="0"/>
                      </a:rPr>
                      <m:t>s</m:t>
                    </m:r>
                    <m:r>
                      <m:rPr>
                        <m:sty m:val="p"/>
                      </m:rPr>
                      <a:rPr lang="en-US" sz="2400" i="0" smtClean="0">
                        <a:solidFill>
                          <a:srgbClr val="AD1457"/>
                        </a:solidFill>
                        <a:latin typeface="Cambria Math" panose="02040503050406030204" pitchFamily="18" charset="0"/>
                      </a:rPr>
                      <m:t>o</m:t>
                    </m:r>
                    <m:r>
                      <a:rPr lang="en-US" sz="2400" i="0" smtClean="0">
                        <a:solidFill>
                          <a:srgbClr val="AD1457"/>
                        </a:solidFill>
                        <a:latin typeface="Cambria Math" panose="02040503050406030204" pitchFamily="18" charset="0"/>
                      </a:rPr>
                      <m:t>,</m:t>
                    </m:r>
                    <m:r>
                      <a:rPr lang="en-US" sz="2400" i="1" smtClean="0">
                        <a:solidFill>
                          <a:srgbClr val="AD1457"/>
                        </a:solidFill>
                        <a:latin typeface="Cambria Math" panose="02040503050406030204" pitchFamily="18" charset="0"/>
                      </a:rPr>
                      <m:t> </m:t>
                    </m:r>
                    <m:r>
                      <a:rPr lang="en-US" sz="2400" i="1">
                        <a:solidFill>
                          <a:srgbClr val="AD1457"/>
                        </a:solidFill>
                        <a:latin typeface="Cambria Math" panose="02040503050406030204" pitchFamily="18" charset="0"/>
                      </a:rPr>
                      <m:t>𝑓</m:t>
                    </m:r>
                    <m:r>
                      <a:rPr lang="en-US" sz="2400" i="1" baseline="-25000">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𝑒</m:t>
                    </m:r>
                    <m:r>
                      <a:rPr lang="en-US" sz="2400" i="1" baseline="-25000">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𝑎</m:t>
                    </m:r>
                    <m:r>
                      <a:rPr lang="en-US" sz="2400" i="1" baseline="-25000">
                        <a:solidFill>
                          <a:srgbClr val="AD1457"/>
                        </a:solidFill>
                        <a:latin typeface="Cambria Math" panose="02040503050406030204" pitchFamily="18" charset="0"/>
                      </a:rPr>
                      <m:t>1,1</m:t>
                    </m:r>
                  </m:oMath>
                </a14:m>
                <a:r>
                  <a:rPr lang="en-US" sz="2400" baseline="-25000">
                    <a:solidFill>
                      <a:srgbClr val="AD1457"/>
                    </a:solidFill>
                  </a:rPr>
                  <a:t> </a:t>
                </a:r>
                <a14:m>
                  <m:oMath xmlns:m="http://schemas.openxmlformats.org/officeDocument/2006/math">
                    <m:r>
                      <a:rPr lang="en-US" sz="2400" i="1" smtClean="0">
                        <a:solidFill>
                          <a:srgbClr val="AD1457"/>
                        </a:solidFill>
                        <a:latin typeface="Cambria Math" panose="02040503050406030204" pitchFamily="18" charset="0"/>
                      </a:rPr>
                      <m:t> </m:t>
                    </m:r>
                    <m:r>
                      <a:rPr lang="en-US" sz="2400" i="1" smtClean="0">
                        <a:solidFill>
                          <a:srgbClr val="AD1457"/>
                        </a:solidFill>
                        <a:latin typeface="Cambria Math" panose="02040503050406030204" pitchFamily="18" charset="0"/>
                      </a:rPr>
                      <m:t>𝑓</m:t>
                    </m:r>
                    <m:r>
                      <a:rPr lang="en-US" sz="2400" i="1" baseline="-25000" smtClean="0">
                        <a:solidFill>
                          <a:srgbClr val="AD1457"/>
                        </a:solidFill>
                        <a:latin typeface="Cambria Math" panose="02040503050406030204" pitchFamily="18" charset="0"/>
                      </a:rPr>
                      <m:t>1</m:t>
                    </m:r>
                    <m:d>
                      <m:dPr>
                        <m:begChr m:val="["/>
                        <m:endChr m:val="]"/>
                        <m:ctrlPr>
                          <a:rPr lang="en-US" sz="2400" i="1" smtClean="0">
                            <a:solidFill>
                              <a:srgbClr val="AD1457"/>
                            </a:solidFill>
                            <a:latin typeface="Cambria Math" panose="02040503050406030204" pitchFamily="18" charset="0"/>
                          </a:rPr>
                        </m:ctrlPr>
                      </m:dPr>
                      <m:e>
                        <m:r>
                          <a:rPr lang="en-US" sz="2400" i="1" smtClean="0">
                            <a:solidFill>
                              <a:srgbClr val="AD1457"/>
                            </a:solidFill>
                            <a:latin typeface="Cambria Math" panose="02040503050406030204" pitchFamily="18" charset="0"/>
                          </a:rPr>
                          <m:t>1</m:t>
                        </m:r>
                      </m:e>
                    </m:d>
                    <m:r>
                      <a:rPr lang="en-US" sz="2400" i="1">
                        <a:solidFill>
                          <a:srgbClr val="AD1457"/>
                        </a:solidFill>
                        <a:latin typeface="Cambria Math" panose="02040503050406030204" pitchFamily="18" charset="0"/>
                      </a:rPr>
                      <m:t>=2+7</m:t>
                    </m:r>
                    <m:r>
                      <a:rPr lang="en-US" sz="2400" i="1" smtClean="0">
                        <a:solidFill>
                          <a:srgbClr val="AD1457"/>
                        </a:solidFill>
                        <a:latin typeface="Cambria Math" panose="02040503050406030204" pitchFamily="18" charset="0"/>
                      </a:rPr>
                      <m:t>=9</m:t>
                    </m:r>
                  </m:oMath>
                </a14:m>
                <a:endParaRPr lang="en-US" sz="2400">
                  <a:solidFill>
                    <a:srgbClr val="AD1457"/>
                  </a:solidFill>
                </a:endParaRPr>
              </a:p>
              <a:p>
                <a:pPr algn="just"/>
                <a14:m>
                  <m:oMath xmlns:m="http://schemas.openxmlformats.org/officeDocument/2006/math">
                    <m:r>
                      <a:rPr lang="en-US" sz="2400" i="1" smtClean="0">
                        <a:solidFill>
                          <a:srgbClr val="0070C0"/>
                        </a:solidFill>
                        <a:latin typeface="Cambria Math" panose="02040503050406030204" pitchFamily="18" charset="0"/>
                      </a:rPr>
                      <m:t>𝑓</m:t>
                    </m:r>
                    <m:r>
                      <a:rPr lang="en-US" sz="2400" b="0" i="1" baseline="-25000" smtClean="0">
                        <a:solidFill>
                          <a:srgbClr val="0070C0"/>
                        </a:solidFill>
                        <a:latin typeface="Cambria Math" panose="02040503050406030204" pitchFamily="18" charset="0"/>
                      </a:rPr>
                      <m:t>2</m:t>
                    </m:r>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1</m:t>
                        </m:r>
                      </m:e>
                    </m:d>
                    <m:r>
                      <a:rPr lang="en-US" sz="2400" i="1">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h𝑒𝑟𝑒</m:t>
                    </m:r>
                    <m:r>
                      <a:rPr lang="en-US" sz="2400" i="1">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𝑗</m:t>
                    </m:r>
                    <m:r>
                      <a:rPr lang="en-US" sz="2400" i="1">
                        <a:solidFill>
                          <a:srgbClr val="0070C0"/>
                        </a:solidFill>
                        <a:latin typeface="Cambria Math" panose="02040503050406030204" pitchFamily="18" charset="0"/>
                      </a:rPr>
                      <m:t>=1, </m:t>
                    </m:r>
                    <m:r>
                      <m:rPr>
                        <m:sty m:val="p"/>
                      </m:rPr>
                      <a:rPr lang="en-US" sz="2400">
                        <a:solidFill>
                          <a:srgbClr val="0070C0"/>
                        </a:solidFill>
                        <a:latin typeface="Cambria Math" panose="02040503050406030204" pitchFamily="18" charset="0"/>
                      </a:rPr>
                      <m:t>so</m:t>
                    </m:r>
                    <m:r>
                      <a:rPr lang="en-US" sz="2400">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𝑓</m:t>
                    </m:r>
                    <m:r>
                      <a:rPr lang="en-US" sz="2400" b="0" i="1" baseline="-25000" smtClean="0">
                        <a:solidFill>
                          <a:srgbClr val="0070C0"/>
                        </a:solidFill>
                        <a:latin typeface="Cambria Math" panose="02040503050406030204" pitchFamily="18" charset="0"/>
                      </a:rPr>
                      <m:t>2</m:t>
                    </m:r>
                    <m:r>
                      <a:rPr lang="en-US" sz="2400" i="1">
                        <a:solidFill>
                          <a:srgbClr val="0070C0"/>
                        </a:solidFill>
                        <a:latin typeface="Cambria Math" panose="02040503050406030204" pitchFamily="18" charset="0"/>
                      </a:rPr>
                      <m:t>[1]=</m:t>
                    </m:r>
                    <m:r>
                      <a:rPr lang="en-US" sz="2400" i="1">
                        <a:solidFill>
                          <a:srgbClr val="0070C0"/>
                        </a:solidFill>
                        <a:latin typeface="Cambria Math" panose="02040503050406030204" pitchFamily="18" charset="0"/>
                      </a:rPr>
                      <m:t>𝑒</m:t>
                    </m:r>
                    <m:r>
                      <a:rPr lang="en-US" sz="2400" b="0" i="1" baseline="-25000" smtClean="0">
                        <a:solidFill>
                          <a:srgbClr val="0070C0"/>
                        </a:solidFill>
                        <a:latin typeface="Cambria Math" panose="02040503050406030204" pitchFamily="18" charset="0"/>
                      </a:rPr>
                      <m:t>2</m:t>
                    </m:r>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𝑎</m:t>
                    </m:r>
                    <m:r>
                      <a:rPr lang="en-US" sz="2400" b="0" i="1" baseline="-25000" smtClean="0">
                        <a:solidFill>
                          <a:srgbClr val="0070C0"/>
                        </a:solidFill>
                        <a:latin typeface="Cambria Math" panose="02040503050406030204" pitchFamily="18" charset="0"/>
                      </a:rPr>
                      <m:t>2</m:t>
                    </m:r>
                    <m:r>
                      <a:rPr lang="en-US" sz="2400" i="1" baseline="-25000">
                        <a:solidFill>
                          <a:srgbClr val="0070C0"/>
                        </a:solidFill>
                        <a:latin typeface="Cambria Math" panose="02040503050406030204" pitchFamily="18" charset="0"/>
                      </a:rPr>
                      <m:t>,1</m:t>
                    </m:r>
                  </m:oMath>
                </a14:m>
                <a:r>
                  <a:rPr lang="en-US" sz="2400" baseline="-25000">
                    <a:solidFill>
                      <a:srgbClr val="0070C0"/>
                    </a:solidFill>
                  </a:rPr>
                  <a:t> </a:t>
                </a:r>
                <a14:m>
                  <m:oMath xmlns:m="http://schemas.openxmlformats.org/officeDocument/2006/math">
                    <m:r>
                      <a:rPr lang="en-US" sz="2400" i="1">
                        <a:solidFill>
                          <a:srgbClr val="0070C0"/>
                        </a:solidFill>
                        <a:latin typeface="Cambria Math" panose="02040503050406030204" pitchFamily="18" charset="0"/>
                      </a:rPr>
                      <m:t> </m:t>
                    </m:r>
                    <m:r>
                      <a:rPr lang="en-US" sz="2400" i="1">
                        <a:solidFill>
                          <a:srgbClr val="0070C0"/>
                        </a:solidFill>
                        <a:latin typeface="Cambria Math" panose="02040503050406030204" pitchFamily="18" charset="0"/>
                      </a:rPr>
                      <m:t>𝑓</m:t>
                    </m:r>
                    <m:r>
                      <a:rPr lang="en-US" sz="2400" b="0" i="1" baseline="-25000" smtClean="0">
                        <a:solidFill>
                          <a:srgbClr val="0070C0"/>
                        </a:solidFill>
                        <a:latin typeface="Cambria Math" panose="02040503050406030204" pitchFamily="18" charset="0"/>
                      </a:rPr>
                      <m:t>2</m:t>
                    </m:r>
                    <m:r>
                      <a:rPr lang="en-US" sz="2400" i="1">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4</m:t>
                    </m:r>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8</m:t>
                    </m:r>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12</m:t>
                    </m:r>
                  </m:oMath>
                </a14:m>
                <a:endParaRPr lang="en-US" sz="2400">
                  <a:solidFill>
                    <a:srgbClr val="0070C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8" name="Rounded Rectangle 17"/>
              <p:cNvSpPr>
                <a:spLocks noRot="1" noChangeAspect="1" noMove="1" noResize="1" noEditPoints="1" noAdjustHandles="1" noChangeArrowheads="1" noChangeShapeType="1" noTextEdit="1"/>
              </p:cNvSpPr>
              <p:nvPr/>
            </p:nvSpPr>
            <p:spPr>
              <a:xfrm>
                <a:off x="1436915" y="5598459"/>
                <a:ext cx="7680960" cy="838200"/>
              </a:xfrm>
              <a:prstGeom prst="roundRect">
                <a:avLst/>
              </a:prstGeom>
              <a:blipFill>
                <a:blip r:embed="rId4"/>
                <a:stretch>
                  <a:fillRect l="-79" b="-9286"/>
                </a:stretch>
              </a:blipFill>
              <a:ln w="12700">
                <a:solidFill>
                  <a:schemeClr val="tx1"/>
                </a:solidFill>
              </a:ln>
            </p:spPr>
            <p:txBody>
              <a:bodyPr/>
              <a:lstStyle/>
              <a:p>
                <a:r>
                  <a:rPr lang="en-US">
                    <a:noFill/>
                  </a:rPr>
                  <a:t> </a:t>
                </a:r>
              </a:p>
            </p:txBody>
          </p:sp>
        </mc:Fallback>
      </mc:AlternateContent>
      <p:sp>
        <p:nvSpPr>
          <p:cNvPr id="19" name="Oval 18"/>
          <p:cNvSpPr/>
          <p:nvPr/>
        </p:nvSpPr>
        <p:spPr>
          <a:xfrm>
            <a:off x="2758313" y="1295400"/>
            <a:ext cx="548640" cy="5486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V="1">
            <a:off x="1852877" y="1283970"/>
            <a:ext cx="909918" cy="9906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774437" y="2743984"/>
            <a:ext cx="851647" cy="102489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876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dur="5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2" presetClass="entr" presetSubtype="4" dur="50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10" presetClass="entr" presetSubtype="0" dur="50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dur="500" fill="hold"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childTnLst>
                          </p:cTn>
                        </p:par>
                      </p:childTnLst>
                    </p:cTn>
                  </p:par>
                  <p:par>
                    <p:cTn id="31" fill="hold" nodeType="clickPar">
                      <p:stCondLst>
                        <p:cond delay="indefinite"/>
                        <p:cond evt="onBegin" delay="0">
                          <p:tn val="30"/>
                        </p:cond>
                      </p:stCondLst>
                      <p:childTnLst>
                        <p:par>
                          <p:cTn id="32" fill="hold">
                            <p:stCondLst>
                              <p:cond delay="0"/>
                            </p:stCondLst>
                            <p:childTnLst>
                              <p:par>
                                <p:cTn id="33" presetID="1" presetClass="exit" presetSubtype="0" dur="1"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par>
                          <p:cTn id="35" fill="hold" nodeType="afterGroup">
                            <p:stCondLst>
                              <p:cond delay="1"/>
                            </p:stCondLst>
                            <p:childTnLst>
                              <p:par>
                                <p:cTn id="36" presetID="1" presetClass="exit" presetSubtype="0" dur="1" fill="hold" nodeType="afterEffect">
                                  <p:stCondLst>
                                    <p:cond delay="0"/>
                                  </p:stCondLst>
                                  <p:childTnLst>
                                    <p:set>
                                      <p:cBhvr>
                                        <p:cTn id="37" dur="1" fill="hold">
                                          <p:stCondLst>
                                            <p:cond delay="0"/>
                                          </p:stCondLst>
                                        </p:cTn>
                                        <p:tgtEl>
                                          <p:spTgt spid="20"/>
                                        </p:tgtEl>
                                        <p:attrNameLst>
                                          <p:attrName>style.visibility</p:attrName>
                                        </p:attrNameLst>
                                      </p:cBhvr>
                                      <p:to>
                                        <p:strVal val="hidden"/>
                                      </p:to>
                                    </p:set>
                                  </p:childTnLst>
                                </p:cTn>
                              </p:par>
                            </p:childTnLst>
                          </p:cTn>
                        </p:par>
                        <p:par>
                          <p:cTn id="38" fill="hold" nodeType="afterGroup">
                            <p:stCondLst>
                              <p:cond delay="2"/>
                            </p:stCondLst>
                            <p:childTnLst>
                              <p:par>
                                <p:cTn id="39" presetID="42" presetClass="path" presetSubtype="0" dur="2000" accel="50000" decel="50000" fill="hold" grpId="1" nodeType="afterEffect">
                                  <p:stCondLst>
                                    <p:cond delay="0"/>
                                  </p:stCondLst>
                                  <p:childTnLst>
                                    <p:animMotion origin="layout" path="M 0.00417 4.81481E-06 L -0.00034 0.28217" pathEditMode="relative" rAng="0" ptsTypes="AA">
                                      <p:cBhvr>
                                        <p:cTn id="40" dur="2000" fill="hold"/>
                                        <p:tgtEl>
                                          <p:spTgt spid="19"/>
                                        </p:tgtEl>
                                        <p:attrNameLst>
                                          <p:attrName>ppt_x</p:attrName>
                                          <p:attrName>ppt_y</p:attrName>
                                        </p:attrNameLst>
                                      </p:cBhvr>
                                      <p:rCtr x="-226" y="14097"/>
                                    </p:animMotion>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22" presetClass="entr" presetSubtype="1" dur="50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childTnLst>
                          </p:cTn>
                        </p:par>
                      </p:childTnLst>
                    </p:cTn>
                  </p:par>
                  <p:par>
                    <p:cTn id="46" fill="hold" nodeType="clickPar">
                      <p:stCondLst>
                        <p:cond delay="indefinite"/>
                        <p:cond evt="onBegin" delay="0">
                          <p:tn val="45"/>
                        </p:cond>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18">
                                            <p:txEl>
                                              <p:pRg st="1" end="1"/>
                                            </p:txEl>
                                          </p:spTgt>
                                        </p:tgtEl>
                                        <p:attrNameLst>
                                          <p:attrName>style.visibility</p:attrName>
                                        </p:attrNameLst>
                                      </p:cBhvr>
                                      <p:to>
                                        <p:strVal val="visible"/>
                                      </p:to>
                                    </p:set>
                                    <p:animEffect transition="in" filter="fade">
                                      <p:cBhvr>
                                        <p:cTn id="50" dur="500"/>
                                        <p:tgtEl>
                                          <p:spTgt spid="18">
                                            <p:txEl>
                                              <p:pRg st="1" end="1"/>
                                            </p:txEl>
                                          </p:spTgt>
                                        </p:tgtEl>
                                      </p:cBhvr>
                                    </p:animEffect>
                                  </p:childTnLst>
                                </p:cTn>
                              </p:par>
                            </p:childTnLst>
                          </p:cTn>
                        </p:par>
                      </p:childTnLst>
                    </p:cTn>
                  </p:par>
                  <p:par>
                    <p:cTn id="51" fill="hold" nodeType="clickPar">
                      <p:stCondLst>
                        <p:cond delay="indefinite"/>
                        <p:cond evt="onBegin" delay="0">
                          <p:tn val="50"/>
                        </p:cond>
                      </p:stCondLst>
                      <p:childTnLst>
                        <p:par>
                          <p:cTn id="52" fill="hold">
                            <p:stCondLst>
                              <p:cond delay="0"/>
                            </p:stCondLst>
                            <p:childTnLst>
                              <p:par>
                                <p:cTn id="53" presetID="1" presetClass="exit" presetSubtype="0" dur="1" fill="hold" grpId="0"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19" grpId="0" animBg="1"/>
      <p:bldP spid="19"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Assembly Line Scheduling – Dynamic Programming Solution</a:t>
            </a:r>
            <a:endParaRPr lang="en-US"/>
          </a:p>
        </p:txBody>
      </p:sp>
      <p:pic>
        <p:nvPicPr>
          <p:cNvPr id="27" name="Content Placeholder 4" descr="C:\Users\RUPESH\Pictures\aa.jpg"/>
          <p:cNvPicPr/>
          <p:nvPr/>
        </p:nvPicPr>
        <p:blipFill>
          <a:blip r:embed="rId2">
            <a:extLst>
              <a:ext uri="{28A0092B-C50C-407E-A947-70E740481C1C}">
                <a14:useLocalDpi xmlns:a14="http://schemas.microsoft.com/office/drawing/2010/main" val="0"/>
              </a:ext>
            </a:extLst>
          </a:blip>
          <a:stretch>
            <a:fillRect/>
          </a:stretch>
        </p:blipFill>
        <p:spPr bwMode="auto">
          <a:xfrm>
            <a:off x="1619795" y="1066800"/>
            <a:ext cx="7315200" cy="2926080"/>
          </a:xfrm>
          <a:prstGeom prst="rect">
            <a:avLst/>
          </a:prstGeom>
          <a:noFill/>
          <a:ln>
            <a:noFill/>
          </a:ln>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414146"/>
                  </p:ext>
                </p:extLst>
              </p:nvPr>
            </p:nvGraphicFramePr>
            <p:xfrm>
              <a:off x="2242459"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tblGrid>
                  <a:tr h="37084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2</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414146"/>
                  </p:ext>
                </p:extLst>
              </p:nvPr>
            </p:nvGraphicFramePr>
            <p:xfrm>
              <a:off x="2242459"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tblGrid>
                  <a:tr h="45720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109333" r="-601399" b="-132000"/>
                          </a:stretch>
                        </a:blip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209333" r="-601399" b="-32000"/>
                          </a:stretch>
                        </a:blip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p:sp>
        <p:nvSpPr>
          <p:cNvPr id="6" name="TextBox 5"/>
          <p:cNvSpPr txBox="1"/>
          <p:nvPr/>
        </p:nvSpPr>
        <p:spPr>
          <a:xfrm>
            <a:off x="4223658" y="4648200"/>
            <a:ext cx="381000" cy="369332"/>
          </a:xfrm>
          <a:prstGeom prst="rect">
            <a:avLst/>
          </a:prstGeom>
          <a:solidFill>
            <a:schemeClr val="bg1"/>
          </a:solidFill>
        </p:spPr>
        <p:txBody>
          <a:bodyPr wrap="square" rtlCol="0">
            <a:spAutoFit/>
          </a:bodyPr>
          <a:lstStyle/>
          <a:p>
            <a:endParaRPr lang="en-US"/>
          </a:p>
        </p:txBody>
      </p:sp>
      <p:sp>
        <p:nvSpPr>
          <p:cNvPr id="7" name="TextBox 6"/>
          <p:cNvSpPr txBox="1"/>
          <p:nvPr/>
        </p:nvSpPr>
        <p:spPr>
          <a:xfrm>
            <a:off x="4237105" y="5068189"/>
            <a:ext cx="381000" cy="369332"/>
          </a:xfrm>
          <a:prstGeom prst="rect">
            <a:avLst/>
          </a:prstGeom>
          <a:solidFill>
            <a:schemeClr val="bg1"/>
          </a:solidFill>
        </p:spPr>
        <p:txBody>
          <a:bodyPr wrap="square" rtlCol="0">
            <a:spAutoFit/>
          </a:bodyPr>
          <a:lstStyle/>
          <a:p>
            <a:endParaRPr lang="en-US"/>
          </a:p>
        </p:txBody>
      </p:sp>
      <p:sp>
        <p:nvSpPr>
          <p:cNvPr id="8" name="TextBox 7"/>
          <p:cNvSpPr txBox="1"/>
          <p:nvPr/>
        </p:nvSpPr>
        <p:spPr>
          <a:xfrm>
            <a:off x="5099958" y="4615934"/>
            <a:ext cx="38100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5099958" y="5068189"/>
            <a:ext cx="38100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6005393" y="4619527"/>
            <a:ext cx="38100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6030046" y="5080292"/>
            <a:ext cx="381000"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6868246" y="4615934"/>
            <a:ext cx="38100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6866005" y="5051167"/>
            <a:ext cx="381000" cy="369332"/>
          </a:xfrm>
          <a:prstGeom prst="rect">
            <a:avLst/>
          </a:prstGeom>
          <a:solidFill>
            <a:schemeClr val="bg1"/>
          </a:solidFill>
        </p:spPr>
        <p:txBody>
          <a:bodyPr wrap="square" rtlCol="0">
            <a:spAutoFit/>
          </a:bodyPr>
          <a:lstStyle/>
          <a:p>
            <a:endParaRPr lang="en-US"/>
          </a:p>
        </p:txBody>
      </p:sp>
      <p:sp>
        <p:nvSpPr>
          <p:cNvPr id="14" name="TextBox 13"/>
          <p:cNvSpPr txBox="1"/>
          <p:nvPr/>
        </p:nvSpPr>
        <p:spPr>
          <a:xfrm>
            <a:off x="7731099" y="4615934"/>
            <a:ext cx="381000" cy="369332"/>
          </a:xfrm>
          <a:prstGeom prst="rect">
            <a:avLst/>
          </a:prstGeom>
          <a:solidFill>
            <a:schemeClr val="bg1"/>
          </a:solidFill>
        </p:spPr>
        <p:txBody>
          <a:bodyPr wrap="square" rtlCol="0">
            <a:spAutoFit/>
          </a:bodyPr>
          <a:lstStyle/>
          <a:p>
            <a:endParaRPr lang="en-US"/>
          </a:p>
        </p:txBody>
      </p:sp>
      <p:sp>
        <p:nvSpPr>
          <p:cNvPr id="15" name="TextBox 14"/>
          <p:cNvSpPr txBox="1"/>
          <p:nvPr/>
        </p:nvSpPr>
        <p:spPr>
          <a:xfrm>
            <a:off x="7734461" y="5090174"/>
            <a:ext cx="381000"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6" name="Rounded Rectangle 15"/>
              <p:cNvSpPr/>
              <p:nvPr/>
            </p:nvSpPr>
            <p:spPr>
              <a:xfrm>
                <a:off x="1449978" y="5595411"/>
                <a:ext cx="7680960" cy="841248"/>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sz="2400" i="1" smtClean="0">
                          <a:solidFill>
                            <a:srgbClr val="AD1457"/>
                          </a:solidFill>
                          <a:latin typeface="Cambria Math" panose="02040503050406030204" pitchFamily="18" charset="0"/>
                        </a:rPr>
                        <m:t>𝑓</m:t>
                      </m:r>
                      <m:r>
                        <a:rPr lang="en-US" sz="2400" i="1" baseline="-25000">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[2]=</m:t>
                      </m:r>
                      <m:r>
                        <a:rPr lang="en-US" sz="2400" i="1">
                          <a:solidFill>
                            <a:srgbClr val="AD1457"/>
                          </a:solidFill>
                          <a:latin typeface="Cambria Math" panose="02040503050406030204" pitchFamily="18" charset="0"/>
                        </a:rPr>
                        <m:t>𝑚𝑖𝑛</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𝑓</m:t>
                      </m:r>
                      <m:r>
                        <a:rPr lang="en-US" sz="2400" i="1" baseline="-25000">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𝑗</m:t>
                      </m:r>
                      <m:r>
                        <a:rPr lang="en-US" sz="2400" i="1">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𝑎</m:t>
                      </m:r>
                      <m:r>
                        <a:rPr lang="en-US" sz="2400" i="1" baseline="-25000">
                          <a:solidFill>
                            <a:srgbClr val="AD1457"/>
                          </a:solidFill>
                          <a:latin typeface="Cambria Math" panose="02040503050406030204" pitchFamily="18" charset="0"/>
                        </a:rPr>
                        <m:t>1</m:t>
                      </m:r>
                      <m:r>
                        <a:rPr lang="en-US" sz="2400" i="1" baseline="-25000" smtClean="0">
                          <a:solidFill>
                            <a:srgbClr val="AD1457"/>
                          </a:solidFill>
                          <a:latin typeface="Cambria Math" panose="02040503050406030204" pitchFamily="18" charset="0"/>
                        </a:rPr>
                        <m:t>,</m:t>
                      </m:r>
                      <m:r>
                        <a:rPr lang="en-US" sz="2400" i="1" baseline="-25000">
                          <a:solidFill>
                            <a:srgbClr val="AD1457"/>
                          </a:solidFill>
                          <a:latin typeface="Cambria Math" panose="02040503050406030204" pitchFamily="18" charset="0"/>
                        </a:rPr>
                        <m:t>𝑗</m:t>
                      </m:r>
                      <m:r>
                        <a:rPr lang="en-US" sz="2400" i="1">
                          <a:solidFill>
                            <a:srgbClr val="AD1457"/>
                          </a:solidFill>
                          <a:latin typeface="Cambria Math" panose="02040503050406030204" pitchFamily="18" charset="0"/>
                        </a:rPr>
                        <m:t> ,</m:t>
                      </m:r>
                      <m:r>
                        <a:rPr lang="en-US" sz="2400" i="1">
                          <a:solidFill>
                            <a:srgbClr val="AD1457"/>
                          </a:solidFill>
                          <a:latin typeface="Cambria Math" panose="02040503050406030204" pitchFamily="18" charset="0"/>
                        </a:rPr>
                        <m:t>𝑓</m:t>
                      </m:r>
                      <m:r>
                        <a:rPr lang="en-US" sz="2400" i="1" baseline="-25000">
                          <a:solidFill>
                            <a:srgbClr val="AD1457"/>
                          </a:solidFill>
                          <a:latin typeface="Cambria Math" panose="02040503050406030204" pitchFamily="18" charset="0"/>
                        </a:rPr>
                        <m:t>2</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𝑗</m:t>
                      </m:r>
                      <m:r>
                        <a:rPr lang="en-US" sz="2400" i="1">
                          <a:solidFill>
                            <a:srgbClr val="AD1457"/>
                          </a:solidFill>
                          <a:latin typeface="Cambria Math" panose="02040503050406030204" pitchFamily="18" charset="0"/>
                        </a:rPr>
                        <m:t> −1]+</m:t>
                      </m:r>
                      <m:sSub>
                        <m:sSubPr>
                          <m:ctrlPr>
                            <a:rPr lang="en-US" sz="2400" i="1" smtClean="0">
                              <a:solidFill>
                                <a:srgbClr val="AD1457"/>
                              </a:solidFill>
                              <a:latin typeface="Cambria Math" panose="02040503050406030204" pitchFamily="18" charset="0"/>
                            </a:rPr>
                          </m:ctrlPr>
                        </m:sSubPr>
                        <m:e>
                          <m:r>
                            <a:rPr lang="en-US" sz="2400" b="0" i="1" smtClean="0">
                              <a:solidFill>
                                <a:srgbClr val="AD1457"/>
                              </a:solidFill>
                              <a:latin typeface="Cambria Math" panose="02040503050406030204" pitchFamily="18" charset="0"/>
                            </a:rPr>
                            <m:t>𝑡</m:t>
                          </m:r>
                        </m:e>
                        <m:sub>
                          <m:r>
                            <a:rPr lang="en-US" sz="2400" b="0" i="1" smtClean="0">
                              <a:solidFill>
                                <a:srgbClr val="AD1457"/>
                              </a:solidFill>
                              <a:latin typeface="Cambria Math" panose="02040503050406030204" pitchFamily="18" charset="0"/>
                            </a:rPr>
                            <m:t>2,</m:t>
                          </m:r>
                          <m:r>
                            <a:rPr lang="en-US" sz="2400" b="0" i="1" smtClean="0">
                              <a:solidFill>
                                <a:srgbClr val="AD1457"/>
                              </a:solidFill>
                              <a:latin typeface="Cambria Math" panose="02040503050406030204" pitchFamily="18" charset="0"/>
                            </a:rPr>
                            <m:t>𝑗</m:t>
                          </m:r>
                          <m:r>
                            <a:rPr lang="en-US" sz="2400" b="0" i="1" smtClean="0">
                              <a:solidFill>
                                <a:srgbClr val="AD1457"/>
                              </a:solidFill>
                              <a:latin typeface="Cambria Math" panose="02040503050406030204" pitchFamily="18" charset="0"/>
                            </a:rPr>
                            <m:t>−1</m:t>
                          </m:r>
                        </m:sub>
                      </m:sSub>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𝑎</m:t>
                      </m:r>
                      <m:r>
                        <a:rPr lang="en-US" sz="2400" i="1" baseline="-25000">
                          <a:solidFill>
                            <a:srgbClr val="AD1457"/>
                          </a:solidFill>
                          <a:latin typeface="Cambria Math" panose="02040503050406030204" pitchFamily="18" charset="0"/>
                        </a:rPr>
                        <m:t>1,</m:t>
                      </m:r>
                      <m:r>
                        <a:rPr lang="en-US" sz="2400" i="1" baseline="-25000">
                          <a:solidFill>
                            <a:srgbClr val="AD1457"/>
                          </a:solidFill>
                          <a:latin typeface="Cambria Math" panose="02040503050406030204" pitchFamily="18" charset="0"/>
                        </a:rPr>
                        <m:t>𝑗</m:t>
                      </m:r>
                      <m:r>
                        <a:rPr lang="en-US" sz="2400" i="1">
                          <a:solidFill>
                            <a:srgbClr val="AD1457"/>
                          </a:solidFill>
                          <a:latin typeface="Cambria Math" panose="02040503050406030204" pitchFamily="18" charset="0"/>
                        </a:rPr>
                        <m:t>)</m:t>
                      </m:r>
                    </m:oMath>
                  </m:oMathPara>
                </a14:m>
                <a:endParaRPr lang="en-US" sz="2400">
                  <a:solidFill>
                    <a:srgbClr val="AD1457"/>
                  </a:solidFill>
                </a:endParaRPr>
              </a:p>
              <a:p>
                <a:pPr algn="ctr"/>
                <a14:m>
                  <m:oMathPara xmlns:m="http://schemas.openxmlformats.org/officeDocument/2006/math">
                    <m:oMathParaPr>
                      <m:jc m:val="centerGroup"/>
                    </m:oMathParaPr>
                    <m:oMath xmlns:m="http://schemas.openxmlformats.org/officeDocument/2006/math">
                      <m:r>
                        <a:rPr lang="en-US" sz="2400" i="1" smtClean="0">
                          <a:solidFill>
                            <a:srgbClr val="AD1457"/>
                          </a:solidFill>
                          <a:latin typeface="Cambria Math" panose="02040503050406030204" pitchFamily="18" charset="0"/>
                        </a:rPr>
                        <m:t>              =</m:t>
                      </m:r>
                      <m:func>
                        <m:funcPr>
                          <m:ctrlPr>
                            <a:rPr lang="en-US" sz="2400" i="1" smtClean="0">
                              <a:solidFill>
                                <a:srgbClr val="AD1457"/>
                              </a:solidFill>
                              <a:latin typeface="Cambria Math" panose="02040503050406030204" pitchFamily="18" charset="0"/>
                            </a:rPr>
                          </m:ctrlPr>
                        </m:funcPr>
                        <m:fName>
                          <m:r>
                            <m:rPr>
                              <m:sty m:val="p"/>
                            </m:rPr>
                            <a:rPr lang="en-US" sz="2400" i="0" smtClean="0">
                              <a:solidFill>
                                <a:srgbClr val="AD1457"/>
                              </a:solidFill>
                              <a:latin typeface="Cambria Math" panose="02040503050406030204" pitchFamily="18" charset="0"/>
                            </a:rPr>
                            <m:t>min</m:t>
                          </m:r>
                        </m:fName>
                        <m:e>
                          <m:d>
                            <m:dPr>
                              <m:ctrlPr>
                                <a:rPr lang="en-US" sz="2400" i="1" smtClean="0">
                                  <a:solidFill>
                                    <a:srgbClr val="AD1457"/>
                                  </a:solidFill>
                                  <a:latin typeface="Cambria Math" panose="02040503050406030204" pitchFamily="18" charset="0"/>
                                </a:rPr>
                              </m:ctrlPr>
                            </m:dPr>
                            <m:e>
                              <m:r>
                                <a:rPr lang="en-US" sz="2400" i="1" smtClean="0">
                                  <a:solidFill>
                                    <a:srgbClr val="AD1457"/>
                                  </a:solidFill>
                                  <a:latin typeface="Cambria Math" panose="02040503050406030204" pitchFamily="18" charset="0"/>
                                </a:rPr>
                                <m:t>9+9, 12+2+9</m:t>
                              </m:r>
                            </m:e>
                          </m:d>
                        </m:e>
                      </m:func>
                      <m:r>
                        <a:rPr lang="en-US" sz="2400" b="0" i="1" smtClean="0">
                          <a:solidFill>
                            <a:srgbClr val="AD1457"/>
                          </a:solidFill>
                          <a:latin typeface="Cambria Math" panose="02040503050406030204" pitchFamily="18" charset="0"/>
                        </a:rPr>
                        <m:t>=</m:t>
                      </m:r>
                      <m:r>
                        <m:rPr>
                          <m:sty m:val="p"/>
                        </m:rPr>
                        <a:rPr lang="en-US" sz="2400" b="0" i="0" smtClean="0">
                          <a:solidFill>
                            <a:srgbClr val="AD1457"/>
                          </a:solidFill>
                          <a:latin typeface="Cambria Math" panose="02040503050406030204" pitchFamily="18" charset="0"/>
                        </a:rPr>
                        <m:t>min</m:t>
                      </m:r>
                      <m:r>
                        <a:rPr lang="en-US" sz="2400" b="0" i="1" smtClean="0">
                          <a:solidFill>
                            <a:srgbClr val="AD1457"/>
                          </a:solidFill>
                          <a:latin typeface="Cambria Math" panose="02040503050406030204" pitchFamily="18" charset="0"/>
                        </a:rPr>
                        <m:t>⁡(18, 23)</m:t>
                      </m:r>
                      <m:r>
                        <a:rPr lang="en-US" sz="2400" i="1" smtClean="0">
                          <a:solidFill>
                            <a:srgbClr val="AD1457"/>
                          </a:solidFill>
                          <a:latin typeface="Cambria Math" panose="02040503050406030204" pitchFamily="18" charset="0"/>
                        </a:rPr>
                        <m:t>=18</m:t>
                      </m:r>
                    </m:oMath>
                  </m:oMathPara>
                </a14:m>
                <a:endParaRPr lang="en-US" sz="2400">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6" name="Rounded Rectangle 15"/>
              <p:cNvSpPr>
                <a:spLocks noRot="1" noChangeAspect="1" noMove="1" noResize="1" noEditPoints="1" noAdjustHandles="1" noChangeArrowheads="1" noChangeShapeType="1" noTextEdit="1"/>
              </p:cNvSpPr>
              <p:nvPr/>
            </p:nvSpPr>
            <p:spPr>
              <a:xfrm>
                <a:off x="1449978" y="5595411"/>
                <a:ext cx="7680960" cy="841248"/>
              </a:xfrm>
              <a:prstGeom prst="roundRect">
                <a:avLst/>
              </a:prstGeom>
              <a:blipFill>
                <a:blip r:embed="rId4"/>
                <a:stretch>
                  <a:fillRect b="-10000"/>
                </a:stretch>
              </a:blipFill>
              <a:ln w="9525">
                <a:solidFill>
                  <a:schemeClr val="tx1"/>
                </a:solidFill>
              </a:ln>
            </p:spPr>
            <p:txBody>
              <a:bodyPr/>
              <a:lstStyle/>
              <a:p>
                <a:r>
                  <a:rPr lang="en-US">
                    <a:noFill/>
                  </a:rPr>
                  <a:t> </a:t>
                </a:r>
              </a:p>
            </p:txBody>
          </p:sp>
        </mc:Fallback>
      </mc:AlternateContent>
      <p:sp>
        <p:nvSpPr>
          <p:cNvPr id="17" name="Oval 16"/>
          <p:cNvSpPr/>
          <p:nvPr/>
        </p:nvSpPr>
        <p:spPr>
          <a:xfrm>
            <a:off x="3648124" y="1295400"/>
            <a:ext cx="548640" cy="5486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1882525" y="1348740"/>
            <a:ext cx="838200" cy="9906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52058" y="1143000"/>
            <a:ext cx="106680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385458" y="5679141"/>
            <a:ext cx="2011680" cy="347472"/>
          </a:xfrm>
          <a:prstGeom prst="rect">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3690258" y="6351896"/>
            <a:ext cx="73152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873561" y="2667000"/>
            <a:ext cx="838200" cy="10668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70392" y="1676401"/>
            <a:ext cx="719866" cy="152399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04658" y="6351896"/>
            <a:ext cx="128016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597435" y="5679141"/>
            <a:ext cx="3200400" cy="365760"/>
          </a:xfrm>
          <a:prstGeom prst="rect">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44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4" dur="50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par>
                          <p:cTn id="13" fill="hold" nodeType="afterGroup">
                            <p:stCondLst>
                              <p:cond delay="500"/>
                            </p:stCondLst>
                            <p:childTnLst>
                              <p:par>
                                <p:cTn id="14" presetID="22" presetClass="entr" presetSubtype="8" dur="50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10" presetClass="entr" presetSubtype="0" dur="5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dur="50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nodeType="afterGroup">
                            <p:stCondLst>
                              <p:cond delay="500"/>
                            </p:stCondLst>
                            <p:childTnLst>
                              <p:par>
                                <p:cTn id="28" presetID="22" presetClass="entr" presetSubtype="8" dur="50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1" dur="50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nodeType="afterGroup">
                            <p:stCondLst>
                              <p:cond delay="500"/>
                            </p:stCondLst>
                            <p:childTnLst>
                              <p:par>
                                <p:cTn id="37" presetID="22" presetClass="entr" presetSubtype="4" dur="50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 presetClass="exit" presetSubtype="0" dur="1" fill="hold" grpId="1" nodeType="clickEffect">
                                  <p:stCondLst>
                                    <p:cond delay="0"/>
                                  </p:stCondLst>
                                  <p:childTnLst>
                                    <p:set>
                                      <p:cBhvr>
                                        <p:cTn id="43" dur="1" fill="hold">
                                          <p:stCondLst>
                                            <p:cond delay="0"/>
                                          </p:stCondLst>
                                        </p:cTn>
                                        <p:tgtEl>
                                          <p:spTgt spid="20"/>
                                        </p:tgtEl>
                                        <p:attrNameLst>
                                          <p:attrName>style.visibility</p:attrName>
                                        </p:attrNameLst>
                                      </p:cBhvr>
                                      <p:to>
                                        <p:strVal val="hidden"/>
                                      </p:to>
                                    </p:set>
                                  </p:childTnLst>
                                </p:cTn>
                              </p:par>
                              <p:par>
                                <p:cTn id="44" presetID="1" presetClass="exit" presetSubtype="0" dur="1" fill="hold" nodeType="withEffect">
                                  <p:stCondLst>
                                    <p:cond delay="0"/>
                                  </p:stCondLst>
                                  <p:childTnLst>
                                    <p:set>
                                      <p:cBhvr>
                                        <p:cTn id="45" dur="1" fill="hold">
                                          <p:stCondLst>
                                            <p:cond delay="0"/>
                                          </p:stCondLst>
                                        </p:cTn>
                                        <p:tgtEl>
                                          <p:spTgt spid="21"/>
                                        </p:tgtEl>
                                        <p:attrNameLst>
                                          <p:attrName>style.visibility</p:attrName>
                                        </p:attrNameLst>
                                      </p:cBhvr>
                                      <p:to>
                                        <p:strVal val="hidden"/>
                                      </p:to>
                                    </p:set>
                                  </p:childTnLst>
                                </p:cTn>
                              </p:par>
                              <p:par>
                                <p:cTn id="46" presetID="22" presetClass="entr" presetSubtype="8" dur="50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par>
                          <p:cTn id="49" fill="hold" nodeType="afterGroup">
                            <p:stCondLst>
                              <p:cond delay="500"/>
                            </p:stCondLst>
                            <p:childTnLst>
                              <p:par>
                                <p:cTn id="50" presetID="22" presetClass="entr" presetSubtype="8" dur="500"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1" presetClass="exit" presetSubtype="0" dur="1" fill="hold"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dur="1" fill="hold" grpId="1" nodeType="withEffect">
                                  <p:stCondLst>
                                    <p:cond delay="0"/>
                                  </p:stCondLst>
                                  <p:childTnLst>
                                    <p:set>
                                      <p:cBhvr>
                                        <p:cTn id="58" dur="1" fill="hold">
                                          <p:stCondLst>
                                            <p:cond delay="0"/>
                                          </p:stCondLst>
                                        </p:cTn>
                                        <p:tgtEl>
                                          <p:spTgt spid="25"/>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xit" presetSubtype="0" dur="1" fill="hold" grpId="0" nodeType="clickEffect">
                                  <p:stCondLst>
                                    <p:cond delay="0"/>
                                  </p:stCondLst>
                                  <p:childTnLst>
                                    <p:set>
                                      <p:cBhvr>
                                        <p:cTn id="62" dur="1" fill="hold">
                                          <p:stCondLst>
                                            <p:cond delay="0"/>
                                          </p:stCondLst>
                                        </p:cTn>
                                        <p:tgtEl>
                                          <p:spTgt spid="6"/>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xit" presetSubtype="0" dur="1" fill="hold" grpId="1" nodeType="click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par>
                          <p:cTn id="67" fill="hold" nodeType="afterGroup">
                            <p:stCondLst>
                              <p:cond delay="1"/>
                            </p:stCondLst>
                            <p:childTnLst>
                              <p:par>
                                <p:cTn id="68" presetID="42" presetClass="path" presetSubtype="0" dur="2000" accel="50000" decel="50000" fill="hold" grpId="1" nodeType="afterEffect">
                                  <p:stCondLst>
                                    <p:cond delay="0"/>
                                  </p:stCondLst>
                                  <p:childTnLst>
                                    <p:animMotion origin="layout" path="M 0.00417 4.81481E-06 L -0.00039 0.28217" pathEditMode="relative" rAng="0" ptsTypes="AA">
                                      <p:cBhvr>
                                        <p:cTn id="69" dur="2000" fill="hold"/>
                                        <p:tgtEl>
                                          <p:spTgt spid="17"/>
                                        </p:tgtEl>
                                        <p:attrNameLst>
                                          <p:attrName>ppt_x</p:attrName>
                                          <p:attrName>ppt_y</p:attrName>
                                        </p:attrNameLst>
                                      </p:cBhvr>
                                      <p:rCtr x="-234" y="14097"/>
                                    </p:animMotion>
                                  </p:childTnLst>
                                </p:cTn>
                              </p:par>
                              <p:par>
                                <p:cTn id="70" presetID="1" presetClass="exit" presetSubtype="0" dur="1" fill="hold"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dur="1" fill="hold" nodeType="withEffect">
                                  <p:stCondLst>
                                    <p:cond delay="0"/>
                                  </p:stCondLst>
                                  <p:childTnLst>
                                    <p:set>
                                      <p:cBhvr>
                                        <p:cTn id="73" dur="1" fill="hold">
                                          <p:stCondLst>
                                            <p:cond delay="0"/>
                                          </p:stCondLst>
                                        </p:cTn>
                                        <p:tgtEl>
                                          <p:spTgt spid="19"/>
                                        </p:tgtEl>
                                        <p:attrNameLst>
                                          <p:attrName>style.visibility</p:attrName>
                                        </p:attrNameLst>
                                      </p:cBhvr>
                                      <p:to>
                                        <p:strVal val="hidden"/>
                                      </p:to>
                                    </p:set>
                                  </p:childTnLst>
                                </p:cTn>
                              </p:par>
                              <p:par>
                                <p:cTn id="74" presetID="1" presetClass="exit" presetSubtype="0" dur="1" fill="hold" nodeType="with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xit" presetSubtype="0" dur="1" fill="hold" nodeType="withEffect">
                                  <p:stCondLst>
                                    <p:cond delay="0"/>
                                  </p:stCondLst>
                                  <p:childTnLst>
                                    <p:set>
                                      <p:cBhvr>
                                        <p:cTn id="77"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6" grpId="1" animBg="1"/>
      <p:bldP spid="17" grpId="0" animBg="1"/>
      <p:bldP spid="17" grpId="1" animBg="1"/>
      <p:bldP spid="20" grpId="0" animBg="1"/>
      <p:bldP spid="20" grpId="1" animBg="1"/>
      <p:bldP spid="25" grpId="0" animBg="1"/>
      <p:bldP spid="2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Assembly Line Scheduling – Dynamic Programming Solution</a:t>
            </a:r>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900177350"/>
                  </p:ext>
                </p:extLst>
              </p:nvPr>
            </p:nvGraphicFramePr>
            <p:xfrm>
              <a:off x="2216331"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tblGrid>
                  <a:tr h="37084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2</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900177350"/>
                  </p:ext>
                </p:extLst>
              </p:nvPr>
            </p:nvGraphicFramePr>
            <p:xfrm>
              <a:off x="2216331"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tblGrid>
                  <a:tr h="45720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699" t="-109333" r="-601399" b="-132000"/>
                          </a:stretch>
                        </a:blip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699" t="-209333" r="-601399" b="-32000"/>
                          </a:stretch>
                        </a:blip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p:sp>
        <p:nvSpPr>
          <p:cNvPr id="6" name="TextBox 5"/>
          <p:cNvSpPr txBox="1"/>
          <p:nvPr/>
        </p:nvSpPr>
        <p:spPr>
          <a:xfrm>
            <a:off x="5073830" y="4615934"/>
            <a:ext cx="381000" cy="369332"/>
          </a:xfrm>
          <a:prstGeom prst="rect">
            <a:avLst/>
          </a:prstGeom>
          <a:solidFill>
            <a:schemeClr val="bg1"/>
          </a:solidFill>
        </p:spPr>
        <p:txBody>
          <a:bodyPr wrap="square" rtlCol="0">
            <a:spAutoFit/>
          </a:bodyPr>
          <a:lstStyle/>
          <a:p>
            <a:endParaRPr lang="en-US"/>
          </a:p>
        </p:txBody>
      </p:sp>
      <p:pic>
        <p:nvPicPr>
          <p:cNvPr id="23" name="Content Placeholder 4" descr="C:\Users\RUPESH\Pictures\aa.jpg"/>
          <p:cNvPicPr/>
          <p:nvPr/>
        </p:nvPicPr>
        <p:blipFill>
          <a:blip r:embed="rId3">
            <a:extLst>
              <a:ext uri="{28A0092B-C50C-407E-A947-70E740481C1C}">
                <a14:useLocalDpi xmlns:a14="http://schemas.microsoft.com/office/drawing/2010/main" val="0"/>
              </a:ext>
            </a:extLst>
          </a:blip>
          <a:stretch>
            <a:fillRect/>
          </a:stretch>
        </p:blipFill>
        <p:spPr bwMode="auto">
          <a:xfrm>
            <a:off x="1619795" y="1066800"/>
            <a:ext cx="7315200" cy="2926080"/>
          </a:xfrm>
          <a:prstGeom prst="rect">
            <a:avLst/>
          </a:prstGeom>
          <a:noFill/>
          <a:ln>
            <a:noFill/>
          </a:ln>
        </p:spPr>
      </p:pic>
      <p:sp>
        <p:nvSpPr>
          <p:cNvPr id="7" name="TextBox 6"/>
          <p:cNvSpPr txBox="1"/>
          <p:nvPr/>
        </p:nvSpPr>
        <p:spPr>
          <a:xfrm>
            <a:off x="5073830" y="5068189"/>
            <a:ext cx="381000" cy="369332"/>
          </a:xfrm>
          <a:prstGeom prst="rect">
            <a:avLst/>
          </a:prstGeom>
          <a:solidFill>
            <a:schemeClr val="bg1"/>
          </a:solidFill>
        </p:spPr>
        <p:txBody>
          <a:bodyPr wrap="square" rtlCol="0">
            <a:spAutoFit/>
          </a:bodyPr>
          <a:lstStyle/>
          <a:p>
            <a:endParaRPr lang="en-US"/>
          </a:p>
        </p:txBody>
      </p:sp>
      <p:sp>
        <p:nvSpPr>
          <p:cNvPr id="8" name="TextBox 7"/>
          <p:cNvSpPr txBox="1"/>
          <p:nvPr/>
        </p:nvSpPr>
        <p:spPr>
          <a:xfrm>
            <a:off x="5979265" y="4619527"/>
            <a:ext cx="381000" cy="369332"/>
          </a:xfrm>
          <a:prstGeom prst="rect">
            <a:avLst/>
          </a:prstGeom>
          <a:solidFill>
            <a:schemeClr val="bg1"/>
          </a:solidFill>
        </p:spPr>
        <p:txBody>
          <a:bodyPr wrap="square" rtlCol="0">
            <a:spAutoFit/>
          </a:bodyPr>
          <a:lstStyle/>
          <a:p>
            <a:endParaRPr lang="en-US"/>
          </a:p>
        </p:txBody>
      </p:sp>
      <p:sp>
        <p:nvSpPr>
          <p:cNvPr id="9" name="TextBox 8"/>
          <p:cNvSpPr txBox="1"/>
          <p:nvPr/>
        </p:nvSpPr>
        <p:spPr>
          <a:xfrm>
            <a:off x="6003918" y="5080292"/>
            <a:ext cx="381000"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6842118" y="4615934"/>
            <a:ext cx="381000"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6839877" y="5051167"/>
            <a:ext cx="381000"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7704971" y="4615934"/>
            <a:ext cx="381000" cy="369332"/>
          </a:xfrm>
          <a:prstGeom prst="rect">
            <a:avLst/>
          </a:prstGeom>
          <a:solidFill>
            <a:schemeClr val="bg1"/>
          </a:solidFill>
        </p:spPr>
        <p:txBody>
          <a:bodyPr wrap="square" rtlCol="0">
            <a:spAutoFit/>
          </a:bodyPr>
          <a:lstStyle/>
          <a:p>
            <a:endParaRPr lang="en-US"/>
          </a:p>
        </p:txBody>
      </p:sp>
      <p:sp>
        <p:nvSpPr>
          <p:cNvPr id="13" name="TextBox 12"/>
          <p:cNvSpPr txBox="1"/>
          <p:nvPr/>
        </p:nvSpPr>
        <p:spPr>
          <a:xfrm>
            <a:off x="7708333" y="5090174"/>
            <a:ext cx="381000" cy="369332"/>
          </a:xfrm>
          <a:prstGeom prst="rect">
            <a:avLst/>
          </a:prstGeom>
          <a:solidFill>
            <a:schemeClr val="bg1"/>
          </a:solidFill>
        </p:spPr>
        <p:txBody>
          <a:bodyPr wrap="square" rtlCol="0">
            <a:spAutoFit/>
          </a:bodyPr>
          <a:lstStyle/>
          <a:p>
            <a:endParaRPr lang="en-US"/>
          </a:p>
        </p:txBody>
      </p:sp>
      <p:sp>
        <p:nvSpPr>
          <p:cNvPr id="14" name="Oval 13"/>
          <p:cNvSpPr/>
          <p:nvPr/>
        </p:nvSpPr>
        <p:spPr>
          <a:xfrm>
            <a:off x="4526661" y="1295400"/>
            <a:ext cx="548640" cy="5486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3844835" y="1756954"/>
            <a:ext cx="577327" cy="131064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64430" y="1076917"/>
            <a:ext cx="914400"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ounded Rectangle 16"/>
              <p:cNvSpPr/>
              <p:nvPr/>
            </p:nvSpPr>
            <p:spPr>
              <a:xfrm>
                <a:off x="2102030" y="5720834"/>
                <a:ext cx="6324600" cy="5334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smtClean="0">
                          <a:solidFill>
                            <a:srgbClr val="AD1457"/>
                          </a:solidFill>
                          <a:latin typeface="Cambria Math" panose="02040503050406030204" pitchFamily="18" charset="0"/>
                        </a:rPr>
                        <m:t>𝑀𝑖𝑛</m:t>
                      </m:r>
                      <m:r>
                        <a:rPr lang="en-US" sz="2400" i="1" smtClean="0">
                          <a:solidFill>
                            <a:srgbClr val="AD1457"/>
                          </a:solidFill>
                          <a:latin typeface="Cambria Math" panose="02040503050406030204" pitchFamily="18" charset="0"/>
                        </a:rPr>
                        <m:t> (18+3, 16+1+3)=</m:t>
                      </m:r>
                      <m:func>
                        <m:funcPr>
                          <m:ctrlPr>
                            <a:rPr lang="en-US" sz="2400" b="0" i="1" smtClean="0">
                              <a:solidFill>
                                <a:srgbClr val="AD1457"/>
                              </a:solidFill>
                              <a:latin typeface="Cambria Math" panose="02040503050406030204" pitchFamily="18" charset="0"/>
                            </a:rPr>
                          </m:ctrlPr>
                        </m:funcPr>
                        <m:fName>
                          <m:r>
                            <m:rPr>
                              <m:sty m:val="p"/>
                            </m:rPr>
                            <a:rPr lang="en-US" sz="2400" b="0" i="0" smtClean="0">
                              <a:solidFill>
                                <a:srgbClr val="AD1457"/>
                              </a:solidFill>
                              <a:latin typeface="Cambria Math" panose="02040503050406030204" pitchFamily="18" charset="0"/>
                            </a:rPr>
                            <m:t>min</m:t>
                          </m:r>
                        </m:fName>
                        <m:e>
                          <m:d>
                            <m:dPr>
                              <m:ctrlPr>
                                <a:rPr lang="en-US" sz="2400" b="0" i="1" smtClean="0">
                                  <a:solidFill>
                                    <a:srgbClr val="AD1457"/>
                                  </a:solidFill>
                                  <a:latin typeface="Cambria Math" panose="02040503050406030204" pitchFamily="18" charset="0"/>
                                </a:rPr>
                              </m:ctrlPr>
                            </m:dPr>
                            <m:e>
                              <m:r>
                                <a:rPr lang="en-US" sz="2400" b="0" i="1" smtClean="0">
                                  <a:solidFill>
                                    <a:srgbClr val="AD1457"/>
                                  </a:solidFill>
                                  <a:latin typeface="Cambria Math" panose="02040503050406030204" pitchFamily="18" charset="0"/>
                                </a:rPr>
                                <m:t>21, 20</m:t>
                              </m:r>
                            </m:e>
                          </m:d>
                          <m:r>
                            <a:rPr lang="en-US" sz="2400" b="0" i="1" smtClean="0">
                              <a:solidFill>
                                <a:srgbClr val="AD1457"/>
                              </a:solidFill>
                              <a:latin typeface="Cambria Math" panose="02040503050406030204" pitchFamily="18" charset="0"/>
                            </a:rPr>
                            <m:t>=</m:t>
                          </m:r>
                        </m:e>
                      </m:func>
                      <m:r>
                        <a:rPr lang="en-US" sz="2400" i="1" smtClean="0">
                          <a:solidFill>
                            <a:srgbClr val="AD1457"/>
                          </a:solidFill>
                          <a:latin typeface="Cambria Math" panose="02040503050406030204" pitchFamily="18" charset="0"/>
                        </a:rPr>
                        <m:t> 20</m:t>
                      </m:r>
                    </m:oMath>
                  </m:oMathPara>
                </a14:m>
                <a:endParaRPr lang="en-US" sz="2400">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7" name="Rounded Rectangle 16"/>
              <p:cNvSpPr>
                <a:spLocks noRot="1" noChangeAspect="1" noMove="1" noResize="1" noEditPoints="1" noAdjustHandles="1" noChangeArrowheads="1" noChangeShapeType="1" noTextEdit="1"/>
              </p:cNvSpPr>
              <p:nvPr/>
            </p:nvSpPr>
            <p:spPr>
              <a:xfrm>
                <a:off x="2102030" y="5720834"/>
                <a:ext cx="6324600" cy="533400"/>
              </a:xfrm>
              <a:prstGeom prst="roundRect">
                <a:avLst/>
              </a:prstGeom>
              <a:blipFill>
                <a:blip r:embed="rId4"/>
                <a:stretch>
                  <a:fillRect b="-7692"/>
                </a:stretch>
              </a:blipFill>
              <a:ln w="19050">
                <a:solidFill>
                  <a:schemeClr val="tx1"/>
                </a:solidFill>
              </a:ln>
            </p:spPr>
            <p:txBody>
              <a:bodyPr/>
              <a:lstStyle/>
              <a:p>
                <a:r>
                  <a:rPr lang="en-US">
                    <a:noFill/>
                  </a:rPr>
                  <a:t> </a:t>
                </a:r>
              </a:p>
            </p:txBody>
          </p:sp>
        </mc:Fallback>
      </mc:AlternateContent>
      <p:cxnSp>
        <p:nvCxnSpPr>
          <p:cNvPr id="18" name="Straight Connector 17"/>
          <p:cNvCxnSpPr/>
          <p:nvPr/>
        </p:nvCxnSpPr>
        <p:spPr>
          <a:xfrm>
            <a:off x="3005626" y="6190129"/>
            <a:ext cx="82296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08375" y="6190129"/>
            <a:ext cx="137160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183882" y="4572000"/>
            <a:ext cx="457200" cy="457200"/>
          </a:xfrm>
          <a:prstGeom prst="ellipse">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183882" y="5029200"/>
            <a:ext cx="457200" cy="457200"/>
          </a:xfrm>
          <a:prstGeom prst="ellipse">
            <a:avLst/>
          </a:prstGeom>
          <a:noFill/>
          <a:ln w="28575">
            <a:solidFill>
              <a:srgbClr val="B847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694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dur="50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1" presetClass="entr" presetSubtype="1" dur="200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heel(1)">
                                      <p:cBhvr>
                                        <p:cTn id="22" dur="2000"/>
                                        <p:tgtEl>
                                          <p:spTgt spid="20"/>
                                        </p:tgtEl>
                                      </p:cBhvr>
                                    </p:animEffect>
                                  </p:childTnLst>
                                </p:cTn>
                              </p:par>
                            </p:childTnLst>
                          </p:cTn>
                        </p:par>
                        <p:par>
                          <p:cTn id="23" fill="hold" nodeType="afterGroup">
                            <p:stCondLst>
                              <p:cond delay="2000"/>
                            </p:stCondLst>
                            <p:childTnLst>
                              <p:par>
                                <p:cTn id="24" presetID="22" presetClass="entr" presetSubtype="8" dur="50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4" dur="50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1" presetClass="entr" presetSubtype="1" dur="200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heel(1)">
                                      <p:cBhvr>
                                        <p:cTn id="36" dur="2000"/>
                                        <p:tgtEl>
                                          <p:spTgt spid="21"/>
                                        </p:tgtEl>
                                      </p:cBhvr>
                                    </p:animEffect>
                                  </p:childTnLst>
                                </p:cTn>
                              </p:par>
                            </p:childTnLst>
                          </p:cTn>
                        </p:par>
                        <p:par>
                          <p:cTn id="37" fill="hold" nodeType="afterGroup">
                            <p:stCondLst>
                              <p:cond delay="2000"/>
                            </p:stCondLst>
                            <p:childTnLst>
                              <p:par>
                                <p:cTn id="38" presetID="22" presetClass="entr" presetSubtype="8" dur="50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 presetClass="exit" presetSubtype="0" dur="1" fill="hold"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dur="1"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dur="1"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dur="1" fill="hold"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xit" presetSubtype="0" dur="1" fill="hold" grpId="0"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xit" presetSubtype="0" dur="1" fill="hold" grpId="0" nodeType="clickEffect">
                                  <p:stCondLst>
                                    <p:cond delay="0"/>
                                  </p:stCondLst>
                                  <p:childTnLst>
                                    <p:set>
                                      <p:cBhvr>
                                        <p:cTn id="58" dur="1" fill="hold">
                                          <p:stCondLst>
                                            <p:cond delay="0"/>
                                          </p:stCondLst>
                                        </p:cTn>
                                        <p:tgtEl>
                                          <p:spTgt spid="7"/>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xit" presetSubtype="0" dur="1" fill="hold" grpId="0" nodeType="clickEffect">
                                  <p:stCondLst>
                                    <p:cond delay="0"/>
                                  </p:stCondLst>
                                  <p:childTnLst>
                                    <p:set>
                                      <p:cBhvr>
                                        <p:cTn id="62" dur="1" fill="hold">
                                          <p:stCondLst>
                                            <p:cond delay="0"/>
                                          </p:stCondLst>
                                        </p:cTn>
                                        <p:tgtEl>
                                          <p:spTgt spid="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xit" presetSubtype="0" dur="1" fill="hold" grpId="0" nodeType="clickEffect">
                                  <p:stCondLst>
                                    <p:cond delay="0"/>
                                  </p:stCondLst>
                                  <p:childTnLst>
                                    <p:set>
                                      <p:cBhvr>
                                        <p:cTn id="66" dur="1" fill="hold">
                                          <p:stCondLst>
                                            <p:cond delay="0"/>
                                          </p:stCondLst>
                                        </p:cTn>
                                        <p:tgtEl>
                                          <p:spTgt spid="9"/>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xit" presetSubtype="0" dur="1" fill="hold" grpId="0" nodeType="clickEffect">
                                  <p:stCondLst>
                                    <p:cond delay="0"/>
                                  </p:stCondLst>
                                  <p:childTnLst>
                                    <p:set>
                                      <p:cBhvr>
                                        <p:cTn id="70" dur="1" fill="hold">
                                          <p:stCondLst>
                                            <p:cond delay="0"/>
                                          </p:stCondLst>
                                        </p:cTn>
                                        <p:tgtEl>
                                          <p:spTgt spid="10"/>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p:stCondLst>
                              <p:cond delay="0"/>
                            </p:stCondLst>
                            <p:childTnLst>
                              <p:par>
                                <p:cTn id="73" presetID="1" presetClass="exit" presetSubtype="0" dur="1" fill="hold" grpId="0" nodeType="clickEffect">
                                  <p:stCondLst>
                                    <p:cond delay="0"/>
                                  </p:stCondLst>
                                  <p:childTnLst>
                                    <p:set>
                                      <p:cBhvr>
                                        <p:cTn id="74" dur="1" fill="hold">
                                          <p:stCondLst>
                                            <p:cond delay="0"/>
                                          </p:stCondLst>
                                        </p:cTn>
                                        <p:tgtEl>
                                          <p:spTgt spid="11"/>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p:stCondLst>
                              <p:cond delay="0"/>
                            </p:stCondLst>
                            <p:childTnLst>
                              <p:par>
                                <p:cTn id="77" presetID="1" presetClass="exit" presetSubtype="0" dur="1" fill="hold" grpId="0" nodeType="clickEffect">
                                  <p:stCondLst>
                                    <p:cond delay="0"/>
                                  </p:stCondLst>
                                  <p:childTnLst>
                                    <p:set>
                                      <p:cBhvr>
                                        <p:cTn id="78" dur="1" fill="hold">
                                          <p:stCondLst>
                                            <p:cond delay="0"/>
                                          </p:stCondLst>
                                        </p:cTn>
                                        <p:tgtEl>
                                          <p:spTgt spid="12"/>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p:stCondLst>
                              <p:cond delay="0"/>
                            </p:stCondLst>
                            <p:childTnLst>
                              <p:par>
                                <p:cTn id="81" presetID="1" presetClass="exit" presetSubtype="0" dur="1" fill="hold" grpId="0" nodeType="clickEffect">
                                  <p:stCondLst>
                                    <p:cond delay="0"/>
                                  </p:stCondLst>
                                  <p:childTnLst>
                                    <p:set>
                                      <p:cBhvr>
                                        <p:cTn id="8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Assembly Line Scheduling – Dynamic Programming Solution</a:t>
            </a:r>
            <a:endParaRPr lang="en-US"/>
          </a:p>
        </p:txBody>
      </p:sp>
      <p:pic>
        <p:nvPicPr>
          <p:cNvPr id="4" name="Content Placeholder 4" descr="C:\Users\RUPESH\Pictures\aa.jp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619797" y="1066800"/>
            <a:ext cx="7315200" cy="2926080"/>
          </a:xfrm>
          <a:prstGeom prst="rect">
            <a:avLst/>
          </a:prstGeom>
          <a:noFill/>
          <a:ln>
            <a:noFill/>
          </a:ln>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805468687"/>
                  </p:ext>
                </p:extLst>
              </p:nvPr>
            </p:nvGraphicFramePr>
            <p:xfrm>
              <a:off x="2229398"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006"/>
                        </a:ext>
                      </a:extLst>
                    </a:gridCol>
                  </a:tblGrid>
                  <a:tr h="37084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2</m:t>
                                    </m:r>
                                  </m:sub>
                                </m:sSub>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𝑗</m:t>
                                    </m:r>
                                  </m:e>
                                </m:d>
                              </m:oMath>
                            </m:oMathPara>
                          </a14:m>
                          <a:endParaRPr lang="en-US" sz="240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805468687"/>
                  </p:ext>
                </p:extLst>
              </p:nvPr>
            </p:nvGraphicFramePr>
            <p:xfrm>
              <a:off x="2229398" y="4114800"/>
              <a:ext cx="6095999" cy="137160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0"/>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1"/>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2"/>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3"/>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4"/>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5"/>
                        </a:ext>
                      </a:extLst>
                    </a:gridCol>
                    <a:gridCol w="870857">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006"/>
                        </a:ext>
                      </a:extLst>
                    </a:gridCol>
                  </a:tblGrid>
                  <a:tr h="457200">
                    <a:tc>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a:t>
                          </a:r>
                          <a:r>
                            <a:rPr lang="en-US" sz="2400" b="0" baseline="0">
                              <a:solidFill>
                                <a:srgbClr val="C00000"/>
                              </a:solidFill>
                            </a:rPr>
                            <a:t> = </a:t>
                          </a:r>
                          <a:r>
                            <a:rPr lang="en-US" sz="2400" b="0">
                              <a:solidFill>
                                <a:srgbClr val="C00000"/>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b="0">
                              <a:solidFill>
                                <a:srgbClr val="C00000"/>
                              </a:solidFill>
                            </a:rPr>
                            <a:t>j = 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109333" r="-601399" b="-132000"/>
                          </a:stretch>
                        </a:blipFill>
                      </a:tcPr>
                    </a:tc>
                    <a:tc>
                      <a:txBody>
                        <a:bodyPr/>
                        <a:lstStyle/>
                        <a:p>
                          <a:pPr algn="ctr"/>
                          <a:r>
                            <a:rPr lang="en-US" sz="2400">
                              <a:solidFill>
                                <a:schemeClr val="tx1"/>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3"/>
                          <a:stretch>
                            <a:fillRect l="-699" t="-209333" r="-601399" b="-32000"/>
                          </a:stretch>
                        </a:blipFill>
                      </a:tcPr>
                    </a:tc>
                    <a:tc>
                      <a:txBody>
                        <a:bodyPr/>
                        <a:lstStyle/>
                        <a:p>
                          <a:pPr algn="ctr"/>
                          <a:r>
                            <a:rPr lang="en-US" sz="2400">
                              <a:solidFill>
                                <a:schemeClr val="tx1"/>
                              </a:solidFill>
                            </a:rPr>
                            <a:t>12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16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400">
                              <a:solidFill>
                                <a:schemeClr val="tx1"/>
                              </a:solidFill>
                            </a:rPr>
                            <a:t>37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002"/>
                      </a:ext>
                    </a:extLst>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2945677" y="6000704"/>
                <a:ext cx="4725909" cy="645305"/>
              </a:xfrm>
              <a:prstGeom prst="rect">
                <a:avLst/>
              </a:prstGeom>
            </p:spPr>
            <p:txBody>
              <a:bodyPr wrap="none">
                <a:spAutoFit/>
              </a:bodyPr>
              <a:lstStyle/>
              <a:p>
                <a:pPr>
                  <a:lnSpc>
                    <a:spcPct val="115000"/>
                  </a:lnSpc>
                  <a:spcAft>
                    <a:spcPts val="1000"/>
                  </a:spcAft>
                </a:pPr>
                <a14:m>
                  <m:oMathPara xmlns:m="http://schemas.openxmlformats.org/officeDocument/2006/math">
                    <m:oMathParaPr>
                      <m:jc m:val="centerGroup"/>
                    </m:oMathParaPr>
                    <m:oMath xmlns:m="http://schemas.openxmlformats.org/officeDocument/2006/math">
                      <m:sSup>
                        <m:sSupPr>
                          <m:ctrlPr>
                            <a:rPr lang="en-US" sz="2400" b="1" i="1" smtClean="0">
                              <a:solidFill>
                                <a:srgbClr val="AD1457"/>
                              </a:solidFill>
                              <a:latin typeface="Cambria Math" panose="02040503050406030204" pitchFamily="18" charset="0"/>
                              <a:cs typeface="Courier New" panose="02070309020205020404" pitchFamily="49" charset="0"/>
                            </a:rPr>
                          </m:ctrlPr>
                        </m:sSupPr>
                        <m:e>
                          <m:r>
                            <a:rPr lang="en-US" sz="2400" b="1" i="1" smtClean="0">
                              <a:solidFill>
                                <a:srgbClr val="AD1457"/>
                              </a:solidFill>
                              <a:latin typeface="Cambria Math" panose="02040503050406030204" pitchFamily="18" charset="0"/>
                              <a:cs typeface="Courier New" panose="02070309020205020404" pitchFamily="49" charset="0"/>
                            </a:rPr>
                            <m:t>𝒇</m:t>
                          </m:r>
                        </m:e>
                        <m:sup>
                          <m:r>
                            <a:rPr lang="en-US" sz="2400" b="1" i="1" smtClean="0">
                              <a:solidFill>
                                <a:srgbClr val="AD1457"/>
                              </a:solidFill>
                              <a:latin typeface="Cambria Math" panose="02040503050406030204" pitchFamily="18" charset="0"/>
                              <a:cs typeface="Courier New" panose="02070309020205020404" pitchFamily="49" charset="0"/>
                            </a:rPr>
                            <m:t>∗</m:t>
                          </m:r>
                        </m:sup>
                      </m:sSup>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 </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𝒎𝒊𝒏</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𝟑𝟓</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𝟑</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 </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𝟑𝟕</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𝟐</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 = </m:t>
                      </m:r>
                      <m:r>
                        <a:rPr lang="en-US" sz="2400" b="1" i="1" smtClean="0">
                          <a:solidFill>
                            <a:srgbClr val="AD1457"/>
                          </a:solidFill>
                          <a:latin typeface="Cambria Math" panose="02040503050406030204" pitchFamily="18" charset="0"/>
                          <a:ea typeface="Times New Roman" pitchFamily="18" charset="0"/>
                          <a:cs typeface="Courier New" panose="02070309020205020404" pitchFamily="49" charset="0"/>
                        </a:rPr>
                        <m:t>𝟑𝟖</m:t>
                      </m:r>
                    </m:oMath>
                  </m:oMathPara>
                </a14:m>
                <a:endParaRPr lang="en-US" sz="2400" b="1" i="1">
                  <a:solidFill>
                    <a:srgbClr val="AD1457"/>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 name="Rectangle 5"/>
              <p:cNvSpPr>
                <a:spLocks noRot="1" noChangeAspect="1" noMove="1" noResize="1" noEditPoints="1" noAdjustHandles="1" noChangeArrowheads="1" noChangeShapeType="1" noTextEdit="1"/>
              </p:cNvSpPr>
              <p:nvPr/>
            </p:nvSpPr>
            <p:spPr>
              <a:xfrm>
                <a:off x="2945677" y="6000704"/>
                <a:ext cx="4725909" cy="6453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45677" y="5608320"/>
                <a:ext cx="466344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 </m:t>
                          </m:r>
                        </m:sup>
                      </m:sSup>
                      <m:r>
                        <a:rPr lang="en-US" sz="2400" b="0" i="1" smtClean="0">
                          <a:latin typeface="Cambria Math" panose="02040503050406030204" pitchFamily="18" charset="0"/>
                        </a:rPr>
                        <m:t>=</m:t>
                      </m:r>
                      <m:r>
                        <a:rPr lang="en-US" sz="2400" b="0" i="1" smtClean="0">
                          <a:latin typeface="Cambria Math" panose="02040503050406030204" pitchFamily="18" charset="0"/>
                        </a:rPr>
                        <m:t>𝑚𝑖𝑛</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e>
                      </m:d>
                    </m:oMath>
                  </m:oMathPara>
                </a14:m>
                <a:endParaRPr lang="en-US" sz="240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extBox 6"/>
              <p:cNvSpPr txBox="1">
                <a:spLocks noRot="1" noChangeAspect="1" noMove="1" noResize="1" noEditPoints="1" noAdjustHandles="1" noChangeArrowheads="1" noChangeShapeType="1" noTextEdit="1"/>
              </p:cNvSpPr>
              <p:nvPr/>
            </p:nvSpPr>
            <p:spPr>
              <a:xfrm>
                <a:off x="2945677" y="5608320"/>
                <a:ext cx="4663440" cy="457200"/>
              </a:xfrm>
              <a:prstGeom prst="rect">
                <a:avLst/>
              </a:prstGeom>
              <a:blipFill>
                <a:blip r:embed="rId5"/>
                <a:stretch>
                  <a:fillRect b="-20000"/>
                </a:stretch>
              </a:blipFill>
            </p:spPr>
            <p:txBody>
              <a:bodyPr/>
              <a:lstStyle/>
              <a:p>
                <a:r>
                  <a:rPr lang="en-US">
                    <a:noFill/>
                  </a:rPr>
                  <a:t> </a:t>
                </a:r>
              </a:p>
            </p:txBody>
          </p:sp>
        </mc:Fallback>
      </mc:AlternateContent>
      <p:sp>
        <p:nvSpPr>
          <p:cNvPr id="8" name="Rounded Rectangle 7"/>
          <p:cNvSpPr/>
          <p:nvPr/>
        </p:nvSpPr>
        <p:spPr>
          <a:xfrm>
            <a:off x="7107607" y="6065136"/>
            <a:ext cx="457200" cy="392384"/>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60302" y="4572000"/>
            <a:ext cx="868680" cy="457200"/>
          </a:xfrm>
          <a:prstGeom prst="rect">
            <a:avLst/>
          </a:prstGeom>
          <a:solidFill>
            <a:srgbClr val="AD1457">
              <a:alpha val="30000"/>
            </a:srgbClr>
          </a:solidFill>
          <a:ln>
            <a:noFill/>
          </a:ln>
        </p:spPr>
        <p:txBody>
          <a:bodyPr wrap="square" rtlCol="0">
            <a:spAutoFit/>
          </a:bodyPr>
          <a:lstStyle/>
          <a:p>
            <a:endParaRPr lang="en-US"/>
          </a:p>
        </p:txBody>
      </p:sp>
      <p:sp>
        <p:nvSpPr>
          <p:cNvPr id="10" name="TextBox 9"/>
          <p:cNvSpPr txBox="1"/>
          <p:nvPr/>
        </p:nvSpPr>
        <p:spPr>
          <a:xfrm>
            <a:off x="7466416" y="5029200"/>
            <a:ext cx="868680" cy="457200"/>
          </a:xfrm>
          <a:prstGeom prst="rect">
            <a:avLst/>
          </a:prstGeom>
          <a:solidFill>
            <a:schemeClr val="accent2">
              <a:lumMod val="60000"/>
              <a:lumOff val="40000"/>
              <a:alpha val="30000"/>
            </a:schemeClr>
          </a:solidFill>
          <a:ln>
            <a:noFill/>
          </a:ln>
        </p:spPr>
        <p:txBody>
          <a:bodyPr wrap="square" rtlCol="0">
            <a:spAutoFit/>
          </a:bodyPr>
          <a:lstStyle/>
          <a:p>
            <a:endParaRPr lang="en-US"/>
          </a:p>
        </p:txBody>
      </p:sp>
    </p:spTree>
    <p:extLst>
      <p:ext uri="{BB962C8B-B14F-4D97-AF65-F5344CB8AC3E}">
        <p14:creationId xmlns:p14="http://schemas.microsoft.com/office/powerpoint/2010/main" val="3524222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dur="5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dur="50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1" presetClass="entr" presetSubtype="1" dur="100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Longest Common Subsequence</a:t>
            </a:r>
          </a:p>
        </p:txBody>
      </p:sp>
    </p:spTree>
    <p:extLst>
      <p:ext uri="{BB962C8B-B14F-4D97-AF65-F5344CB8AC3E}">
        <p14:creationId xmlns:p14="http://schemas.microsoft.com/office/powerpoint/2010/main" val="362093271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A subsequence is a sequence that appears in the same relative order, </a:t>
                </a:r>
                <a:r>
                  <a:rPr lang="en-US" b="1"/>
                  <a:t>but not necessarily contiguous</a:t>
                </a:r>
                <a:r>
                  <a:rPr lang="en-US"/>
                  <a:t>.</a:t>
                </a:r>
              </a:p>
              <a:p>
                <a:r>
                  <a:rPr lang="en-US"/>
                  <a:t>Given two sequences </a:t>
                </a:r>
                <a14:m>
                  <m:oMath xmlns:m="http://schemas.openxmlformats.org/officeDocument/2006/math">
                    <m:r>
                      <a:rPr lang="en-US" b="1" i="1" smtClean="0">
                        <a:solidFill>
                          <a:srgbClr val="AD1457"/>
                        </a:solidFill>
                        <a:latin typeface="Cambria Math" panose="02040503050406030204" pitchFamily="18" charset="0"/>
                      </a:rPr>
                      <m:t>𝑿</m:t>
                    </m:r>
                  </m:oMath>
                </a14:m>
                <a:r>
                  <a:rPr lang="en-US"/>
                  <a:t> and </a:t>
                </a:r>
                <a14:m>
                  <m:oMath xmlns:m="http://schemas.openxmlformats.org/officeDocument/2006/math">
                    <m:r>
                      <a:rPr lang="en-US" b="1" i="1" smtClean="0">
                        <a:solidFill>
                          <a:srgbClr val="AD1457"/>
                        </a:solidFill>
                        <a:latin typeface="Cambria Math" panose="02040503050406030204" pitchFamily="18" charset="0"/>
                      </a:rPr>
                      <m:t>𝒀</m:t>
                    </m:r>
                    <m:r>
                      <a:rPr lang="en-US" i="1">
                        <a:latin typeface="Cambria Math" panose="02040503050406030204" pitchFamily="18" charset="0"/>
                      </a:rPr>
                      <m:t>,</m:t>
                    </m:r>
                  </m:oMath>
                </a14:m>
                <a:r>
                  <a:rPr lang="en-US"/>
                  <a:t> we say that a sequence </a:t>
                </a:r>
                <a14:m>
                  <m:oMath xmlns:m="http://schemas.openxmlformats.org/officeDocument/2006/math">
                    <m:r>
                      <a:rPr lang="en-US" b="1" i="1" smtClean="0">
                        <a:solidFill>
                          <a:srgbClr val="AD1457"/>
                        </a:solidFill>
                        <a:latin typeface="Cambria Math" panose="02040503050406030204" pitchFamily="18" charset="0"/>
                      </a:rPr>
                      <m:t>𝒁</m:t>
                    </m:r>
                  </m:oMath>
                </a14:m>
                <a:r>
                  <a:rPr lang="en-US"/>
                  <a:t> is a common subsequence of </a:t>
                </a:r>
                <a14:m>
                  <m:oMath xmlns:m="http://schemas.openxmlformats.org/officeDocument/2006/math">
                    <m:r>
                      <a:rPr lang="en-US" b="1" i="1" smtClean="0">
                        <a:solidFill>
                          <a:srgbClr val="AD1457"/>
                        </a:solidFill>
                        <a:latin typeface="Cambria Math" panose="02040503050406030204" pitchFamily="18" charset="0"/>
                      </a:rPr>
                      <m:t>𝑿</m:t>
                    </m:r>
                  </m:oMath>
                </a14:m>
                <a:r>
                  <a:rPr lang="en-US"/>
                  <a:t> and </a:t>
                </a:r>
                <a14:m>
                  <m:oMath xmlns:m="http://schemas.openxmlformats.org/officeDocument/2006/math">
                    <m:r>
                      <a:rPr lang="en-US" b="1" i="1" smtClean="0">
                        <a:solidFill>
                          <a:srgbClr val="AD1457"/>
                        </a:solidFill>
                        <a:latin typeface="Cambria Math" panose="02040503050406030204" pitchFamily="18" charset="0"/>
                      </a:rPr>
                      <m:t>𝒀</m:t>
                    </m:r>
                  </m:oMath>
                </a14:m>
                <a:r>
                  <a:rPr lang="en-US"/>
                  <a:t> if </a:t>
                </a:r>
                <a14:m>
                  <m:oMath xmlns:m="http://schemas.openxmlformats.org/officeDocument/2006/math">
                    <m:r>
                      <a:rPr lang="en-US" b="1" i="1" smtClean="0">
                        <a:solidFill>
                          <a:srgbClr val="AD1457"/>
                        </a:solidFill>
                        <a:latin typeface="Cambria Math" panose="02040503050406030204" pitchFamily="18" charset="0"/>
                      </a:rPr>
                      <m:t>𝒁</m:t>
                    </m:r>
                  </m:oMath>
                </a14:m>
                <a:r>
                  <a:rPr lang="en-US"/>
                  <a:t> is a subsequence of both </a:t>
                </a:r>
                <a14:m>
                  <m:oMath xmlns:m="http://schemas.openxmlformats.org/officeDocument/2006/math">
                    <m:r>
                      <a:rPr lang="en-US" b="1" i="1" smtClean="0">
                        <a:solidFill>
                          <a:srgbClr val="AD1457"/>
                        </a:solidFill>
                        <a:latin typeface="Cambria Math" panose="02040503050406030204" pitchFamily="18" charset="0"/>
                      </a:rPr>
                      <m:t>𝑿</m:t>
                    </m:r>
                  </m:oMath>
                </a14:m>
                <a:r>
                  <a:rPr lang="en-US"/>
                  <a:t> and </a:t>
                </a:r>
                <a14:m>
                  <m:oMath xmlns:m="http://schemas.openxmlformats.org/officeDocument/2006/math">
                    <m:r>
                      <a:rPr lang="en-US" b="1" i="1" smtClean="0">
                        <a:solidFill>
                          <a:srgbClr val="AD1457"/>
                        </a:solidFill>
                        <a:latin typeface="Cambria Math" panose="02040503050406030204" pitchFamily="18" charset="0"/>
                      </a:rPr>
                      <m:t>𝒀</m:t>
                    </m:r>
                  </m:oMath>
                </a14:m>
                <a:r>
                  <a:rPr lang="en-US"/>
                  <a:t>. </a:t>
                </a:r>
              </a:p>
              <a:p>
                <a:r>
                  <a:rPr lang="en-US"/>
                  <a:t>E.g., if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 = &lt;</m:t>
                    </m:r>
                    <m:r>
                      <a:rPr lang="en-US" b="1" i="1">
                        <a:latin typeface="Cambria Math" panose="02040503050406030204" pitchFamily="18" charset="0"/>
                      </a:rPr>
                      <m:t>𝑨</m:t>
                    </m:r>
                    <m:r>
                      <a:rPr lang="en-US" b="1" i="1">
                        <a:latin typeface="Cambria Math" panose="02040503050406030204" pitchFamily="18" charset="0"/>
                      </a:rPr>
                      <m:t>, </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𝑪</m:t>
                    </m:r>
                    <m:r>
                      <a:rPr lang="en-US" b="1" i="1">
                        <a:latin typeface="Cambria Math" panose="02040503050406030204" pitchFamily="18" charset="0"/>
                      </a:rPr>
                      <m:t>, </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𝑫</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 </m:t>
                    </m:r>
                    <m:r>
                      <a:rPr lang="en-US" b="1" i="1">
                        <a:latin typeface="Cambria Math" panose="02040503050406030204" pitchFamily="18" charset="0"/>
                      </a:rPr>
                      <m:t>𝑩</m:t>
                    </m:r>
                    <m:r>
                      <a:rPr lang="en-US" b="1" i="1">
                        <a:latin typeface="Cambria Math" panose="02040503050406030204" pitchFamily="18" charset="0"/>
                        <a:ea typeface="Cambria Math" panose="02040503050406030204" pitchFamily="18" charset="0"/>
                      </a:rPr>
                      <m:t>&gt;</m:t>
                    </m:r>
                    <m:r>
                      <a:rPr lang="en-US" b="1" i="1">
                        <a:latin typeface="Cambria Math" panose="02040503050406030204" pitchFamily="18" charset="0"/>
                      </a:rPr>
                      <m:t> </m:t>
                    </m:r>
                  </m:oMath>
                </a14:m>
                <a:r>
                  <a:rPr lang="en-US"/>
                  <a:t>and </a:t>
                </a:r>
                <a14:m>
                  <m:oMath xmlns:m="http://schemas.openxmlformats.org/officeDocument/2006/math">
                    <m:r>
                      <a:rPr lang="en-US" b="1" i="1">
                        <a:latin typeface="Cambria Math" panose="02040503050406030204" pitchFamily="18" charset="0"/>
                      </a:rPr>
                      <m:t>𝒀</m:t>
                    </m:r>
                    <m:r>
                      <a:rPr lang="en-US" b="1" i="1">
                        <a:latin typeface="Cambria Math" panose="02040503050406030204" pitchFamily="18" charset="0"/>
                      </a:rPr>
                      <m:t>= &lt;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𝑫</m:t>
                    </m:r>
                    <m:r>
                      <a:rPr lang="en-US" b="1" i="1">
                        <a:latin typeface="Cambria Math" panose="02040503050406030204" pitchFamily="18" charset="0"/>
                      </a:rPr>
                      <m:t>, </m:t>
                    </m:r>
                    <m:r>
                      <a:rPr lang="en-US" b="1" i="1">
                        <a:latin typeface="Cambria Math" panose="02040503050406030204" pitchFamily="18" charset="0"/>
                      </a:rPr>
                      <m:t>𝑪</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 </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&gt;</m:t>
                    </m:r>
                  </m:oMath>
                </a14:m>
                <a:r>
                  <a:rPr lang="en-US" b="1"/>
                  <a:t> </a:t>
                </a:r>
                <a:r>
                  <a:rPr lang="en-US"/>
                  <a:t>then </a:t>
                </a:r>
                <a14:m>
                  <m:oMath xmlns:m="http://schemas.openxmlformats.org/officeDocument/2006/math">
                    <m:r>
                      <a:rPr lang="en-US" b="1" i="1">
                        <a:latin typeface="Cambria Math" panose="02040503050406030204" pitchFamily="18" charset="0"/>
                      </a:rPr>
                      <m:t>&lt;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𝑪</m:t>
                    </m:r>
                    <m:r>
                      <a:rPr lang="en-US" b="1" i="1">
                        <a:latin typeface="Cambria Math" panose="02040503050406030204" pitchFamily="18" charset="0"/>
                      </a:rPr>
                      <m:t>, </m:t>
                    </m:r>
                    <m:r>
                      <a:rPr lang="en-US" b="1" i="1">
                        <a:latin typeface="Cambria Math" panose="02040503050406030204" pitchFamily="18" charset="0"/>
                      </a:rPr>
                      <m:t>𝑨</m:t>
                    </m:r>
                    <m:r>
                      <a:rPr lang="en-US" b="1" i="1">
                        <a:latin typeface="Cambria Math" panose="02040503050406030204" pitchFamily="18" charset="0"/>
                      </a:rPr>
                      <m:t>&gt; </m:t>
                    </m:r>
                  </m:oMath>
                </a14:m>
                <a:r>
                  <a:rPr lang="en-US"/>
                  <a:t>is a subsequence.</a:t>
                </a:r>
              </a:p>
              <a:p>
                <a:r>
                  <a:rPr lang="en-US"/>
                  <a:t>Use dynamic programming technique to find </a:t>
                </a:r>
                <a:r>
                  <a:rPr lang="en-US" b="1"/>
                  <a:t>the longest common subsequence (LCS).</a:t>
                </a:r>
              </a:p>
              <a:p>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p:cxnSp>
        <p:nvCxnSpPr>
          <p:cNvPr id="4" name="Straight Connector 3"/>
          <p:cNvCxnSpPr/>
          <p:nvPr/>
        </p:nvCxnSpPr>
        <p:spPr>
          <a:xfrm>
            <a:off x="2830285" y="2797627"/>
            <a:ext cx="274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640285" y="2797627"/>
            <a:ext cx="274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11285" y="2797627"/>
            <a:ext cx="27432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80365" y="2812141"/>
            <a:ext cx="27432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25685" y="2797627"/>
            <a:ext cx="2743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40485" y="2797627"/>
            <a:ext cx="2743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5691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dur="50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dur="50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22" presetClass="entr" presetSubtype="8" dur="50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22" presetClass="entr" presetSubtype="8" dur="50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dur="50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dur="50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0" presetClass="entr" presetSubtype="0" dur="50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Let's understand </a:t>
            </a:r>
            <a:r>
              <a:rPr lang="en-US" dirty="0" smtClean="0">
                <a:latin typeface="Calibri" panose="020F0502020204030204" pitchFamily="34" charset="0"/>
                <a:cs typeface="Calibri" panose="020F0502020204030204" pitchFamily="34" charset="0"/>
              </a:rPr>
              <a:t>the concept of overlapping subproblem through </a:t>
            </a:r>
            <a:r>
              <a:rPr lang="en-US" dirty="0">
                <a:latin typeface="Calibri" panose="020F0502020204030204" pitchFamily="34" charset="0"/>
                <a:cs typeface="Calibri" panose="020F0502020204030204" pitchFamily="34" charset="0"/>
              </a:rPr>
              <a:t>an example</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Consider an example of the Fibonacci series.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following series is the Fibonacci series: 0, 1, 1, 2, 3, 5, 8, 13, 21, 34, </a:t>
            </a:r>
            <a:r>
              <a:rPr lang="en-US" dirty="0" smtClean="0">
                <a:latin typeface="Calibri" panose="020F0502020204030204" pitchFamily="34" charset="0"/>
                <a:cs typeface="Calibri" panose="020F0502020204030204" pitchFamily="34" charset="0"/>
              </a:rPr>
              <a:t>55,…</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numbers in the above series are not randomly calculated. Mathematically, we could write each of the terms using the below formula:</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F(n) = F(n-1) + F(n-2),</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With the base values F(0) = 0, and F(1) = 1. To calculate the other numbers, we follow the above relationship.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For </a:t>
            </a:r>
            <a:r>
              <a:rPr lang="en-US" dirty="0">
                <a:latin typeface="Calibri" panose="020F0502020204030204" pitchFamily="34" charset="0"/>
                <a:cs typeface="Calibri" panose="020F0502020204030204" pitchFamily="34" charset="0"/>
              </a:rPr>
              <a:t>example, F(2) is the sum f(0) and f(1), which is equal to 1.</a:t>
            </a:r>
          </a:p>
        </p:txBody>
      </p:sp>
    </p:spTree>
    <p:extLst>
      <p:ext uri="{BB962C8B-B14F-4D97-AF65-F5344CB8AC3E}">
        <p14:creationId xmlns:p14="http://schemas.microsoft.com/office/powerpoint/2010/main" val="35607916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LCS – Optimal Sub-structure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We need to generate table </a:t>
                </a:r>
                <a14:m>
                  <m:oMath xmlns:m="http://schemas.openxmlformats.org/officeDocument/2006/math">
                    <m:r>
                      <a:rPr lang="en-US" b="1" i="1" smtClean="0">
                        <a:solidFill>
                          <a:srgbClr val="AD1457"/>
                        </a:solidFill>
                        <a:latin typeface="Cambria Math" panose="02040503050406030204" pitchFamily="18" charset="0"/>
                      </a:rPr>
                      <m:t>𝒄</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𝒎</m:t>
                    </m:r>
                    <m:r>
                      <a:rPr lang="en-US" b="1" i="1" smtClean="0">
                        <a:solidFill>
                          <a:srgbClr val="AD1457"/>
                        </a:solidFill>
                        <a:latin typeface="Cambria Math" panose="02040503050406030204" pitchFamily="18" charset="0"/>
                      </a:rPr>
                      <m:t>, </m:t>
                    </m:r>
                    <m:r>
                      <a:rPr lang="en-US" b="1" i="1" smtClean="0">
                        <a:solidFill>
                          <a:srgbClr val="AD1457"/>
                        </a:solidFill>
                        <a:latin typeface="Cambria Math" panose="02040503050406030204" pitchFamily="18" charset="0"/>
                      </a:rPr>
                      <m:t>𝟏</m:t>
                    </m:r>
                    <m:r>
                      <a:rPr lang="en-US" b="1" i="1" smtClean="0">
                        <a:solidFill>
                          <a:srgbClr val="AD1457"/>
                        </a:solidFill>
                        <a:latin typeface="Cambria Math" panose="02040503050406030204" pitchFamily="18" charset="0"/>
                      </a:rPr>
                      <m:t>..</m:t>
                    </m:r>
                    <m:r>
                      <a:rPr lang="en-US" b="1" i="1" smtClean="0">
                        <a:solidFill>
                          <a:srgbClr val="AD1457"/>
                        </a:solidFill>
                        <a:latin typeface="Cambria Math" panose="02040503050406030204" pitchFamily="18" charset="0"/>
                      </a:rPr>
                      <m:t>𝒏</m:t>
                    </m:r>
                    <m:r>
                      <a:rPr lang="en-US" b="1" i="1" smtClean="0">
                        <a:solidFill>
                          <a:srgbClr val="AD1457"/>
                        </a:solidFill>
                        <a:latin typeface="Cambria Math" panose="02040503050406030204" pitchFamily="18" charset="0"/>
                      </a:rPr>
                      <m:t>) </m:t>
                    </m:r>
                  </m:oMath>
                </a14:m>
                <a:endParaRPr lang="en-US" b="1">
                  <a:solidFill>
                    <a:srgbClr val="AD1457"/>
                  </a:solidFill>
                </a:endParaRPr>
              </a:p>
              <a:p>
                <a:pPr marL="0" indent="0" algn="ctr">
                  <a:buNone/>
                </a:pPr>
                <a:r>
                  <a:rPr lang="en-US"/>
                  <a:t>where </a:t>
                </a:r>
                <a14:m>
                  <m:oMath xmlns:m="http://schemas.openxmlformats.org/officeDocument/2006/math">
                    <m:r>
                      <a:rPr lang="en-US" b="1" i="1" smtClean="0">
                        <a:solidFill>
                          <a:srgbClr val="AD1457"/>
                        </a:solidFill>
                        <a:latin typeface="Cambria Math" panose="02040503050406030204" pitchFamily="18" charset="0"/>
                      </a:rPr>
                      <m:t>𝒎</m:t>
                    </m:r>
                    <m:r>
                      <a:rPr lang="en-US" i="1">
                        <a:latin typeface="Cambria Math" panose="02040503050406030204" pitchFamily="18" charset="0"/>
                      </a:rPr>
                      <m:t>= </m:t>
                    </m:r>
                  </m:oMath>
                </a14:m>
                <a:r>
                  <a:rPr lang="en-US"/>
                  <a:t>length of string </a:t>
                </a:r>
                <a14:m>
                  <m:oMath xmlns:m="http://schemas.openxmlformats.org/officeDocument/2006/math">
                    <m:r>
                      <a:rPr lang="en-US" b="1" i="1" smtClean="0">
                        <a:solidFill>
                          <a:srgbClr val="AD1457"/>
                        </a:solidFill>
                        <a:latin typeface="Cambria Math" panose="02040503050406030204" pitchFamily="18" charset="0"/>
                      </a:rPr>
                      <m:t>𝑺</m:t>
                    </m:r>
                    <m:r>
                      <a:rPr lang="en-US" b="1" i="1" smtClean="0">
                        <a:solidFill>
                          <a:srgbClr val="AD1457"/>
                        </a:solidFill>
                        <a:latin typeface="Cambria Math" panose="02040503050406030204" pitchFamily="18" charset="0"/>
                      </a:rPr>
                      <m:t>𝟏</m:t>
                    </m:r>
                  </m:oMath>
                </a14:m>
                <a:r>
                  <a:rPr lang="en-US"/>
                  <a:t> and </a:t>
                </a:r>
                <a14:m>
                  <m:oMath xmlns:m="http://schemas.openxmlformats.org/officeDocument/2006/math">
                    <m:r>
                      <a:rPr lang="en-US" b="1" i="1" smtClean="0">
                        <a:solidFill>
                          <a:srgbClr val="AD1457"/>
                        </a:solidFill>
                        <a:latin typeface="Cambria Math" panose="02040503050406030204" pitchFamily="18" charset="0"/>
                      </a:rPr>
                      <m:t>𝒏</m:t>
                    </m:r>
                    <m:r>
                      <a:rPr lang="en-US" i="1">
                        <a:latin typeface="Cambria Math" panose="02040503050406030204" pitchFamily="18" charset="0"/>
                      </a:rPr>
                      <m:t>=</m:t>
                    </m:r>
                  </m:oMath>
                </a14:m>
                <a:r>
                  <a:rPr lang="en-US"/>
                  <a:t> length of string </a:t>
                </a:r>
                <a14:m>
                  <m:oMath xmlns:m="http://schemas.openxmlformats.org/officeDocument/2006/math">
                    <m:r>
                      <a:rPr lang="en-US" b="1" i="1" smtClean="0">
                        <a:solidFill>
                          <a:srgbClr val="AD1457"/>
                        </a:solidFill>
                        <a:latin typeface="Cambria Math" panose="02040503050406030204" pitchFamily="18" charset="0"/>
                      </a:rPr>
                      <m:t>𝑺</m:t>
                    </m:r>
                    <m:r>
                      <a:rPr lang="en-US" b="1" i="1" smtClean="0">
                        <a:solidFill>
                          <a:srgbClr val="AD1457"/>
                        </a:solidFill>
                        <a:latin typeface="Cambria Math" panose="02040503050406030204" pitchFamily="18" charset="0"/>
                      </a:rPr>
                      <m:t>𝟐</m:t>
                    </m:r>
                  </m:oMath>
                </a14:m>
                <a:r>
                  <a:rPr lang="en-US"/>
                  <a:t>.</a:t>
                </a:r>
              </a:p>
              <a:p>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67435" y="1925235"/>
                <a:ext cx="8382000" cy="25660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a:solidFill>
                      <a:schemeClr val="tx1"/>
                    </a:solidFill>
                  </a:rPr>
                  <a:t>To generate table </a:t>
                </a:r>
                <a14:m>
                  <m:oMath xmlns:m="http://schemas.openxmlformats.org/officeDocument/2006/math">
                    <m:r>
                      <a:rPr lang="en-US" sz="2400" b="1" i="1" smtClean="0">
                        <a:solidFill>
                          <a:srgbClr val="AD1457"/>
                        </a:solidFill>
                        <a:latin typeface="Cambria Math" panose="02040503050406030204" pitchFamily="18" charset="0"/>
                      </a:rPr>
                      <m:t>𝒄</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m:t>
                    </m:r>
                  </m:oMath>
                </a14:m>
                <a:r>
                  <a:rPr lang="en-US" sz="2400">
                    <a:solidFill>
                      <a:schemeClr val="tx1"/>
                    </a:solidFill>
                  </a:rPr>
                  <a:t>use following steps:</a:t>
                </a:r>
              </a:p>
              <a:p>
                <a:pPr marL="400050" lvl="1" indent="0">
                  <a:spcBef>
                    <a:spcPts val="600"/>
                  </a:spcBef>
                  <a:spcAft>
                    <a:spcPts val="600"/>
                  </a:spcAft>
                  <a:buNone/>
                </a:pPr>
                <a:r>
                  <a:rPr lang="en-US" sz="2400">
                    <a:solidFill>
                      <a:schemeClr val="tx1"/>
                    </a:solidFill>
                  </a:rPr>
                  <a:t>	Step-1: Make </a:t>
                </a:r>
                <a14:m>
                  <m:oMath xmlns:m="http://schemas.openxmlformats.org/officeDocument/2006/math">
                    <m:r>
                      <a:rPr lang="en-US" sz="2400" b="1" i="1" smtClean="0">
                        <a:solidFill>
                          <a:srgbClr val="AD1457"/>
                        </a:solidFill>
                        <a:latin typeface="Cambria Math" panose="02040503050406030204" pitchFamily="18" charset="0"/>
                      </a:rPr>
                      <m:t>𝒄</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𝟎</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𝟎</m:t>
                    </m:r>
                    <m:r>
                      <a:rPr lang="en-US" sz="2400" b="1" i="1">
                        <a:solidFill>
                          <a:srgbClr val="AD1457"/>
                        </a:solidFill>
                        <a:latin typeface="Cambria Math" panose="02040503050406030204" pitchFamily="18" charset="0"/>
                      </a:rPr>
                      <m:t> </m:t>
                    </m:r>
                  </m:oMath>
                </a14:m>
                <a:r>
                  <a:rPr lang="en-US" sz="2400">
                    <a:solidFill>
                      <a:schemeClr val="tx1"/>
                    </a:solidFill>
                  </a:rPr>
                  <a:t>and </a:t>
                </a:r>
                <a14:m>
                  <m:oMath xmlns:m="http://schemas.openxmlformats.org/officeDocument/2006/math">
                    <m:r>
                      <a:rPr lang="en-US" sz="2400" b="1" i="1" smtClean="0">
                        <a:solidFill>
                          <a:srgbClr val="AD1457"/>
                        </a:solidFill>
                        <a:latin typeface="Cambria Math" panose="02040503050406030204" pitchFamily="18" charset="0"/>
                      </a:rPr>
                      <m:t>𝒄</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𝟎</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𝒋</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𝟎</m:t>
                    </m:r>
                  </m:oMath>
                </a14:m>
                <a:endParaRPr lang="en-US" sz="2400" b="1">
                  <a:solidFill>
                    <a:srgbClr val="AD1457"/>
                  </a:solidFill>
                </a:endParaRPr>
              </a:p>
              <a:p>
                <a:pPr marL="400050" lvl="1" indent="0">
                  <a:spcBef>
                    <a:spcPts val="600"/>
                  </a:spcBef>
                  <a:spcAft>
                    <a:spcPts val="600"/>
                  </a:spcAft>
                  <a:buNone/>
                </a:pPr>
                <a:r>
                  <a:rPr lang="en-US" sz="2400">
                    <a:solidFill>
                      <a:schemeClr val="tx1"/>
                    </a:solidFill>
                  </a:rPr>
                  <a:t>	Step-2: if </a:t>
                </a:r>
                <a14:m>
                  <m:oMath xmlns:m="http://schemas.openxmlformats.org/officeDocument/2006/math">
                    <m:sSub>
                      <m:sSubPr>
                        <m:ctrlPr>
                          <a:rPr lang="en-US" sz="2400" b="1" i="1" smtClean="0">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𝒙</m:t>
                        </m:r>
                      </m:e>
                      <m:sub>
                        <m:r>
                          <a:rPr lang="en-US" sz="2400" b="1" i="1">
                            <a:solidFill>
                              <a:srgbClr val="AD1457"/>
                            </a:solidFill>
                            <a:latin typeface="Cambria Math" panose="02040503050406030204" pitchFamily="18" charset="0"/>
                          </a:rPr>
                          <m:t>𝒊</m:t>
                        </m:r>
                      </m:sub>
                    </m:sSub>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𝒚</m:t>
                        </m:r>
                      </m:e>
                      <m:sub>
                        <m:r>
                          <a:rPr lang="en-US" sz="2400" b="1" i="1">
                            <a:solidFill>
                              <a:srgbClr val="AD1457"/>
                            </a:solidFill>
                            <a:latin typeface="Cambria Math" panose="02040503050406030204" pitchFamily="18" charset="0"/>
                          </a:rPr>
                          <m:t>𝒋</m:t>
                        </m:r>
                      </m:sub>
                    </m:sSub>
                    <m:r>
                      <a:rPr lang="en-US" sz="2400" i="1">
                        <a:solidFill>
                          <a:schemeClr val="tx1"/>
                        </a:solidFill>
                        <a:latin typeface="Cambria Math" panose="02040503050406030204" pitchFamily="18" charset="0"/>
                      </a:rPr>
                      <m:t> </m:t>
                    </m:r>
                  </m:oMath>
                </a14:m>
                <a:r>
                  <a:rPr lang="en-US" sz="2400">
                    <a:solidFill>
                      <a:schemeClr val="tx1"/>
                    </a:solidFill>
                  </a:rPr>
                  <a:t>then </a:t>
                </a:r>
                <a14:m>
                  <m:oMath xmlns:m="http://schemas.openxmlformats.org/officeDocument/2006/math">
                    <m:r>
                      <a:rPr lang="en-US" sz="2400" b="1" i="1" smtClean="0">
                        <a:solidFill>
                          <a:srgbClr val="AD1457"/>
                        </a:solidFill>
                        <a:latin typeface="Cambria Math" panose="02040503050406030204" pitchFamily="18" charset="0"/>
                      </a:rPr>
                      <m:t>𝒄</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err="1">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 </m:t>
                    </m:r>
                    <m:r>
                      <a:rPr lang="en-US" sz="2400" b="1" i="1">
                        <a:solidFill>
                          <a:srgbClr val="AD1457"/>
                        </a:solidFill>
                        <a:latin typeface="Cambria Math" panose="02040503050406030204" pitchFamily="18" charset="0"/>
                      </a:rPr>
                      <m:t>𝒄</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 </m:t>
                    </m:r>
                  </m:oMath>
                </a14:m>
                <a:endParaRPr lang="en-US" sz="2400" b="1">
                  <a:solidFill>
                    <a:srgbClr val="AD1457"/>
                  </a:solidFill>
                </a:endParaRPr>
              </a:p>
              <a:p>
                <a:pPr marL="400050" lvl="1" indent="0">
                  <a:spcBef>
                    <a:spcPts val="600"/>
                  </a:spcBef>
                  <a:spcAft>
                    <a:spcPts val="600"/>
                  </a:spcAft>
                  <a:buNone/>
                </a:pPr>
                <a:r>
                  <a:rPr lang="en-US" sz="2400">
                    <a:solidFill>
                      <a:schemeClr val="tx1"/>
                    </a:solidFill>
                  </a:rPr>
                  <a:t>	Step-3: else </a:t>
                </a:r>
                <a14:m>
                  <m:oMath xmlns:m="http://schemas.openxmlformats.org/officeDocument/2006/math">
                    <m:r>
                      <a:rPr lang="en-US" sz="2400" b="1" i="1" smtClean="0">
                        <a:solidFill>
                          <a:srgbClr val="AD1457"/>
                        </a:solidFill>
                        <a:latin typeface="Cambria Math" panose="02040503050406030204" pitchFamily="18" charset="0"/>
                      </a:rPr>
                      <m:t>𝒄</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err="1">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 </m:t>
                    </m:r>
                    <m:r>
                      <a:rPr lang="en-US" sz="2400" b="1" i="0" smtClean="0">
                        <a:solidFill>
                          <a:srgbClr val="AD1457"/>
                        </a:solidFill>
                        <a:latin typeface="Cambria Math" panose="02040503050406030204" pitchFamily="18" charset="0"/>
                      </a:rPr>
                      <m:t>𝐦𝐚𝐱</m:t>
                    </m:r>
                    <m:r>
                      <a:rPr lang="en-US" sz="2400" b="1" i="0" smtClean="0">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𝒄</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m:t>
                    </m:r>
                  </m:oMath>
                </a14:m>
                <a:r>
                  <a:rPr lang="en-US" sz="2400" b="1">
                    <a:solidFill>
                      <a:srgbClr val="AD1457"/>
                    </a:solidFill>
                  </a:rPr>
                  <a:t>, </a:t>
                </a:r>
                <a14:m>
                  <m:oMath xmlns:m="http://schemas.openxmlformats.org/officeDocument/2006/math">
                    <m:r>
                      <a:rPr lang="en-US" sz="2400" b="1" i="1">
                        <a:solidFill>
                          <a:srgbClr val="AD1457"/>
                        </a:solidFill>
                        <a:latin typeface="Cambria Math" panose="02040503050406030204" pitchFamily="18" charset="0"/>
                      </a:rPr>
                      <m:t>𝒄</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m:t>
                    </m:r>
                  </m:oMath>
                </a14:m>
                <a:endParaRPr lang="en-US" sz="24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1667435" y="1925235"/>
                <a:ext cx="8382000" cy="2566083"/>
              </a:xfrm>
              <a:prstGeom prst="rect">
                <a:avLst/>
              </a:prstGeom>
              <a:blipFill>
                <a:blip r:embed="rId3"/>
                <a:stretch>
                  <a:fillRect l="-1089"/>
                </a:stretch>
              </a:blipFill>
            </p:spPr>
            <p:txBody>
              <a:bodyPr/>
              <a:lstStyle/>
              <a:p>
                <a:r>
                  <a:rPr lang="en-US">
                    <a:noFill/>
                  </a:rPr>
                  <a:t> </a:t>
                </a:r>
              </a:p>
            </p:txBody>
          </p:sp>
        </mc:Fallback>
      </mc:AlternateContent>
    </p:spTree>
    <p:extLst>
      <p:ext uri="{BB962C8B-B14F-4D97-AF65-F5344CB8AC3E}">
        <p14:creationId xmlns:p14="http://schemas.microsoft.com/office/powerpoint/2010/main" val="3947399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dur="50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22" presetClass="entr" presetSubtype="1" dur="125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250"/>
                                        <p:tgtEl>
                                          <p:spTgt spid="5"/>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10" presetClass="entr" presetSubtype="0" dur="50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0" presetClass="entr" presetSubtype="0" dur="50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10" presetClass="entr" presetSubtype="0" dur="500"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847230048"/>
                  </p:ext>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6214060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847230048"/>
                  </p:ext>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802703" t="-952" r="-1802" b="-67809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108163" r="-803604" b="-6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208163" r="-803604" b="-5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305051" r="-803604" b="-42121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409184" r="-803604" b="-3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509184" r="-803604" b="-2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603030" r="-803604" b="-12323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710204" r="-803604" b="-2449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621406084"/>
                      </a:ext>
                    </a:extLst>
                  </a:tr>
                </a:tbl>
              </a:graphicData>
            </a:graphic>
          </p:graphicFrame>
        </mc:Fallback>
      </mc:AlternateContent>
      <p:sp>
        <p:nvSpPr>
          <p:cNvPr id="5" name="TextBox 4"/>
          <p:cNvSpPr txBox="1"/>
          <p:nvPr/>
        </p:nvSpPr>
        <p:spPr>
          <a:xfrm>
            <a:off x="3280961" y="2409372"/>
            <a:ext cx="304800" cy="381000"/>
          </a:xfrm>
          <a:prstGeom prst="rect">
            <a:avLst/>
          </a:prstGeom>
          <a:solidFill>
            <a:schemeClr val="bg1"/>
          </a:solidFill>
        </p:spPr>
        <p:txBody>
          <a:bodyPr wrap="square" rtlCol="0">
            <a:spAutoFit/>
          </a:bodyPr>
          <a:lstStyle/>
          <a:p>
            <a:endParaRPr lang="en-US"/>
          </a:p>
        </p:txBody>
      </p:sp>
      <p:sp>
        <p:nvSpPr>
          <p:cNvPr id="6" name="TextBox 5"/>
          <p:cNvSpPr txBox="1"/>
          <p:nvPr/>
        </p:nvSpPr>
        <p:spPr>
          <a:xfrm>
            <a:off x="3966761" y="2409372"/>
            <a:ext cx="304800" cy="381000"/>
          </a:xfrm>
          <a:prstGeom prst="rect">
            <a:avLst/>
          </a:prstGeom>
          <a:solidFill>
            <a:schemeClr val="bg1"/>
          </a:solidFill>
        </p:spPr>
        <p:txBody>
          <a:bodyPr wrap="square" rtlCol="0">
            <a:spAutoFit/>
          </a:bodyPr>
          <a:lstStyle/>
          <a:p>
            <a:endParaRPr lang="en-US"/>
          </a:p>
        </p:txBody>
      </p:sp>
      <p:sp>
        <p:nvSpPr>
          <p:cNvPr id="7" name="TextBox 6"/>
          <p:cNvSpPr txBox="1"/>
          <p:nvPr/>
        </p:nvSpPr>
        <p:spPr>
          <a:xfrm>
            <a:off x="4648932" y="2409372"/>
            <a:ext cx="304800" cy="381000"/>
          </a:xfrm>
          <a:prstGeom prst="rect">
            <a:avLst/>
          </a:prstGeom>
          <a:solidFill>
            <a:schemeClr val="bg1"/>
          </a:solidFill>
        </p:spPr>
        <p:txBody>
          <a:bodyPr wrap="square" rtlCol="0">
            <a:spAutoFit/>
          </a:bodyPr>
          <a:lstStyle/>
          <a:p>
            <a:endParaRPr lang="en-US"/>
          </a:p>
        </p:txBody>
      </p:sp>
      <p:sp>
        <p:nvSpPr>
          <p:cNvPr id="8" name="TextBox 7"/>
          <p:cNvSpPr txBox="1"/>
          <p:nvPr/>
        </p:nvSpPr>
        <p:spPr>
          <a:xfrm>
            <a:off x="5331103" y="2409372"/>
            <a:ext cx="304800" cy="381000"/>
          </a:xfrm>
          <a:prstGeom prst="rect">
            <a:avLst/>
          </a:prstGeom>
          <a:solidFill>
            <a:schemeClr val="bg1"/>
          </a:solidFill>
        </p:spPr>
        <p:txBody>
          <a:bodyPr wrap="square" rtlCol="0">
            <a:spAutoFit/>
          </a:bodyPr>
          <a:lstStyle/>
          <a:p>
            <a:endParaRPr lang="en-US"/>
          </a:p>
        </p:txBody>
      </p:sp>
      <p:sp>
        <p:nvSpPr>
          <p:cNvPr id="9" name="TextBox 8"/>
          <p:cNvSpPr txBox="1"/>
          <p:nvPr/>
        </p:nvSpPr>
        <p:spPr>
          <a:xfrm>
            <a:off x="5947961" y="2409372"/>
            <a:ext cx="304800" cy="381000"/>
          </a:xfrm>
          <a:prstGeom prst="rect">
            <a:avLst/>
          </a:prstGeom>
          <a:solidFill>
            <a:schemeClr val="bg1"/>
          </a:solidFill>
        </p:spPr>
        <p:txBody>
          <a:bodyPr wrap="square" rtlCol="0">
            <a:spAutoFit/>
          </a:bodyPr>
          <a:lstStyle/>
          <a:p>
            <a:endParaRPr lang="en-US"/>
          </a:p>
        </p:txBody>
      </p:sp>
      <p:sp>
        <p:nvSpPr>
          <p:cNvPr id="10" name="TextBox 9"/>
          <p:cNvSpPr txBox="1"/>
          <p:nvPr/>
        </p:nvSpPr>
        <p:spPr>
          <a:xfrm>
            <a:off x="6701798" y="2409372"/>
            <a:ext cx="304800" cy="381000"/>
          </a:xfrm>
          <a:prstGeom prst="rect">
            <a:avLst/>
          </a:prstGeom>
          <a:solidFill>
            <a:schemeClr val="bg1"/>
          </a:solidFill>
        </p:spPr>
        <p:txBody>
          <a:bodyPr wrap="square" rtlCol="0">
            <a:spAutoFit/>
          </a:bodyPr>
          <a:lstStyle/>
          <a:p>
            <a:endParaRPr lang="en-US"/>
          </a:p>
        </p:txBody>
      </p:sp>
      <p:sp>
        <p:nvSpPr>
          <p:cNvPr id="11" name="TextBox 10"/>
          <p:cNvSpPr txBox="1"/>
          <p:nvPr/>
        </p:nvSpPr>
        <p:spPr>
          <a:xfrm>
            <a:off x="7303235" y="2409372"/>
            <a:ext cx="304800" cy="381000"/>
          </a:xfrm>
          <a:prstGeom prst="rect">
            <a:avLst/>
          </a:prstGeom>
          <a:solidFill>
            <a:schemeClr val="bg1"/>
          </a:solidFill>
        </p:spPr>
        <p:txBody>
          <a:bodyPr wrap="square" rtlCol="0">
            <a:spAutoFit/>
          </a:bodyPr>
          <a:lstStyle/>
          <a:p>
            <a:endParaRPr lang="en-US"/>
          </a:p>
        </p:txBody>
      </p:sp>
      <p:sp>
        <p:nvSpPr>
          <p:cNvPr id="12" name="TextBox 11"/>
          <p:cNvSpPr txBox="1"/>
          <p:nvPr/>
        </p:nvSpPr>
        <p:spPr>
          <a:xfrm>
            <a:off x="8046186" y="2409372"/>
            <a:ext cx="304800" cy="381000"/>
          </a:xfrm>
          <a:prstGeom prst="rect">
            <a:avLst/>
          </a:prstGeom>
          <a:solidFill>
            <a:schemeClr val="bg1"/>
          </a:solidFill>
        </p:spPr>
        <p:txBody>
          <a:bodyPr wrap="square" rtlCol="0">
            <a:spAutoFit/>
          </a:bodyPr>
          <a:lstStyle/>
          <a:p>
            <a:endParaRPr lang="en-US"/>
          </a:p>
        </p:txBody>
      </p:sp>
      <p:sp>
        <p:nvSpPr>
          <p:cNvPr id="13" name="TextBox 12"/>
          <p:cNvSpPr txBox="1"/>
          <p:nvPr/>
        </p:nvSpPr>
        <p:spPr>
          <a:xfrm>
            <a:off x="3280961" y="2993573"/>
            <a:ext cx="304800" cy="381000"/>
          </a:xfrm>
          <a:prstGeom prst="rect">
            <a:avLst/>
          </a:prstGeom>
          <a:solidFill>
            <a:schemeClr val="bg1"/>
          </a:solidFill>
        </p:spPr>
        <p:txBody>
          <a:bodyPr wrap="square" rtlCol="0">
            <a:spAutoFit/>
          </a:bodyPr>
          <a:lstStyle/>
          <a:p>
            <a:endParaRPr lang="en-US"/>
          </a:p>
        </p:txBody>
      </p:sp>
      <p:sp>
        <p:nvSpPr>
          <p:cNvPr id="14" name="TextBox 13"/>
          <p:cNvSpPr txBox="1"/>
          <p:nvPr/>
        </p:nvSpPr>
        <p:spPr>
          <a:xfrm>
            <a:off x="3287766" y="3581400"/>
            <a:ext cx="304800" cy="381000"/>
          </a:xfrm>
          <a:prstGeom prst="rect">
            <a:avLst/>
          </a:prstGeom>
          <a:solidFill>
            <a:schemeClr val="bg1"/>
          </a:solidFill>
        </p:spPr>
        <p:txBody>
          <a:bodyPr wrap="square" rtlCol="0">
            <a:spAutoFit/>
          </a:bodyPr>
          <a:lstStyle/>
          <a:p>
            <a:endParaRPr lang="en-US"/>
          </a:p>
        </p:txBody>
      </p:sp>
      <p:sp>
        <p:nvSpPr>
          <p:cNvPr id="15" name="TextBox 14"/>
          <p:cNvSpPr txBox="1"/>
          <p:nvPr/>
        </p:nvSpPr>
        <p:spPr>
          <a:xfrm>
            <a:off x="3280961" y="4174673"/>
            <a:ext cx="304800" cy="381000"/>
          </a:xfrm>
          <a:prstGeom prst="rect">
            <a:avLst/>
          </a:prstGeom>
          <a:solidFill>
            <a:schemeClr val="bg1"/>
          </a:solidFill>
        </p:spPr>
        <p:txBody>
          <a:bodyPr wrap="square" rtlCol="0">
            <a:spAutoFit/>
          </a:bodyPr>
          <a:lstStyle/>
          <a:p>
            <a:endParaRPr lang="en-US"/>
          </a:p>
        </p:txBody>
      </p:sp>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a:p>
        </p:txBody>
      </p:sp>
      <p:sp>
        <p:nvSpPr>
          <p:cNvPr id="44" name="TextBox 43"/>
          <p:cNvSpPr txBox="1"/>
          <p:nvPr/>
        </p:nvSpPr>
        <p:spPr>
          <a:xfrm>
            <a:off x="3926420" y="3581400"/>
            <a:ext cx="304800" cy="381000"/>
          </a:xfrm>
          <a:prstGeom prst="rect">
            <a:avLst/>
          </a:prstGeom>
          <a:solidFill>
            <a:schemeClr val="bg1"/>
          </a:solidFill>
        </p:spPr>
        <p:txBody>
          <a:bodyPr wrap="square" rtlCol="0">
            <a:spAutoFit/>
          </a:bodyPr>
          <a:lstStyle/>
          <a:p>
            <a:endParaRPr lang="en-US"/>
          </a:p>
        </p:txBody>
      </p:sp>
      <p:sp>
        <p:nvSpPr>
          <p:cNvPr id="45" name="TextBox 44"/>
          <p:cNvSpPr txBox="1"/>
          <p:nvPr/>
        </p:nvSpPr>
        <p:spPr>
          <a:xfrm>
            <a:off x="4648932" y="3581400"/>
            <a:ext cx="304800" cy="381000"/>
          </a:xfrm>
          <a:prstGeom prst="rect">
            <a:avLst/>
          </a:prstGeom>
          <a:solidFill>
            <a:schemeClr val="bg1"/>
          </a:solidFill>
        </p:spPr>
        <p:txBody>
          <a:bodyPr wrap="square" rtlCol="0">
            <a:spAutoFit/>
          </a:bodyPr>
          <a:lstStyle/>
          <a:p>
            <a:endParaRPr lang="en-US"/>
          </a:p>
        </p:txBody>
      </p:sp>
      <p:sp>
        <p:nvSpPr>
          <p:cNvPr id="46" name="TextBox 45"/>
          <p:cNvSpPr txBox="1"/>
          <p:nvPr/>
        </p:nvSpPr>
        <p:spPr>
          <a:xfrm>
            <a:off x="5331103" y="3581400"/>
            <a:ext cx="304800" cy="381000"/>
          </a:xfrm>
          <a:prstGeom prst="rect">
            <a:avLst/>
          </a:prstGeom>
          <a:solidFill>
            <a:schemeClr val="bg1"/>
          </a:solidFill>
        </p:spPr>
        <p:txBody>
          <a:bodyPr wrap="square" rtlCol="0">
            <a:spAutoFit/>
          </a:bodyPr>
          <a:lstStyle/>
          <a:p>
            <a:endParaRPr lang="en-US"/>
          </a:p>
        </p:txBody>
      </p:sp>
      <p:sp>
        <p:nvSpPr>
          <p:cNvPr id="47" name="TextBox 46"/>
          <p:cNvSpPr txBox="1"/>
          <p:nvPr/>
        </p:nvSpPr>
        <p:spPr>
          <a:xfrm>
            <a:off x="5947961" y="3581400"/>
            <a:ext cx="304800" cy="381000"/>
          </a:xfrm>
          <a:prstGeom prst="rect">
            <a:avLst/>
          </a:prstGeom>
          <a:solidFill>
            <a:schemeClr val="bg1"/>
          </a:solidFill>
        </p:spPr>
        <p:txBody>
          <a:bodyPr wrap="square" rtlCol="0">
            <a:spAutoFit/>
          </a:bodyPr>
          <a:lstStyle/>
          <a:p>
            <a:endParaRPr lang="en-US"/>
          </a:p>
        </p:txBody>
      </p:sp>
      <p:sp>
        <p:nvSpPr>
          <p:cNvPr id="48" name="TextBox 47"/>
          <p:cNvSpPr txBox="1"/>
          <p:nvPr/>
        </p:nvSpPr>
        <p:spPr>
          <a:xfrm>
            <a:off x="6701798" y="3581400"/>
            <a:ext cx="304800" cy="381000"/>
          </a:xfrm>
          <a:prstGeom prst="rect">
            <a:avLst/>
          </a:prstGeom>
          <a:solidFill>
            <a:schemeClr val="bg1"/>
          </a:solidFill>
        </p:spPr>
        <p:txBody>
          <a:bodyPr wrap="square" rtlCol="0">
            <a:spAutoFit/>
          </a:bodyPr>
          <a:lstStyle/>
          <a:p>
            <a:endParaRPr lang="en-US"/>
          </a:p>
        </p:txBody>
      </p:sp>
      <p:sp>
        <p:nvSpPr>
          <p:cNvPr id="49" name="TextBox 48"/>
          <p:cNvSpPr txBox="1"/>
          <p:nvPr/>
        </p:nvSpPr>
        <p:spPr>
          <a:xfrm>
            <a:off x="7303235" y="3581400"/>
            <a:ext cx="304800" cy="381000"/>
          </a:xfrm>
          <a:prstGeom prst="rect">
            <a:avLst/>
          </a:prstGeom>
          <a:solidFill>
            <a:schemeClr val="bg1"/>
          </a:solidFill>
        </p:spPr>
        <p:txBody>
          <a:bodyPr wrap="square" rtlCol="0">
            <a:spAutoFit/>
          </a:bodyPr>
          <a:lstStyle/>
          <a:p>
            <a:endParaRPr lang="en-US"/>
          </a:p>
        </p:txBody>
      </p:sp>
      <p:sp>
        <p:nvSpPr>
          <p:cNvPr id="50" name="TextBox 49"/>
          <p:cNvSpPr txBox="1"/>
          <p:nvPr/>
        </p:nvSpPr>
        <p:spPr>
          <a:xfrm>
            <a:off x="8046186" y="3581400"/>
            <a:ext cx="304800" cy="381000"/>
          </a:xfrm>
          <a:prstGeom prst="rect">
            <a:avLst/>
          </a:prstGeom>
          <a:solidFill>
            <a:schemeClr val="bg1"/>
          </a:solidFill>
        </p:spPr>
        <p:txBody>
          <a:bodyPr wrap="square" rtlCol="0">
            <a:spAutoFit/>
          </a:bodyPr>
          <a:lstStyle/>
          <a:p>
            <a:endParaRPr lang="en-US"/>
          </a:p>
        </p:txBody>
      </p:sp>
      <p:sp>
        <p:nvSpPr>
          <p:cNvPr id="51" name="TextBox 50"/>
          <p:cNvSpPr txBox="1"/>
          <p:nvPr/>
        </p:nvSpPr>
        <p:spPr>
          <a:xfrm>
            <a:off x="3966761" y="3018972"/>
            <a:ext cx="304800" cy="381000"/>
          </a:xfrm>
          <a:prstGeom prst="rect">
            <a:avLst/>
          </a:prstGeom>
          <a:solidFill>
            <a:schemeClr val="bg1"/>
          </a:solidFill>
        </p:spPr>
        <p:txBody>
          <a:bodyPr wrap="square" rtlCol="0">
            <a:spAutoFit/>
          </a:bodyPr>
          <a:lstStyle/>
          <a:p>
            <a:endParaRPr lang="en-US"/>
          </a:p>
        </p:txBody>
      </p:sp>
      <p:sp>
        <p:nvSpPr>
          <p:cNvPr id="52" name="TextBox 51"/>
          <p:cNvSpPr txBox="1"/>
          <p:nvPr/>
        </p:nvSpPr>
        <p:spPr>
          <a:xfrm>
            <a:off x="4648932" y="3018972"/>
            <a:ext cx="304800" cy="381000"/>
          </a:xfrm>
          <a:prstGeom prst="rect">
            <a:avLst/>
          </a:prstGeom>
          <a:solidFill>
            <a:schemeClr val="bg1"/>
          </a:solidFill>
        </p:spPr>
        <p:txBody>
          <a:bodyPr wrap="square" rtlCol="0">
            <a:spAutoFit/>
          </a:bodyPr>
          <a:lstStyle/>
          <a:p>
            <a:endParaRPr lang="en-US"/>
          </a:p>
        </p:txBody>
      </p:sp>
      <p:sp>
        <p:nvSpPr>
          <p:cNvPr id="53" name="TextBox 52"/>
          <p:cNvSpPr txBox="1"/>
          <p:nvPr/>
        </p:nvSpPr>
        <p:spPr>
          <a:xfrm>
            <a:off x="5331103" y="3018972"/>
            <a:ext cx="304800" cy="381000"/>
          </a:xfrm>
          <a:prstGeom prst="rect">
            <a:avLst/>
          </a:prstGeom>
          <a:solidFill>
            <a:schemeClr val="bg1"/>
          </a:solidFill>
        </p:spPr>
        <p:txBody>
          <a:bodyPr wrap="square" rtlCol="0">
            <a:spAutoFit/>
          </a:bodyPr>
          <a:lstStyle/>
          <a:p>
            <a:endParaRPr lang="en-US"/>
          </a:p>
        </p:txBody>
      </p:sp>
      <p:sp>
        <p:nvSpPr>
          <p:cNvPr id="54" name="TextBox 53"/>
          <p:cNvSpPr txBox="1"/>
          <p:nvPr/>
        </p:nvSpPr>
        <p:spPr>
          <a:xfrm>
            <a:off x="5947961" y="3018972"/>
            <a:ext cx="304800" cy="381000"/>
          </a:xfrm>
          <a:prstGeom prst="rect">
            <a:avLst/>
          </a:prstGeom>
          <a:solidFill>
            <a:schemeClr val="bg1"/>
          </a:solidFill>
        </p:spPr>
        <p:txBody>
          <a:bodyPr wrap="square" rtlCol="0">
            <a:spAutoFit/>
          </a:bodyPr>
          <a:lstStyle/>
          <a:p>
            <a:endParaRPr lang="en-US"/>
          </a:p>
        </p:txBody>
      </p:sp>
      <p:sp>
        <p:nvSpPr>
          <p:cNvPr id="55" name="TextBox 54"/>
          <p:cNvSpPr txBox="1"/>
          <p:nvPr/>
        </p:nvSpPr>
        <p:spPr>
          <a:xfrm>
            <a:off x="6701798" y="3018972"/>
            <a:ext cx="304800" cy="381000"/>
          </a:xfrm>
          <a:prstGeom prst="rect">
            <a:avLst/>
          </a:prstGeom>
          <a:solidFill>
            <a:schemeClr val="bg1"/>
          </a:solidFill>
        </p:spPr>
        <p:txBody>
          <a:bodyPr wrap="square" rtlCol="0">
            <a:spAutoFit/>
          </a:bodyPr>
          <a:lstStyle/>
          <a:p>
            <a:endParaRPr lang="en-US"/>
          </a:p>
        </p:txBody>
      </p:sp>
      <p:sp>
        <p:nvSpPr>
          <p:cNvPr id="56" name="TextBox 55"/>
          <p:cNvSpPr txBox="1"/>
          <p:nvPr/>
        </p:nvSpPr>
        <p:spPr>
          <a:xfrm>
            <a:off x="7303235" y="3018972"/>
            <a:ext cx="304800" cy="381000"/>
          </a:xfrm>
          <a:prstGeom prst="rect">
            <a:avLst/>
          </a:prstGeom>
          <a:solidFill>
            <a:schemeClr val="bg1"/>
          </a:solidFill>
        </p:spPr>
        <p:txBody>
          <a:bodyPr wrap="square" rtlCol="0">
            <a:spAutoFit/>
          </a:bodyPr>
          <a:lstStyle/>
          <a:p>
            <a:endParaRPr lang="en-US"/>
          </a:p>
        </p:txBody>
      </p:sp>
      <p:sp>
        <p:nvSpPr>
          <p:cNvPr id="57" name="TextBox 56"/>
          <p:cNvSpPr txBox="1"/>
          <p:nvPr/>
        </p:nvSpPr>
        <p:spPr>
          <a:xfrm>
            <a:off x="8046186" y="3018972"/>
            <a:ext cx="304800" cy="381000"/>
          </a:xfrm>
          <a:prstGeom prst="rect">
            <a:avLst/>
          </a:prstGeom>
          <a:solidFill>
            <a:schemeClr val="bg1"/>
          </a:solidFill>
        </p:spPr>
        <p:txBody>
          <a:bodyPr wrap="square" rtlCol="0">
            <a:spAutoFit/>
          </a:bodyPr>
          <a:lstStyle/>
          <a:p>
            <a:endParaRPr lang="en-US"/>
          </a:p>
        </p:txBody>
      </p:sp>
      <p:sp>
        <p:nvSpPr>
          <p:cNvPr id="58" name="TextBox 57"/>
          <p:cNvSpPr txBox="1"/>
          <p:nvPr/>
        </p:nvSpPr>
        <p:spPr>
          <a:xfrm>
            <a:off x="3280961" y="4800600"/>
            <a:ext cx="304800" cy="381000"/>
          </a:xfrm>
          <a:prstGeom prst="rect">
            <a:avLst/>
          </a:prstGeom>
          <a:solidFill>
            <a:schemeClr val="bg1"/>
          </a:solidFill>
        </p:spPr>
        <p:txBody>
          <a:bodyPr wrap="square" rtlCol="0">
            <a:spAutoFit/>
          </a:bodyPr>
          <a:lstStyle/>
          <a:p>
            <a:endParaRPr lang="en-US"/>
          </a:p>
        </p:txBody>
      </p:sp>
      <p:sp>
        <p:nvSpPr>
          <p:cNvPr id="59" name="TextBox 58"/>
          <p:cNvSpPr txBox="1"/>
          <p:nvPr/>
        </p:nvSpPr>
        <p:spPr>
          <a:xfrm>
            <a:off x="3287766" y="5388427"/>
            <a:ext cx="304800" cy="381000"/>
          </a:xfrm>
          <a:prstGeom prst="rect">
            <a:avLst/>
          </a:prstGeom>
          <a:solidFill>
            <a:schemeClr val="bg1"/>
          </a:solidFill>
        </p:spPr>
        <p:txBody>
          <a:bodyPr wrap="square" rtlCol="0">
            <a:spAutoFit/>
          </a:bodyPr>
          <a:lstStyle/>
          <a:p>
            <a:endParaRPr lang="en-US"/>
          </a:p>
        </p:txBody>
      </p:sp>
      <p:sp>
        <p:nvSpPr>
          <p:cNvPr id="60" name="TextBox 59"/>
          <p:cNvSpPr txBox="1"/>
          <p:nvPr/>
        </p:nvSpPr>
        <p:spPr>
          <a:xfrm>
            <a:off x="3280961" y="5981700"/>
            <a:ext cx="304800" cy="381000"/>
          </a:xfrm>
          <a:prstGeom prst="rect">
            <a:avLst/>
          </a:prstGeom>
          <a:solidFill>
            <a:schemeClr val="bg1"/>
          </a:solidFill>
        </p:spPr>
        <p:txBody>
          <a:bodyPr wrap="square" rtlCol="0">
            <a:spAutoFit/>
          </a:bodyPr>
          <a:lstStyle/>
          <a:p>
            <a:endParaRPr lang="en-US"/>
          </a:p>
        </p:txBody>
      </p:sp>
      <p:sp>
        <p:nvSpPr>
          <p:cNvPr id="61" name="Rounded Rectangle 60"/>
          <p:cNvSpPr/>
          <p:nvPr/>
        </p:nvSpPr>
        <p:spPr>
          <a:xfrm>
            <a:off x="2446390" y="2881086"/>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021913" y="243477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21599" y="302532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85333"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a:solidFill>
                          <a:srgbClr val="AD1457"/>
                        </a:solidFill>
                        <a:latin typeface="Cambria Math" panose="02040503050406030204" pitchFamily="18" charset="0"/>
                      </a:rPr>
                      <m:t>𝒊𝒇</m:t>
                    </m:r>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𝒙</m:t>
                        </m:r>
                      </m:e>
                      <m:sub>
                        <m:r>
                          <a:rPr lang="en-US" sz="2400" b="1" i="1">
                            <a:solidFill>
                              <a:srgbClr val="AD1457"/>
                            </a:solidFill>
                            <a:latin typeface="Cambria Math" panose="02040503050406030204" pitchFamily="18" charset="0"/>
                          </a:rPr>
                          <m:t>𝒊</m:t>
                        </m:r>
                      </m:sub>
                    </m:sSub>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𝒚</m:t>
                        </m:r>
                      </m:e>
                      <m:sub>
                        <m:r>
                          <a:rPr lang="en-US" sz="2400" b="1" i="1">
                            <a:solidFill>
                              <a:srgbClr val="AD1457"/>
                            </a:solidFill>
                            <a:latin typeface="Cambria Math" panose="02040503050406030204" pitchFamily="18" charset="0"/>
                          </a:rPr>
                          <m:t>𝒋</m:t>
                        </m:r>
                      </m:sub>
                    </m:sSub>
                    <m:r>
                      <a:rPr lang="en-US" sz="2400" b="1" i="1">
                        <a:latin typeface="Cambria Math" panose="02040503050406030204" pitchFamily="18" charset="0"/>
                      </a:rPr>
                      <m:t> </m:t>
                    </m:r>
                    <m:r>
                      <a:rPr lang="en-US" sz="2400" b="1" smtClean="0">
                        <a:solidFill>
                          <a:schemeClr val="tx1"/>
                        </a:solidFill>
                        <a:latin typeface="Cambria Math" panose="02040503050406030204" pitchFamily="18" charset="0"/>
                      </a:rPr>
                      <m:t>𝐭𝐡𝐞𝐧</m:t>
                    </m:r>
                    <m:r>
                      <a:rPr lang="en-US" sz="2400" b="1" smtClean="0">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oMath>
                </a14:m>
                <a:r>
                  <a:rPr lang="en-US" sz="2400" b="1">
                    <a:solidFill>
                      <a:schemeClr val="tx1"/>
                    </a:solidFill>
                  </a:rPr>
                  <a:t> </a:t>
                </a:r>
                <a:r>
                  <a:rPr lang="en-US" sz="2400" b="1">
                    <a:solidFill>
                      <a:srgbClr val="AD1457"/>
                    </a:solidFill>
                  </a:rPr>
                  <a:t>else</a:t>
                </a:r>
                <a:r>
                  <a:rPr lang="en-US" sz="2400" b="1"/>
                  <a:t> </a:t>
                </a:r>
                <a14:m>
                  <m:oMath xmlns:m="http://schemas.openxmlformats.org/officeDocument/2006/math">
                    <m:r>
                      <a:rPr lang="en-US" sz="2400" b="1" i="1" smtClean="0">
                        <a:solidFill>
                          <a:schemeClr val="tx1"/>
                        </a:solidFill>
                        <a:latin typeface="Cambria Math" panose="02040503050406030204" pitchFamily="18" charset="0"/>
                      </a:rPr>
                      <m:t>𝒄</m:t>
                    </m:r>
                    <m:r>
                      <a:rPr lang="en-US" sz="2400" b="1" i="1" smtClean="0">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oMath>
                </a14:m>
                <a:r>
                  <a:rPr lang="en-US" sz="2400" b="1">
                    <a:solidFill>
                      <a:schemeClr val="tx1"/>
                    </a:solidFill>
                  </a:rPr>
                  <a:t>max(</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oMath>
                </a14:m>
                <a:r>
                  <a:rPr lang="en-US" sz="2400" b="1">
                    <a:solidFill>
                      <a:schemeClr val="tx1"/>
                    </a:solidFill>
                  </a:rPr>
                  <a:t>, </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oMath>
                </a14:m>
                <a:endParaRPr lang="en-US" sz="24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505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 presetClass="exit" presetSubtype="0" dur="1"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xit" presetSubtype="0" dur="1"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dur="1" fill="hold" grpId="0"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xit" presetSubtype="0" dur="1" fill="hold" grpId="0"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dur="1" fill="hold" grpId="0"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dur="1" fill="hold" grpId="0"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dur="1" fill="hold" grpId="0"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p:stCondLst>
                              <p:cond delay="0"/>
                            </p:stCondLst>
                            <p:childTnLst>
                              <p:par>
                                <p:cTn id="28" presetID="1" presetClass="exit" presetSubtype="0" dur="1" fill="hold" grpId="0" nodeType="clickEffect">
                                  <p:stCondLst>
                                    <p:cond delay="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xit" presetSubtype="0" dur="1" fill="hold" grpId="0"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dur="1" fill="hold" grpId="0" nodeType="withEffect">
                                  <p:stCondLst>
                                    <p:cond delay="0"/>
                                  </p:stCondLst>
                                  <p:childTnLst>
                                    <p:set>
                                      <p:cBhvr>
                                        <p:cTn id="33" dur="1" fill="hold">
                                          <p:stCondLst>
                                            <p:cond delay="0"/>
                                          </p:stCondLst>
                                        </p:cTn>
                                        <p:tgtEl>
                                          <p:spTgt spid="15"/>
                                        </p:tgtEl>
                                        <p:attrNameLst>
                                          <p:attrName>style.visibility</p:attrName>
                                        </p:attrNameLst>
                                      </p:cBhvr>
                                      <p:to>
                                        <p:strVal val="hidden"/>
                                      </p:to>
                                    </p:set>
                                  </p:childTnLst>
                                </p:cTn>
                              </p:par>
                              <p:par>
                                <p:cTn id="34" presetID="1" presetClass="exit" presetSubtype="0" dur="1" fill="hold" grpId="0" nodeType="withEffect">
                                  <p:stCondLst>
                                    <p:cond delay="0"/>
                                  </p:stCondLst>
                                  <p:childTnLst>
                                    <p:set>
                                      <p:cBhvr>
                                        <p:cTn id="35" dur="1" fill="hold">
                                          <p:stCondLst>
                                            <p:cond delay="0"/>
                                          </p:stCondLst>
                                        </p:cTn>
                                        <p:tgtEl>
                                          <p:spTgt spid="58"/>
                                        </p:tgtEl>
                                        <p:attrNameLst>
                                          <p:attrName>style.visibility</p:attrName>
                                        </p:attrNameLst>
                                      </p:cBhvr>
                                      <p:to>
                                        <p:strVal val="hidden"/>
                                      </p:to>
                                    </p:set>
                                  </p:childTnLst>
                                </p:cTn>
                              </p:par>
                              <p:par>
                                <p:cTn id="36" presetID="1" presetClass="exit" presetSubtype="0" dur="1" fill="hold" grpId="0" nodeType="withEffect">
                                  <p:stCondLst>
                                    <p:cond delay="0"/>
                                  </p:stCondLst>
                                  <p:childTnLst>
                                    <p:set>
                                      <p:cBhvr>
                                        <p:cTn id="37" dur="1" fill="hold">
                                          <p:stCondLst>
                                            <p:cond delay="0"/>
                                          </p:stCondLst>
                                        </p:cTn>
                                        <p:tgtEl>
                                          <p:spTgt spid="59"/>
                                        </p:tgtEl>
                                        <p:attrNameLst>
                                          <p:attrName>style.visibility</p:attrName>
                                        </p:attrNameLst>
                                      </p:cBhvr>
                                      <p:to>
                                        <p:strVal val="hidden"/>
                                      </p:to>
                                    </p:set>
                                  </p:childTnLst>
                                </p:cTn>
                              </p:par>
                              <p:par>
                                <p:cTn id="38" presetID="1" presetClass="exit" presetSubtype="0" dur="1" fill="hold" grpId="0" nodeType="withEffect">
                                  <p:stCondLst>
                                    <p:cond delay="0"/>
                                  </p:stCondLst>
                                  <p:childTnLst>
                                    <p:set>
                                      <p:cBhvr>
                                        <p:cTn id="39" dur="1" fill="hold">
                                          <p:stCondLst>
                                            <p:cond delay="0"/>
                                          </p:stCondLst>
                                        </p:cTn>
                                        <p:tgtEl>
                                          <p:spTgt spid="60"/>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p:stCondLst>
                              <p:cond delay="0"/>
                            </p:stCondLst>
                            <p:childTnLst>
                              <p:par>
                                <p:cTn id="42" presetID="10" presetClass="entr" presetSubtype="0" dur="500"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dur="50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dur="50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 presetClass="exit" presetSubtype="0" dur="1" fill="hold" grpId="0" nodeType="clickEffect">
                                  <p:stCondLst>
                                    <p:cond delay="0"/>
                                  </p:stCondLst>
                                  <p:childTnLst>
                                    <p:set>
                                      <p:cBhvr>
                                        <p:cTn id="59" dur="1" fill="hold">
                                          <p:stCondLst>
                                            <p:cond delay="0"/>
                                          </p:stCondLst>
                                        </p:cTn>
                                        <p:tgtEl>
                                          <p:spTgt spid="51"/>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4" dur="500" fill="hold"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500"/>
                                        <p:tgtEl>
                                          <p:spTgt spid="65"/>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63" presetClass="path" presetSubtype="0" dur="2000" accel="50000" decel="50000" fill="hold" grpId="1" nodeType="clickEffect">
                                  <p:stCondLst>
                                    <p:cond delay="0"/>
                                  </p:stCondLst>
                                  <p:childTnLst>
                                    <p:animMotion origin="layout" path="M 6.25E-07 -1.85185E-06 L 0.05365 -0.00023" pathEditMode="relative" rAng="0" ptsTypes="AA">
                                      <p:cBhvr>
                                        <p:cTn id="68" dur="2000" fill="hold"/>
                                        <p:tgtEl>
                                          <p:spTgt spid="62"/>
                                        </p:tgtEl>
                                        <p:attrNameLst>
                                          <p:attrName>ppt_x</p:attrName>
                                          <p:attrName>ppt_y</p:attrName>
                                        </p:attrNameLst>
                                      </p:cBhvr>
                                      <p:rCtr x="2682" y="-23"/>
                                    </p:animMotion>
                                  </p:childTnLst>
                                </p:cTn>
                              </p:par>
                            </p:childTnLst>
                          </p:cTn>
                        </p:par>
                      </p:childTnLst>
                    </p:cTn>
                  </p:par>
                  <p:par>
                    <p:cTn id="69" fill="hold" nodeType="clickPar">
                      <p:stCondLst>
                        <p:cond delay="indefinite"/>
                      </p:stCondLst>
                      <p:childTnLst>
                        <p:par>
                          <p:cTn id="70" fill="hold">
                            <p:stCondLst>
                              <p:cond delay="0"/>
                            </p:stCondLst>
                            <p:childTnLst>
                              <p:par>
                                <p:cTn id="71" presetID="22" presetClass="entr" presetSubtype="4" dur="500"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down)">
                                      <p:cBhvr>
                                        <p:cTn id="73" dur="500"/>
                                        <p:tgtEl>
                                          <p:spTgt spid="66"/>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1" presetClass="exit" presetSubtype="0" dur="1" fill="hold" grpId="0" nodeType="clickEffect">
                                  <p:stCondLst>
                                    <p:cond delay="0"/>
                                  </p:stCondLst>
                                  <p:childTnLst>
                                    <p:set>
                                      <p:cBhvr>
                                        <p:cTn id="77" dur="1" fill="hold">
                                          <p:stCondLst>
                                            <p:cond delay="0"/>
                                          </p:stCondLst>
                                        </p:cTn>
                                        <p:tgtEl>
                                          <p:spTgt spid="52"/>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p:stCondLst>
                              <p:cond delay="0"/>
                            </p:stCondLst>
                            <p:childTnLst>
                              <p:par>
                                <p:cTn id="80" presetID="63" presetClass="path" presetSubtype="0" dur="2000" accel="50000" decel="50000" fill="hold" grpId="2" nodeType="clickEffect">
                                  <p:stCondLst>
                                    <p:cond delay="0"/>
                                  </p:stCondLst>
                                  <p:childTnLst>
                                    <p:animMotion origin="layout" path="M 0.05365 -0.00023 L 0.11107 -1.85185E-06" pathEditMode="relative" rAng="0" ptsTypes="AA">
                                      <p:cBhvr>
                                        <p:cTn id="81" dur="2000" fill="hold"/>
                                        <p:tgtEl>
                                          <p:spTgt spid="62"/>
                                        </p:tgtEl>
                                        <p:attrNameLst>
                                          <p:attrName>ppt_x</p:attrName>
                                          <p:attrName>ppt_y</p:attrName>
                                        </p:attrNameLst>
                                      </p:cBhvr>
                                      <p:rCtr x="2865" y="0"/>
                                    </p:animMotion>
                                  </p:childTnLst>
                                </p:cTn>
                              </p:par>
                            </p:childTnLst>
                          </p:cTn>
                        </p:par>
                      </p:childTnLst>
                    </p:cTn>
                  </p:par>
                  <p:par>
                    <p:cTn id="82" fill="hold" nodeType="clickPar">
                      <p:stCondLst>
                        <p:cond delay="indefinite"/>
                      </p:stCondLst>
                      <p:childTnLst>
                        <p:par>
                          <p:cTn id="83" fill="hold">
                            <p:stCondLst>
                              <p:cond delay="0"/>
                            </p:stCondLst>
                            <p:childTnLst>
                              <p:par>
                                <p:cTn id="84" presetID="22" presetClass="entr" presetSubtype="2" dur="500" fill="hold" nodeType="click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wipe(right)">
                                      <p:cBhvr>
                                        <p:cTn id="86" dur="500"/>
                                        <p:tgtEl>
                                          <p:spTgt spid="69"/>
                                        </p:tgtEl>
                                      </p:cBhvr>
                                    </p:animEffect>
                                  </p:childTnLst>
                                </p:cTn>
                              </p:par>
                            </p:childTnLst>
                          </p:cTn>
                        </p:par>
                      </p:childTnLst>
                    </p:cTn>
                  </p:par>
                  <p:par>
                    <p:cTn id="87" fill="hold" nodeType="clickPar">
                      <p:stCondLst>
                        <p:cond delay="indefinite"/>
                      </p:stCondLst>
                      <p:childTnLst>
                        <p:par>
                          <p:cTn id="88" fill="hold">
                            <p:stCondLst>
                              <p:cond delay="0"/>
                            </p:stCondLst>
                            <p:childTnLst>
                              <p:par>
                                <p:cTn id="89" presetID="1" presetClass="exit" presetSubtype="0" dur="1" fill="hold" grpId="0" nodeType="clickEffect">
                                  <p:stCondLst>
                                    <p:cond delay="0"/>
                                  </p:stCondLst>
                                  <p:childTnLst>
                                    <p:set>
                                      <p:cBhvr>
                                        <p:cTn id="90" dur="1" fill="hold">
                                          <p:stCondLst>
                                            <p:cond delay="0"/>
                                          </p:stCondLst>
                                        </p:cTn>
                                        <p:tgtEl>
                                          <p:spTgt spid="53"/>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p:stCondLst>
                              <p:cond delay="0"/>
                            </p:stCondLst>
                            <p:childTnLst>
                              <p:par>
                                <p:cTn id="93" presetID="63" presetClass="path" presetSubtype="0" dur="2000" accel="50000" decel="50000" fill="hold" grpId="3" nodeType="clickEffect">
                                  <p:stCondLst>
                                    <p:cond delay="0"/>
                                  </p:stCondLst>
                                  <p:childTnLst>
                                    <p:animMotion origin="layout" path="M 0.11107 2.96296E-06 L 0.16615 -1.85185E-06" pathEditMode="relative" rAng="0" ptsTypes="AA">
                                      <p:cBhvr>
                                        <p:cTn id="94" dur="2000" fill="hold"/>
                                        <p:tgtEl>
                                          <p:spTgt spid="62"/>
                                        </p:tgtEl>
                                        <p:attrNameLst>
                                          <p:attrName>ppt_x</p:attrName>
                                          <p:attrName>ppt_y</p:attrName>
                                        </p:attrNameLst>
                                      </p:cBhvr>
                                      <p:rCtr x="2747" y="-208"/>
                                    </p:animMotion>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4" dur="500"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wipe(down)">
                                      <p:cBhvr>
                                        <p:cTn id="99" dur="500"/>
                                        <p:tgtEl>
                                          <p:spTgt spid="70"/>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1" presetClass="exit" presetSubtype="0" dur="1" fill="hold" grpId="0" nodeType="clickEffect">
                                  <p:stCondLst>
                                    <p:cond delay="0"/>
                                  </p:stCondLst>
                                  <p:childTnLst>
                                    <p:set>
                                      <p:cBhvr>
                                        <p:cTn id="103" dur="1" fill="hold">
                                          <p:stCondLst>
                                            <p:cond delay="0"/>
                                          </p:stCondLst>
                                        </p:cTn>
                                        <p:tgtEl>
                                          <p:spTgt spid="54"/>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p:stCondLst>
                              <p:cond delay="0"/>
                            </p:stCondLst>
                            <p:childTnLst>
                              <p:par>
                                <p:cTn id="106" presetID="63" presetClass="path" presetSubtype="0" dur="2000" accel="50000" decel="50000" fill="hold" grpId="4" nodeType="clickEffect">
                                  <p:stCondLst>
                                    <p:cond delay="0"/>
                                  </p:stCondLst>
                                  <p:childTnLst>
                                    <p:animMotion origin="layout" path="M 0.16615 1.48148E-06 L 0.22135 0.00185" pathEditMode="relative" rAng="0" ptsTypes="AA">
                                      <p:cBhvr>
                                        <p:cTn id="107" dur="2000" fill="hold"/>
                                        <p:tgtEl>
                                          <p:spTgt spid="62"/>
                                        </p:tgtEl>
                                        <p:attrNameLst>
                                          <p:attrName>ppt_x</p:attrName>
                                          <p:attrName>ppt_y</p:attrName>
                                        </p:attrNameLst>
                                      </p:cBhvr>
                                      <p:rCtr x="2760" y="185"/>
                                    </p:animMotion>
                                  </p:childTnLst>
                                </p:cTn>
                              </p:par>
                            </p:childTnLst>
                          </p:cTn>
                        </p:par>
                      </p:childTnLst>
                    </p:cTn>
                  </p:par>
                  <p:par>
                    <p:cTn id="108" fill="hold" nodeType="clickPar">
                      <p:stCondLst>
                        <p:cond delay="indefinite"/>
                      </p:stCondLst>
                      <p:childTnLst>
                        <p:par>
                          <p:cTn id="109" fill="hold">
                            <p:stCondLst>
                              <p:cond delay="0"/>
                            </p:stCondLst>
                            <p:childTnLst>
                              <p:par>
                                <p:cTn id="110" presetID="22" presetClass="entr" presetSubtype="2" dur="500" fill="hold" nodeType="click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wipe(right)">
                                      <p:cBhvr>
                                        <p:cTn id="112" dur="500"/>
                                        <p:tgtEl>
                                          <p:spTgt spid="71"/>
                                        </p:tgtEl>
                                      </p:cBhvr>
                                    </p:animEffect>
                                  </p:childTnLst>
                                </p:cTn>
                              </p:par>
                            </p:childTnLst>
                          </p:cTn>
                        </p:par>
                      </p:childTnLst>
                    </p:cTn>
                  </p:par>
                  <p:par>
                    <p:cTn id="113" fill="hold" nodeType="clickPar">
                      <p:stCondLst>
                        <p:cond delay="indefinite"/>
                      </p:stCondLst>
                      <p:childTnLst>
                        <p:par>
                          <p:cTn id="114" fill="hold">
                            <p:stCondLst>
                              <p:cond delay="0"/>
                            </p:stCondLst>
                            <p:childTnLst>
                              <p:par>
                                <p:cTn id="115" presetID="1" presetClass="exit" presetSubtype="0" dur="1" fill="hold" grpId="0" nodeType="clickEffect">
                                  <p:stCondLst>
                                    <p:cond delay="0"/>
                                  </p:stCondLst>
                                  <p:childTnLst>
                                    <p:set>
                                      <p:cBhvr>
                                        <p:cTn id="116" dur="1" fill="hold">
                                          <p:stCondLst>
                                            <p:cond delay="0"/>
                                          </p:stCondLst>
                                        </p:cTn>
                                        <p:tgtEl>
                                          <p:spTgt spid="55"/>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p:stCondLst>
                              <p:cond delay="0"/>
                            </p:stCondLst>
                            <p:childTnLst>
                              <p:par>
                                <p:cTn id="119" presetID="63" presetClass="path" presetSubtype="0" dur="2000" accel="50000" decel="50000" fill="hold" grpId="6" nodeType="clickEffect">
                                  <p:stCondLst>
                                    <p:cond delay="0"/>
                                  </p:stCondLst>
                                  <p:childTnLst>
                                    <p:animMotion origin="layout" path="M 0.22135 0.00185 L 0.27865 -1.85185E-06" pathEditMode="relative" rAng="0" ptsTypes="AA">
                                      <p:cBhvr>
                                        <p:cTn id="120" dur="2000" fill="hold"/>
                                        <p:tgtEl>
                                          <p:spTgt spid="62"/>
                                        </p:tgtEl>
                                        <p:attrNameLst>
                                          <p:attrName>ppt_x</p:attrName>
                                          <p:attrName>ppt_y</p:attrName>
                                        </p:attrNameLst>
                                      </p:cBhvr>
                                      <p:rCtr x="2865" y="-93"/>
                                    </p:animMotion>
                                  </p:childTnLst>
                                </p:cTn>
                              </p:par>
                            </p:childTnLst>
                          </p:cTn>
                        </p:par>
                      </p:childTnLst>
                    </p:cTn>
                  </p:par>
                  <p:par>
                    <p:cTn id="121" fill="hold" nodeType="clickPar">
                      <p:stCondLst>
                        <p:cond delay="indefinite"/>
                      </p:stCondLst>
                      <p:childTnLst>
                        <p:par>
                          <p:cTn id="122" fill="hold">
                            <p:stCondLst>
                              <p:cond delay="0"/>
                            </p:stCondLst>
                            <p:childTnLst>
                              <p:par>
                                <p:cTn id="123" presetID="22" presetClass="entr" presetSubtype="2" dur="500"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right)">
                                      <p:cBhvr>
                                        <p:cTn id="125" dur="500"/>
                                        <p:tgtEl>
                                          <p:spTgt spid="72"/>
                                        </p:tgtEl>
                                      </p:cBhvr>
                                    </p:animEffect>
                                  </p:childTnLst>
                                </p:cTn>
                              </p:par>
                            </p:childTnLst>
                          </p:cTn>
                        </p:par>
                      </p:childTnLst>
                    </p:cTn>
                  </p:par>
                  <p:par>
                    <p:cTn id="126" fill="hold" nodeType="clickPar">
                      <p:stCondLst>
                        <p:cond delay="indefinite"/>
                      </p:stCondLst>
                      <p:childTnLst>
                        <p:par>
                          <p:cTn id="127" fill="hold">
                            <p:stCondLst>
                              <p:cond delay="0"/>
                            </p:stCondLst>
                            <p:childTnLst>
                              <p:par>
                                <p:cTn id="128" presetID="1" presetClass="exit" presetSubtype="0" dur="1" fill="hold" grpId="0" nodeType="clickEffect">
                                  <p:stCondLst>
                                    <p:cond delay="0"/>
                                  </p:stCondLst>
                                  <p:childTnLst>
                                    <p:set>
                                      <p:cBhvr>
                                        <p:cTn id="129" dur="1" fill="hold">
                                          <p:stCondLst>
                                            <p:cond delay="0"/>
                                          </p:stCondLst>
                                        </p:cTn>
                                        <p:tgtEl>
                                          <p:spTgt spid="56"/>
                                        </p:tgtEl>
                                        <p:attrNameLst>
                                          <p:attrName>style.visibility</p:attrName>
                                        </p:attrNameLst>
                                      </p:cBhvr>
                                      <p:to>
                                        <p:strVal val="hidden"/>
                                      </p:to>
                                    </p:set>
                                  </p:childTnLst>
                                </p:cTn>
                              </p:par>
                            </p:childTnLst>
                          </p:cTn>
                        </p:par>
                      </p:childTnLst>
                    </p:cTn>
                  </p:par>
                  <p:par>
                    <p:cTn id="130" fill="hold" nodeType="clickPar">
                      <p:stCondLst>
                        <p:cond delay="indefinite"/>
                      </p:stCondLst>
                      <p:childTnLst>
                        <p:par>
                          <p:cTn id="131" fill="hold">
                            <p:stCondLst>
                              <p:cond delay="0"/>
                            </p:stCondLst>
                            <p:childTnLst>
                              <p:par>
                                <p:cTn id="132" presetID="63" presetClass="path" presetSubtype="0" dur="2000" accel="50000" decel="50000" fill="hold" grpId="7" nodeType="clickEffect">
                                  <p:stCondLst>
                                    <p:cond delay="0"/>
                                  </p:stCondLst>
                                  <p:childTnLst>
                                    <p:animMotion origin="layout" path="M 0.27864 -3.7037E-06 L 0.33268 -1.85185E-06" pathEditMode="relative" rAng="0" ptsTypes="AA">
                                      <p:cBhvr>
                                        <p:cTn id="133" dur="2000" fill="hold"/>
                                        <p:tgtEl>
                                          <p:spTgt spid="62"/>
                                        </p:tgtEl>
                                        <p:attrNameLst>
                                          <p:attrName>ppt_x</p:attrName>
                                          <p:attrName>ppt_y</p:attrName>
                                        </p:attrNameLst>
                                      </p:cBhvr>
                                      <p:rCtr x="2812" y="-93"/>
                                    </p:animMotion>
                                  </p:childTnLst>
                                </p:cTn>
                              </p:par>
                            </p:childTnLst>
                          </p:cTn>
                        </p:par>
                      </p:childTnLst>
                    </p:cTn>
                  </p:par>
                  <p:par>
                    <p:cTn id="134" fill="hold" nodeType="clickPar">
                      <p:stCondLst>
                        <p:cond delay="indefinite"/>
                      </p:stCondLst>
                      <p:childTnLst>
                        <p:par>
                          <p:cTn id="135" fill="hold">
                            <p:stCondLst>
                              <p:cond delay="0"/>
                            </p:stCondLst>
                            <p:childTnLst>
                              <p:par>
                                <p:cTn id="136" presetID="22" presetClass="entr" presetSubtype="4" dur="500" fill="hold" nodeType="click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wipe(down)">
                                      <p:cBhvr>
                                        <p:cTn id="138" dur="500"/>
                                        <p:tgtEl>
                                          <p:spTgt spid="73"/>
                                        </p:tgtEl>
                                      </p:cBhvr>
                                    </p:animEffect>
                                  </p:childTnLst>
                                </p:cTn>
                              </p:par>
                            </p:childTnLst>
                          </p:cTn>
                        </p:par>
                      </p:childTnLst>
                    </p:cTn>
                  </p:par>
                  <p:par>
                    <p:cTn id="139" fill="hold" nodeType="clickPar">
                      <p:stCondLst>
                        <p:cond delay="indefinite"/>
                      </p:stCondLst>
                      <p:childTnLst>
                        <p:par>
                          <p:cTn id="140" fill="hold">
                            <p:stCondLst>
                              <p:cond delay="0"/>
                            </p:stCondLst>
                            <p:childTnLst>
                              <p:par>
                                <p:cTn id="141" presetID="1" presetClass="exit" presetSubtype="0" dur="1" fill="hold" grpId="0" nodeType="clickEffect">
                                  <p:stCondLst>
                                    <p:cond delay="0"/>
                                  </p:stCondLst>
                                  <p:childTnLst>
                                    <p:set>
                                      <p:cBhvr>
                                        <p:cTn id="142"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2" grpId="1" animBg="1"/>
      <p:bldP spid="62" grpId="2" animBg="1"/>
      <p:bldP spid="62" grpId="3" animBg="1"/>
      <p:bldP spid="62" grpId="4" animBg="1"/>
      <p:bldP spid="62" grpId="6" animBg="1"/>
      <p:bldP spid="62" grpId="7" animBg="1"/>
      <p:bldP spid="63" grpId="0" animBg="1"/>
      <p:bldP spid="6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621406084"/>
                      </a:ext>
                    </a:extLst>
                  </a:tr>
                </a:tbl>
              </a:graphicData>
            </a:graphic>
          </p:graphicFrame>
        </mc:Choice>
        <mc:Fallback xmlns="">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802703" t="-952" r="-1802" b="-67809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108163" r="-803604" b="-6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208163" r="-803604" b="-5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305051" r="-803604" b="-42121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409184" r="-803604" b="-3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509184" r="-803604" b="-2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603030" r="-803604" b="-12323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710204" r="-803604" b="-2449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621406084"/>
                      </a:ext>
                    </a:extLst>
                  </a:tr>
                </a:tbl>
              </a:graphicData>
            </a:graphic>
          </p:graphicFrame>
        </mc:Fallback>
      </mc:AlternateContent>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a:p>
        </p:txBody>
      </p:sp>
      <p:sp>
        <p:nvSpPr>
          <p:cNvPr id="44" name="TextBox 43"/>
          <p:cNvSpPr txBox="1"/>
          <p:nvPr/>
        </p:nvSpPr>
        <p:spPr>
          <a:xfrm>
            <a:off x="3926420" y="3581400"/>
            <a:ext cx="304800" cy="381000"/>
          </a:xfrm>
          <a:prstGeom prst="rect">
            <a:avLst/>
          </a:prstGeom>
          <a:solidFill>
            <a:schemeClr val="bg1"/>
          </a:solidFill>
        </p:spPr>
        <p:txBody>
          <a:bodyPr wrap="square" rtlCol="0">
            <a:spAutoFit/>
          </a:bodyPr>
          <a:lstStyle/>
          <a:p>
            <a:endParaRPr lang="en-US"/>
          </a:p>
        </p:txBody>
      </p:sp>
      <p:sp>
        <p:nvSpPr>
          <p:cNvPr id="45" name="TextBox 44"/>
          <p:cNvSpPr txBox="1"/>
          <p:nvPr/>
        </p:nvSpPr>
        <p:spPr>
          <a:xfrm>
            <a:off x="4648932" y="3581400"/>
            <a:ext cx="304800" cy="381000"/>
          </a:xfrm>
          <a:prstGeom prst="rect">
            <a:avLst/>
          </a:prstGeom>
          <a:solidFill>
            <a:schemeClr val="bg1"/>
          </a:solidFill>
        </p:spPr>
        <p:txBody>
          <a:bodyPr wrap="square" rtlCol="0">
            <a:spAutoFit/>
          </a:bodyPr>
          <a:lstStyle/>
          <a:p>
            <a:endParaRPr lang="en-US"/>
          </a:p>
        </p:txBody>
      </p:sp>
      <p:sp>
        <p:nvSpPr>
          <p:cNvPr id="46" name="TextBox 45"/>
          <p:cNvSpPr txBox="1"/>
          <p:nvPr/>
        </p:nvSpPr>
        <p:spPr>
          <a:xfrm>
            <a:off x="5331103" y="3581400"/>
            <a:ext cx="304800" cy="381000"/>
          </a:xfrm>
          <a:prstGeom prst="rect">
            <a:avLst/>
          </a:prstGeom>
          <a:solidFill>
            <a:schemeClr val="bg1"/>
          </a:solidFill>
        </p:spPr>
        <p:txBody>
          <a:bodyPr wrap="square" rtlCol="0">
            <a:spAutoFit/>
          </a:bodyPr>
          <a:lstStyle/>
          <a:p>
            <a:endParaRPr lang="en-US"/>
          </a:p>
        </p:txBody>
      </p:sp>
      <p:sp>
        <p:nvSpPr>
          <p:cNvPr id="47" name="TextBox 46"/>
          <p:cNvSpPr txBox="1"/>
          <p:nvPr/>
        </p:nvSpPr>
        <p:spPr>
          <a:xfrm>
            <a:off x="5947961" y="3581400"/>
            <a:ext cx="304800" cy="381000"/>
          </a:xfrm>
          <a:prstGeom prst="rect">
            <a:avLst/>
          </a:prstGeom>
          <a:solidFill>
            <a:schemeClr val="bg1"/>
          </a:solidFill>
        </p:spPr>
        <p:txBody>
          <a:bodyPr wrap="square" rtlCol="0">
            <a:spAutoFit/>
          </a:bodyPr>
          <a:lstStyle/>
          <a:p>
            <a:endParaRPr lang="en-US"/>
          </a:p>
        </p:txBody>
      </p:sp>
      <p:sp>
        <p:nvSpPr>
          <p:cNvPr id="48" name="TextBox 47"/>
          <p:cNvSpPr txBox="1"/>
          <p:nvPr/>
        </p:nvSpPr>
        <p:spPr>
          <a:xfrm>
            <a:off x="6701798" y="3581400"/>
            <a:ext cx="304800" cy="381000"/>
          </a:xfrm>
          <a:prstGeom prst="rect">
            <a:avLst/>
          </a:prstGeom>
          <a:solidFill>
            <a:schemeClr val="bg1"/>
          </a:solidFill>
        </p:spPr>
        <p:txBody>
          <a:bodyPr wrap="square" rtlCol="0">
            <a:spAutoFit/>
          </a:bodyPr>
          <a:lstStyle/>
          <a:p>
            <a:endParaRPr lang="en-US"/>
          </a:p>
        </p:txBody>
      </p:sp>
      <p:sp>
        <p:nvSpPr>
          <p:cNvPr id="49" name="TextBox 48"/>
          <p:cNvSpPr txBox="1"/>
          <p:nvPr/>
        </p:nvSpPr>
        <p:spPr>
          <a:xfrm>
            <a:off x="7303235" y="3581400"/>
            <a:ext cx="304800" cy="381000"/>
          </a:xfrm>
          <a:prstGeom prst="rect">
            <a:avLst/>
          </a:prstGeom>
          <a:solidFill>
            <a:schemeClr val="bg1"/>
          </a:solidFill>
        </p:spPr>
        <p:txBody>
          <a:bodyPr wrap="square" rtlCol="0">
            <a:spAutoFit/>
          </a:bodyPr>
          <a:lstStyle/>
          <a:p>
            <a:endParaRPr lang="en-US"/>
          </a:p>
        </p:txBody>
      </p:sp>
      <p:sp>
        <p:nvSpPr>
          <p:cNvPr id="50" name="TextBox 49"/>
          <p:cNvSpPr txBox="1"/>
          <p:nvPr/>
        </p:nvSpPr>
        <p:spPr>
          <a:xfrm>
            <a:off x="8046186" y="3581400"/>
            <a:ext cx="304800" cy="381000"/>
          </a:xfrm>
          <a:prstGeom prst="rect">
            <a:avLst/>
          </a:prstGeom>
          <a:solidFill>
            <a:schemeClr val="bg1"/>
          </a:solidFill>
        </p:spPr>
        <p:txBody>
          <a:bodyPr wrap="square" rtlCol="0">
            <a:spAutoFit/>
          </a:bodyPr>
          <a:lstStyle/>
          <a:p>
            <a:endParaRPr lang="en-US"/>
          </a:p>
        </p:txBody>
      </p:sp>
      <p:sp>
        <p:nvSpPr>
          <p:cNvPr id="61" name="Rounded Rectangle 60"/>
          <p:cNvSpPr/>
          <p:nvPr/>
        </p:nvSpPr>
        <p:spPr>
          <a:xfrm>
            <a:off x="2446390" y="2881086"/>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008850" y="3035663"/>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34662" y="360009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85333"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a:solidFill>
                          <a:srgbClr val="AD1457"/>
                        </a:solidFill>
                        <a:latin typeface="Cambria Math" panose="02040503050406030204" pitchFamily="18" charset="0"/>
                      </a:rPr>
                      <m:t>𝒊𝒇</m:t>
                    </m:r>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𝒙</m:t>
                        </m:r>
                      </m:e>
                      <m:sub>
                        <m:r>
                          <a:rPr lang="en-US" sz="2400" b="1" i="1">
                            <a:solidFill>
                              <a:srgbClr val="AD1457"/>
                            </a:solidFill>
                            <a:latin typeface="Cambria Math" panose="02040503050406030204" pitchFamily="18" charset="0"/>
                          </a:rPr>
                          <m:t>𝒊</m:t>
                        </m:r>
                      </m:sub>
                    </m:sSub>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𝒚</m:t>
                        </m:r>
                      </m:e>
                      <m:sub>
                        <m:r>
                          <a:rPr lang="en-US" sz="2400" b="1" i="1">
                            <a:solidFill>
                              <a:srgbClr val="AD1457"/>
                            </a:solidFill>
                            <a:latin typeface="Cambria Math" panose="02040503050406030204" pitchFamily="18" charset="0"/>
                          </a:rPr>
                          <m:t>𝒋</m:t>
                        </m:r>
                      </m:sub>
                    </m:sSub>
                    <m:r>
                      <a:rPr lang="en-US" sz="2400" b="1" i="1">
                        <a:latin typeface="Cambria Math" panose="02040503050406030204" pitchFamily="18" charset="0"/>
                      </a:rPr>
                      <m:t> </m:t>
                    </m:r>
                    <m:r>
                      <a:rPr lang="en-US" sz="2400" b="1" smtClean="0">
                        <a:solidFill>
                          <a:schemeClr val="tx1"/>
                        </a:solidFill>
                        <a:latin typeface="Cambria Math" panose="02040503050406030204" pitchFamily="18" charset="0"/>
                      </a:rPr>
                      <m:t>𝐭𝐡𝐞𝐧</m:t>
                    </m:r>
                    <m:r>
                      <a:rPr lang="en-US" sz="2400" b="1" smtClean="0">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oMath>
                </a14:m>
                <a:r>
                  <a:rPr lang="en-US" sz="2400" b="1">
                    <a:solidFill>
                      <a:schemeClr val="tx1"/>
                    </a:solidFill>
                  </a:rPr>
                  <a:t> </a:t>
                </a:r>
                <a:r>
                  <a:rPr lang="en-US" sz="2400" b="1">
                    <a:solidFill>
                      <a:srgbClr val="AD1457"/>
                    </a:solidFill>
                  </a:rPr>
                  <a:t>else</a:t>
                </a:r>
                <a:r>
                  <a:rPr lang="en-US" sz="2400" b="1"/>
                  <a:t> </a:t>
                </a:r>
                <a14:m>
                  <m:oMath xmlns:m="http://schemas.openxmlformats.org/officeDocument/2006/math">
                    <m:r>
                      <a:rPr lang="en-US" sz="2400" b="1" i="1" smtClean="0">
                        <a:solidFill>
                          <a:schemeClr val="tx1"/>
                        </a:solidFill>
                        <a:latin typeface="Cambria Math" panose="02040503050406030204" pitchFamily="18" charset="0"/>
                      </a:rPr>
                      <m:t>𝒄</m:t>
                    </m:r>
                    <m:r>
                      <a:rPr lang="en-US" sz="2400" b="1" i="1" smtClean="0">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oMath>
                </a14:m>
                <a:r>
                  <a:rPr lang="en-US" sz="2400" b="1">
                    <a:solidFill>
                      <a:schemeClr val="tx1"/>
                    </a:solidFill>
                  </a:rPr>
                  <a:t>max(</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oMath>
                </a14:m>
                <a:r>
                  <a:rPr lang="en-US" sz="2400" b="1">
                    <a:solidFill>
                      <a:schemeClr val="tx1"/>
                    </a:solidFill>
                  </a:rPr>
                  <a:t>, </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oMath>
                </a14:m>
                <a:endParaRPr lang="en-US" sz="24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73716"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3411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179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945" y="3520441"/>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49652" y="34916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27819"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551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path" presetSubtype="0" dur="2000" accel="50000" decel="50000" fill="hold" grpId="1" nodeType="clickEffect">
                                  <p:stCondLst>
                                    <p:cond delay="0"/>
                                  </p:stCondLst>
                                  <p:childTnLst>
                                    <p:animMotion origin="layout" path="M -2.29167E-06 7.40741E-07 L -0.00104 0.09051" pathEditMode="relative" rAng="0" ptsTypes="AA">
                                      <p:cBhvr>
                                        <p:cTn id="6" dur="2000" fill="hold"/>
                                        <p:tgtEl>
                                          <p:spTgt spid="61"/>
                                        </p:tgtEl>
                                        <p:attrNameLst>
                                          <p:attrName>ppt_x</p:attrName>
                                          <p:attrName>ppt_y</p:attrName>
                                        </p:attrNameLst>
                                      </p:cBhvr>
                                      <p:rCtr x="-52" y="4514"/>
                                    </p:animMotion>
                                  </p:childTnLst>
                                </p:cTn>
                              </p:par>
                            </p:childTnLst>
                          </p:cTn>
                        </p:par>
                      </p:childTnLst>
                    </p:cTn>
                  </p:par>
                  <p:par>
                    <p:cTn id="7" fill="hold" nodeType="clickPar">
                      <p:stCondLst>
                        <p:cond delay="indefinite"/>
                      </p:stCondLst>
                      <p:childTnLst>
                        <p:par>
                          <p:cTn id="8" fill="hold">
                            <p:stCondLst>
                              <p:cond delay="0"/>
                            </p:stCondLst>
                            <p:childTnLst>
                              <p:par>
                                <p:cTn id="9" presetID="10" presetClass="entr" presetSubtype="0" dur="50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grpId="0"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dur="50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4" dur="500"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down)">
                                      <p:cBhvr>
                                        <p:cTn id="24" dur="500"/>
                                        <p:tgtEl>
                                          <p:spTgt spid="77"/>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 presetClass="exit" presetSubtype="0" dur="1" fill="hold" grpId="0"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p:stCondLst>
                              <p:cond delay="0"/>
                            </p:stCondLst>
                            <p:childTnLst>
                              <p:par>
                                <p:cTn id="31" presetID="63" presetClass="path" presetSubtype="0" dur="2000" accel="50000" decel="50000" fill="hold" grpId="1" nodeType="clickEffect">
                                  <p:stCondLst>
                                    <p:cond delay="0"/>
                                  </p:stCondLst>
                                  <p:childTnLst>
                                    <p:animMotion origin="layout" path="M 6.25E-07 -1.85185E-06 L 0.05365 -0.00023" pathEditMode="relative" rAng="0" ptsTypes="AA">
                                      <p:cBhvr>
                                        <p:cTn id="32" dur="2000" fill="hold"/>
                                        <p:tgtEl>
                                          <p:spTgt spid="62"/>
                                        </p:tgtEl>
                                        <p:attrNameLst>
                                          <p:attrName>ppt_x</p:attrName>
                                          <p:attrName>ppt_y</p:attrName>
                                        </p:attrNameLst>
                                      </p:cBhvr>
                                      <p:rCtr x="2682" y="-23"/>
                                    </p:animMotion>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4" dur="50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down)">
                                      <p:cBhvr>
                                        <p:cTn id="37" dur="500"/>
                                        <p:tgtEl>
                                          <p:spTgt spid="7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 presetClass="exit" presetSubtype="0" dur="1" fill="hold" grpId="0" nodeType="clickEffect">
                                  <p:stCondLst>
                                    <p:cond delay="0"/>
                                  </p:stCondLst>
                                  <p:childTnLst>
                                    <p:set>
                                      <p:cBhvr>
                                        <p:cTn id="41" dur="1" fill="hold">
                                          <p:stCondLst>
                                            <p:cond delay="0"/>
                                          </p:stCondLst>
                                        </p:cTn>
                                        <p:tgtEl>
                                          <p:spTgt spid="45"/>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p:stCondLst>
                              <p:cond delay="0"/>
                            </p:stCondLst>
                            <p:childTnLst>
                              <p:par>
                                <p:cTn id="44" presetID="63" presetClass="path" presetSubtype="0" dur="2000" accel="50000" decel="50000" fill="hold" grpId="2" nodeType="clickEffect">
                                  <p:stCondLst>
                                    <p:cond delay="0"/>
                                  </p:stCondLst>
                                  <p:childTnLst>
                                    <p:animMotion origin="layout" path="M 0.05365 -0.00023 L 0.11107 -1.85185E-06" pathEditMode="relative" rAng="0" ptsTypes="AA">
                                      <p:cBhvr>
                                        <p:cTn id="45" dur="2000" fill="hold"/>
                                        <p:tgtEl>
                                          <p:spTgt spid="62"/>
                                        </p:tgtEl>
                                        <p:attrNameLst>
                                          <p:attrName>ppt_x</p:attrName>
                                          <p:attrName>ppt_y</p:attrName>
                                        </p:attrNameLst>
                                      </p:cBhvr>
                                      <p:rCtr x="2865" y="0"/>
                                    </p:animMotion>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4" dur="500" fill="hold" nodeType="click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wipe(down)">
                                      <p:cBhvr>
                                        <p:cTn id="50" dur="500"/>
                                        <p:tgtEl>
                                          <p:spTgt spid="79"/>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 presetClass="exit" presetSubtype="0" dur="1" fill="hold" grpId="0" nodeType="clickEffect">
                                  <p:stCondLst>
                                    <p:cond delay="0"/>
                                  </p:stCondLst>
                                  <p:childTnLst>
                                    <p:set>
                                      <p:cBhvr>
                                        <p:cTn id="54" dur="1" fill="hold">
                                          <p:stCondLst>
                                            <p:cond delay="0"/>
                                          </p:stCondLst>
                                        </p:cTn>
                                        <p:tgtEl>
                                          <p:spTgt spid="4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p:stCondLst>
                              <p:cond delay="0"/>
                            </p:stCondLst>
                            <p:childTnLst>
                              <p:par>
                                <p:cTn id="57" presetID="63" presetClass="path" presetSubtype="0" dur="2000" accel="50000" decel="50000" fill="hold" grpId="3" nodeType="clickEffect">
                                  <p:stCondLst>
                                    <p:cond delay="0"/>
                                  </p:stCondLst>
                                  <p:childTnLst>
                                    <p:animMotion origin="layout" path="M 0.11107 2.96296E-06 L 0.16615 -1.85185E-06" pathEditMode="relative" rAng="0" ptsTypes="AA">
                                      <p:cBhvr>
                                        <p:cTn id="58" dur="2000" fill="hold"/>
                                        <p:tgtEl>
                                          <p:spTgt spid="62"/>
                                        </p:tgtEl>
                                        <p:attrNameLst>
                                          <p:attrName>ppt_x</p:attrName>
                                          <p:attrName>ppt_y</p:attrName>
                                        </p:attrNameLst>
                                      </p:cBhvr>
                                      <p:rCtr x="2747" y="-208"/>
                                    </p:animMotion>
                                  </p:childTnLst>
                                </p:cTn>
                              </p:par>
                            </p:childTnLst>
                          </p:cTn>
                        </p:par>
                      </p:childTnLst>
                    </p:cTn>
                  </p:par>
                  <p:par>
                    <p:cTn id="59" fill="hold" nodeType="clickPar">
                      <p:stCondLst>
                        <p:cond delay="indefinite"/>
                      </p:stCondLst>
                      <p:childTnLst>
                        <p:par>
                          <p:cTn id="60" fill="hold">
                            <p:stCondLst>
                              <p:cond delay="0"/>
                            </p:stCondLst>
                            <p:childTnLst>
                              <p:par>
                                <p:cTn id="61" presetID="22" presetClass="entr" presetSubtype="4" dur="500"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down)">
                                      <p:cBhvr>
                                        <p:cTn id="63" dur="500"/>
                                        <p:tgtEl>
                                          <p:spTgt spid="80"/>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1" presetClass="exit" presetSubtype="0" dur="1" fill="hold" grpId="0" nodeType="clickEffect">
                                  <p:stCondLst>
                                    <p:cond delay="0"/>
                                  </p:stCondLst>
                                  <p:childTnLst>
                                    <p:set>
                                      <p:cBhvr>
                                        <p:cTn id="67" dur="1" fill="hold">
                                          <p:stCondLst>
                                            <p:cond delay="0"/>
                                          </p:stCondLst>
                                        </p:cTn>
                                        <p:tgtEl>
                                          <p:spTgt spid="47"/>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p:stCondLst>
                              <p:cond delay="0"/>
                            </p:stCondLst>
                            <p:childTnLst>
                              <p:par>
                                <p:cTn id="70" presetID="63" presetClass="path" presetSubtype="0" dur="2000" accel="50000" decel="50000" fill="hold" grpId="4" nodeType="clickEffect">
                                  <p:stCondLst>
                                    <p:cond delay="0"/>
                                  </p:stCondLst>
                                  <p:childTnLst>
                                    <p:animMotion origin="layout" path="M 0.16615 1.48148E-06 L 0.22135 0.00185" pathEditMode="relative" rAng="0" ptsTypes="AA">
                                      <p:cBhvr>
                                        <p:cTn id="71" dur="2000" fill="hold"/>
                                        <p:tgtEl>
                                          <p:spTgt spid="62"/>
                                        </p:tgtEl>
                                        <p:attrNameLst>
                                          <p:attrName>ppt_x</p:attrName>
                                          <p:attrName>ppt_y</p:attrName>
                                        </p:attrNameLst>
                                      </p:cBhvr>
                                      <p:rCtr x="2760" y="185"/>
                                    </p:animMotion>
                                  </p:childTnLst>
                                </p:cTn>
                              </p:par>
                            </p:childTnLst>
                          </p:cTn>
                        </p:par>
                      </p:childTnLst>
                    </p:cTn>
                  </p:par>
                  <p:par>
                    <p:cTn id="72" fill="hold" nodeType="clickPar">
                      <p:stCondLst>
                        <p:cond delay="indefinite"/>
                      </p:stCondLst>
                      <p:childTnLst>
                        <p:par>
                          <p:cTn id="73" fill="hold">
                            <p:stCondLst>
                              <p:cond delay="0"/>
                            </p:stCondLst>
                            <p:childTnLst>
                              <p:par>
                                <p:cTn id="74" presetID="22" presetClass="entr" presetSubtype="4" dur="500"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1" presetClass="exit" presetSubtype="0" dur="1" fill="hold" grpId="0" nodeType="clickEffect">
                                  <p:stCondLst>
                                    <p:cond delay="0"/>
                                  </p:stCondLst>
                                  <p:childTnLst>
                                    <p:set>
                                      <p:cBhvr>
                                        <p:cTn id="80" dur="1" fill="hold">
                                          <p:stCondLst>
                                            <p:cond delay="0"/>
                                          </p:stCondLst>
                                        </p:cTn>
                                        <p:tgtEl>
                                          <p:spTgt spid="48"/>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p:stCondLst>
                              <p:cond delay="0"/>
                            </p:stCondLst>
                            <p:childTnLst>
                              <p:par>
                                <p:cTn id="83" presetID="63" presetClass="path" presetSubtype="0" dur="2000" accel="50000" decel="50000" fill="hold" grpId="6" nodeType="clickEffect">
                                  <p:stCondLst>
                                    <p:cond delay="0"/>
                                  </p:stCondLst>
                                  <p:childTnLst>
                                    <p:animMotion origin="layout" path="M 0.22135 0.00185 L 0.27865 -1.85185E-06" pathEditMode="relative" rAng="0" ptsTypes="AA">
                                      <p:cBhvr>
                                        <p:cTn id="84" dur="2000" fill="hold"/>
                                        <p:tgtEl>
                                          <p:spTgt spid="62"/>
                                        </p:tgtEl>
                                        <p:attrNameLst>
                                          <p:attrName>ppt_x</p:attrName>
                                          <p:attrName>ppt_y</p:attrName>
                                        </p:attrNameLst>
                                      </p:cBhvr>
                                      <p:rCtr x="2865" y="-93"/>
                                    </p:animMotion>
                                  </p:childTnLst>
                                </p:cTn>
                              </p:par>
                            </p:childTnLst>
                          </p:cTn>
                        </p:par>
                      </p:childTnLst>
                    </p:cTn>
                  </p:par>
                  <p:par>
                    <p:cTn id="85" fill="hold" nodeType="clickPar">
                      <p:stCondLst>
                        <p:cond delay="indefinite"/>
                      </p:stCondLst>
                      <p:childTnLst>
                        <p:par>
                          <p:cTn id="86" fill="hold">
                            <p:stCondLst>
                              <p:cond delay="0"/>
                            </p:stCondLst>
                            <p:childTnLst>
                              <p:par>
                                <p:cTn id="87" presetID="22" presetClass="entr" presetSubtype="2" dur="500" fill="hold" nodeType="click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right)">
                                      <p:cBhvr>
                                        <p:cTn id="89" dur="500"/>
                                        <p:tgtEl>
                                          <p:spTgt spid="82"/>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1" presetClass="exit" presetSubtype="0" dur="1" fill="hold" grpId="0" nodeType="clickEffect">
                                  <p:stCondLst>
                                    <p:cond delay="0"/>
                                  </p:stCondLst>
                                  <p:childTnLst>
                                    <p:set>
                                      <p:cBhvr>
                                        <p:cTn id="93" dur="1" fill="hold">
                                          <p:stCondLst>
                                            <p:cond delay="0"/>
                                          </p:stCondLst>
                                        </p:cTn>
                                        <p:tgtEl>
                                          <p:spTgt spid="49"/>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p:stCondLst>
                              <p:cond delay="0"/>
                            </p:stCondLst>
                            <p:childTnLst>
                              <p:par>
                                <p:cTn id="96" presetID="63" presetClass="path" presetSubtype="0" dur="2000" accel="50000" decel="50000" fill="hold" grpId="7" nodeType="clickEffect">
                                  <p:stCondLst>
                                    <p:cond delay="0"/>
                                  </p:stCondLst>
                                  <p:childTnLst>
                                    <p:animMotion origin="layout" path="M 0.27864 -3.7037E-06 L 0.33268 -1.85185E-06" pathEditMode="relative" rAng="0" ptsTypes="AA">
                                      <p:cBhvr>
                                        <p:cTn id="97" dur="2000" fill="hold"/>
                                        <p:tgtEl>
                                          <p:spTgt spid="62"/>
                                        </p:tgtEl>
                                        <p:attrNameLst>
                                          <p:attrName>ppt_x</p:attrName>
                                          <p:attrName>ppt_y</p:attrName>
                                        </p:attrNameLst>
                                      </p:cBhvr>
                                      <p:rCtr x="2812" y="-93"/>
                                    </p:animMotion>
                                  </p:childTnLst>
                                </p:cTn>
                              </p:par>
                            </p:childTnLst>
                          </p:cTn>
                        </p:par>
                      </p:childTnLst>
                    </p:cTn>
                  </p:par>
                  <p:par>
                    <p:cTn id="98" fill="hold" nodeType="clickPar">
                      <p:stCondLst>
                        <p:cond delay="indefinite"/>
                      </p:stCondLst>
                      <p:childTnLst>
                        <p:par>
                          <p:cTn id="99" fill="hold">
                            <p:stCondLst>
                              <p:cond delay="0"/>
                            </p:stCondLst>
                            <p:childTnLst>
                              <p:par>
                                <p:cTn id="100" presetID="22" presetClass="entr" presetSubtype="2" dur="500" fill="hold"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right)">
                                      <p:cBhvr>
                                        <p:cTn id="102" dur="500"/>
                                        <p:tgtEl>
                                          <p:spTgt spid="83"/>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1" presetClass="exit" presetSubtype="0" dur="1" fill="hold" grpId="0" nodeType="clickEffect">
                                  <p:stCondLst>
                                    <p:cond delay="0"/>
                                  </p:stCondLst>
                                  <p:childTnLst>
                                    <p:set>
                                      <p:cBhvr>
                                        <p:cTn id="10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61" grpId="1" animBg="1"/>
      <p:bldP spid="62" grpId="0" animBg="1"/>
      <p:bldP spid="62" grpId="1" animBg="1"/>
      <p:bldP spid="62" grpId="2" animBg="1"/>
      <p:bldP spid="62" grpId="3" animBg="1"/>
      <p:bldP spid="62" grpId="4" animBg="1"/>
      <p:bldP spid="62" grpId="6" animBg="1"/>
      <p:bldP spid="62" grpId="7" animBg="1"/>
      <p:bldP spid="63" grpId="0" animBg="1"/>
      <p:bldP spid="6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621406084"/>
                      </a:ext>
                    </a:extLst>
                  </a:tr>
                </a:tbl>
              </a:graphicData>
            </a:graphic>
          </p:graphicFrame>
        </mc:Choice>
        <mc:Fallback xmlns="">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802703" t="-952" r="-1802" b="-67809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108163" r="-803604" b="-6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208163" r="-803604" b="-5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305051" r="-803604" b="-42121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409184" r="-803604" b="-3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509184" r="-803604" b="-2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603030" r="-803604" b="-12323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710204" r="-803604" b="-2449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621406084"/>
                      </a:ext>
                    </a:extLst>
                  </a:tr>
                </a:tbl>
              </a:graphicData>
            </a:graphic>
          </p:graphicFrame>
        </mc:Fallback>
      </mc:AlternateContent>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a:p>
        </p:txBody>
      </p:sp>
      <p:sp>
        <p:nvSpPr>
          <p:cNvPr id="61" name="Rounded Rectangle 60"/>
          <p:cNvSpPr/>
          <p:nvPr/>
        </p:nvSpPr>
        <p:spPr>
          <a:xfrm>
            <a:off x="2433327" y="3481973"/>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63771"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a:solidFill>
                          <a:srgbClr val="AD1457"/>
                        </a:solidFill>
                        <a:latin typeface="Cambria Math" panose="02040503050406030204" pitchFamily="18" charset="0"/>
                      </a:rPr>
                      <m:t>𝒊𝒇</m:t>
                    </m:r>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𝒙</m:t>
                        </m:r>
                      </m:e>
                      <m:sub>
                        <m:r>
                          <a:rPr lang="en-US" sz="2400" b="1" i="1">
                            <a:solidFill>
                              <a:srgbClr val="AD1457"/>
                            </a:solidFill>
                            <a:latin typeface="Cambria Math" panose="02040503050406030204" pitchFamily="18" charset="0"/>
                          </a:rPr>
                          <m:t>𝒊</m:t>
                        </m:r>
                      </m:sub>
                    </m:sSub>
                    <m:r>
                      <a:rPr lang="en-US" sz="2400" b="1" i="1">
                        <a:solidFill>
                          <a:srgbClr val="AD1457"/>
                        </a:solidFill>
                        <a:latin typeface="Cambria Math" panose="02040503050406030204" pitchFamily="18" charset="0"/>
                      </a:rPr>
                      <m:t>=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𝒚</m:t>
                        </m:r>
                      </m:e>
                      <m:sub>
                        <m:r>
                          <a:rPr lang="en-US" sz="2400" b="1" i="1">
                            <a:solidFill>
                              <a:srgbClr val="AD1457"/>
                            </a:solidFill>
                            <a:latin typeface="Cambria Math" panose="02040503050406030204" pitchFamily="18" charset="0"/>
                          </a:rPr>
                          <m:t>𝒋</m:t>
                        </m:r>
                      </m:sub>
                    </m:sSub>
                    <m:r>
                      <a:rPr lang="en-US" sz="2400" b="1" i="1">
                        <a:latin typeface="Cambria Math" panose="02040503050406030204" pitchFamily="18" charset="0"/>
                      </a:rPr>
                      <m:t> </m:t>
                    </m:r>
                    <m:r>
                      <a:rPr lang="en-US" sz="2400" b="1" smtClean="0">
                        <a:solidFill>
                          <a:schemeClr val="tx1"/>
                        </a:solidFill>
                        <a:latin typeface="Cambria Math" panose="02040503050406030204" pitchFamily="18" charset="0"/>
                      </a:rPr>
                      <m:t>𝐭𝐡𝐞𝐧</m:t>
                    </m:r>
                    <m:r>
                      <a:rPr lang="en-US" sz="2400" b="1" smtClean="0">
                        <a:solidFill>
                          <a:schemeClr val="tx1"/>
                        </a:solidFill>
                        <a:latin typeface="Cambria Math" panose="02040503050406030204" pitchFamily="18" charset="0"/>
                      </a:rPr>
                      <m:t>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oMath>
                </a14:m>
                <a:r>
                  <a:rPr lang="en-US" sz="2400" b="1">
                    <a:solidFill>
                      <a:schemeClr val="tx1"/>
                    </a:solidFill>
                  </a:rPr>
                  <a:t> </a:t>
                </a:r>
                <a:r>
                  <a:rPr lang="en-US" sz="2400" b="1">
                    <a:solidFill>
                      <a:srgbClr val="AD1457"/>
                    </a:solidFill>
                  </a:rPr>
                  <a:t>else</a:t>
                </a:r>
                <a:r>
                  <a:rPr lang="en-US" sz="2400" b="1"/>
                  <a:t> </a:t>
                </a:r>
                <a14:m>
                  <m:oMath xmlns:m="http://schemas.openxmlformats.org/officeDocument/2006/math">
                    <m:r>
                      <a:rPr lang="en-US" sz="2400" b="1" i="1" smtClean="0">
                        <a:solidFill>
                          <a:schemeClr val="tx1"/>
                        </a:solidFill>
                        <a:latin typeface="Cambria Math" panose="02040503050406030204" pitchFamily="18" charset="0"/>
                      </a:rPr>
                      <m:t>𝒄</m:t>
                    </m:r>
                    <m:r>
                      <a:rPr lang="en-US" sz="2400" b="1" i="1" smtClean="0">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err="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oMath>
                </a14:m>
                <a:r>
                  <a:rPr lang="en-US" sz="2400" b="1">
                    <a:solidFill>
                      <a:schemeClr val="tx1"/>
                    </a:solidFill>
                  </a:rPr>
                  <a:t>max(</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oMath>
                </a14:m>
                <a:r>
                  <a:rPr lang="en-US" sz="2400" b="1">
                    <a:solidFill>
                      <a:schemeClr val="tx1"/>
                    </a:solidFill>
                  </a:rPr>
                  <a:t>, </a:t>
                </a:r>
                <a14:m>
                  <m:oMath xmlns:m="http://schemas.openxmlformats.org/officeDocument/2006/math">
                    <m:r>
                      <a:rPr lang="en-US" sz="2400" b="1" i="1">
                        <a:solidFill>
                          <a:schemeClr val="tx1"/>
                        </a:solidFill>
                        <a:latin typeface="Cambria Math" panose="02040503050406030204" pitchFamily="18" charset="0"/>
                      </a:rPr>
                      <m:t>𝒄</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m:t>
                    </m:r>
                  </m:oMath>
                </a14:m>
                <a:endParaRPr lang="en-US" sz="2400" b="1">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6377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27408"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4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75778" y="347862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40882"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3763771"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427408"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7649" y="404381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663745" y="4362995"/>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456835"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7114909"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7804664"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3661905" y="467954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3652182" y="584892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3755890"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flipV="1">
            <a:off x="4427408"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332432" y="52823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flipV="1">
            <a:off x="4427408"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flipV="1">
            <a:off x="5109031"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51090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51090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57834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5700215" y="526996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flipV="1">
            <a:off x="57834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flipV="1">
            <a:off x="6456835"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6456835"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360887" y="554547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7114909"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7051088" y="586199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H="1" flipV="1">
            <a:off x="7042711" y="464035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H="1">
            <a:off x="7700557" y="49856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flipV="1">
            <a:off x="7702567" y="5256903"/>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7804664"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718648" y="5818448"/>
            <a:ext cx="667706" cy="603504"/>
          </a:xfrm>
          <a:prstGeom prst="rect">
            <a:avLst/>
          </a:prstGeom>
          <a:solidFill>
            <a:srgbClr val="C00000">
              <a:alpha val="30000"/>
            </a:srgbClr>
          </a:solidFill>
        </p:spPr>
        <p:txBody>
          <a:bodyPr wrap="square" rtlCol="0">
            <a:spAutoFit/>
          </a:bodyPr>
          <a:lstStyle/>
          <a:p>
            <a:endParaRPr lang="en-US"/>
          </a:p>
        </p:txBody>
      </p:sp>
    </p:spTree>
    <p:extLst>
      <p:ext uri="{BB962C8B-B14F-4D97-AF65-F5344CB8AC3E}">
        <p14:creationId xmlns:p14="http://schemas.microsoft.com/office/powerpoint/2010/main" val="680328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path" presetSubtype="0" dur="2000" accel="50000" decel="50000" fill="hold" grpId="0" nodeType="clickEffect">
                                  <p:stCondLst>
                                    <p:cond delay="0"/>
                                  </p:stCondLst>
                                  <p:childTnLst>
                                    <p:animMotion origin="layout" path="M -6.25E-07 7.40741E-07 L -0.00104 0.09051" pathEditMode="relative" rAng="0" ptsTypes="AA">
                                      <p:cBhvr>
                                        <p:cTn id="6" dur="2000" fill="hold"/>
                                        <p:tgtEl>
                                          <p:spTgt spid="61"/>
                                        </p:tgtEl>
                                        <p:attrNameLst>
                                          <p:attrName>ppt_x</p:attrName>
                                          <p:attrName>ppt_y</p:attrName>
                                        </p:attrNameLst>
                                      </p:cBhvr>
                                      <p:rCtr x="-52" y="4514"/>
                                    </p:animMotion>
                                  </p:childTnLst>
                                </p:cTn>
                              </p:par>
                            </p:childTnLst>
                          </p:cTn>
                        </p:par>
                      </p:childTnLst>
                    </p:cTn>
                  </p:par>
                  <p:par>
                    <p:cTn id="7" fill="hold" nodeType="clickPar">
                      <p:stCondLst>
                        <p:cond delay="indefinite"/>
                      </p:stCondLst>
                      <p:childTnLst>
                        <p:par>
                          <p:cTn id="8" fill="hold">
                            <p:stCondLst>
                              <p:cond delay="0"/>
                            </p:stCondLst>
                            <p:childTnLst>
                              <p:par>
                                <p:cTn id="9" presetID="10" presetClass="entr" presetSubtype="0" dur="50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nodeType="afterGroup">
                            <p:stCondLst>
                              <p:cond delay="500"/>
                            </p:stCondLst>
                            <p:childTnLst>
                              <p:par>
                                <p:cTn id="18" presetID="1" presetClass="exit" presetSubtype="0" dur="1" fill="hold" grpId="0" nodeType="afterEffect">
                                  <p:stCondLst>
                                    <p:cond delay="0"/>
                                  </p:stCondLst>
                                  <p:childTnLst>
                                    <p:set>
                                      <p:cBhvr>
                                        <p:cTn id="19" dur="1" fill="hold">
                                          <p:stCondLst>
                                            <p:cond delay="0"/>
                                          </p:stCondLst>
                                        </p:cTn>
                                        <p:tgtEl>
                                          <p:spTgt spid="37"/>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p:stCondLst>
                              <p:cond delay="0"/>
                            </p:stCondLst>
                            <p:childTnLst>
                              <p:par>
                                <p:cTn id="22" presetID="63" presetClass="path" presetSubtype="0" dur="2000" accel="50000" decel="50000" fill="hold" grpId="1" nodeType="clickEffect">
                                  <p:stCondLst>
                                    <p:cond delay="0"/>
                                  </p:stCondLst>
                                  <p:childTnLst>
                                    <p:animMotion origin="layout" path="M 6.25E-07 -1.85185E-06 L 0.05365 -0.00023" pathEditMode="relative" rAng="0" ptsTypes="AA">
                                      <p:cBhvr>
                                        <p:cTn id="23" dur="2000" fill="hold"/>
                                        <p:tgtEl>
                                          <p:spTgt spid="62"/>
                                        </p:tgtEl>
                                        <p:attrNameLst>
                                          <p:attrName>ppt_x</p:attrName>
                                          <p:attrName>ppt_y</p:attrName>
                                        </p:attrNameLst>
                                      </p:cBhvr>
                                      <p:rCtr x="2682" y="-23"/>
                                    </p:animMotion>
                                  </p:childTnLst>
                                </p:cTn>
                              </p:par>
                            </p:childTnLst>
                          </p:cTn>
                        </p:par>
                      </p:childTnLst>
                    </p:cTn>
                  </p:par>
                  <p:par>
                    <p:cTn id="24" fill="hold" nodeType="clickPar">
                      <p:stCondLst>
                        <p:cond delay="indefinite"/>
                      </p:stCondLst>
                      <p:childTnLst>
                        <p:par>
                          <p:cTn id="25" fill="hold">
                            <p:stCondLst>
                              <p:cond delay="0"/>
                            </p:stCondLst>
                            <p:childTnLst>
                              <p:par>
                                <p:cTn id="26" presetID="10" presetClass="entr" presetSubtype="0" dur="50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nodeType="afterGroup">
                            <p:stCondLst>
                              <p:cond delay="500"/>
                            </p:stCondLst>
                            <p:childTnLst>
                              <p:par>
                                <p:cTn id="30" presetID="1" presetClass="exit" presetSubtype="0" dur="1" fill="hold" grpId="0" nodeType="afterEffect">
                                  <p:stCondLst>
                                    <p:cond delay="0"/>
                                  </p:stCondLst>
                                  <p:childTnLst>
                                    <p:set>
                                      <p:cBhvr>
                                        <p:cTn id="31" dur="1" fill="hold">
                                          <p:stCondLst>
                                            <p:cond delay="0"/>
                                          </p:stCondLst>
                                        </p:cTn>
                                        <p:tgtEl>
                                          <p:spTgt spid="3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p:stCondLst>
                              <p:cond delay="0"/>
                            </p:stCondLst>
                            <p:childTnLst>
                              <p:par>
                                <p:cTn id="34" presetID="63" presetClass="path" presetSubtype="0" dur="2000" accel="50000" decel="50000" fill="hold" grpId="2" nodeType="clickEffect">
                                  <p:stCondLst>
                                    <p:cond delay="0"/>
                                  </p:stCondLst>
                                  <p:childTnLst>
                                    <p:animMotion origin="layout" path="M 0.05365 -0.00023 L 0.11107 -1.85185E-06" pathEditMode="relative" rAng="0" ptsTypes="AA">
                                      <p:cBhvr>
                                        <p:cTn id="35" dur="2000" fill="hold"/>
                                        <p:tgtEl>
                                          <p:spTgt spid="62"/>
                                        </p:tgtEl>
                                        <p:attrNameLst>
                                          <p:attrName>ppt_x</p:attrName>
                                          <p:attrName>ppt_y</p:attrName>
                                        </p:attrNameLst>
                                      </p:cBhvr>
                                      <p:rCtr x="2865" y="0"/>
                                    </p:animMotion>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nodeType="afterGroup">
                            <p:stCondLst>
                              <p:cond delay="500"/>
                            </p:stCondLst>
                            <p:childTnLst>
                              <p:par>
                                <p:cTn id="42" presetID="1" presetClass="exit" presetSubtype="0" dur="1" fill="hold" grpId="0" nodeType="afterEffect">
                                  <p:stCondLst>
                                    <p:cond delay="0"/>
                                  </p:stCondLst>
                                  <p:childTnLst>
                                    <p:set>
                                      <p:cBhvr>
                                        <p:cTn id="43" dur="1" fill="hold">
                                          <p:stCondLst>
                                            <p:cond delay="0"/>
                                          </p:stCondLst>
                                        </p:cTn>
                                        <p:tgtEl>
                                          <p:spTgt spid="39"/>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63" presetClass="path" presetSubtype="0" dur="2000" accel="50000" decel="50000" fill="hold" grpId="3" nodeType="clickEffect">
                                  <p:stCondLst>
                                    <p:cond delay="0"/>
                                  </p:stCondLst>
                                  <p:childTnLst>
                                    <p:animMotion origin="layout" path="M 0.11107 2.96296E-06 L 0.16615 -1.85185E-06" pathEditMode="relative" rAng="0" ptsTypes="AA">
                                      <p:cBhvr>
                                        <p:cTn id="47" dur="2000" fill="hold"/>
                                        <p:tgtEl>
                                          <p:spTgt spid="62"/>
                                        </p:tgtEl>
                                        <p:attrNameLst>
                                          <p:attrName>ppt_x</p:attrName>
                                          <p:attrName>ppt_y</p:attrName>
                                        </p:attrNameLst>
                                      </p:cBhvr>
                                      <p:rCtr x="2747" y="-208"/>
                                    </p:animMotion>
                                  </p:childTnLst>
                                </p:cTn>
                              </p:par>
                            </p:childTnLst>
                          </p:cTn>
                        </p:par>
                      </p:childTnLst>
                    </p:cTn>
                  </p:par>
                  <p:par>
                    <p:cTn id="48" fill="hold" nodeType="clickPar">
                      <p:stCondLst>
                        <p:cond delay="indefinite"/>
                      </p:stCondLst>
                      <p:childTnLst>
                        <p:par>
                          <p:cTn id="49" fill="hold">
                            <p:stCondLst>
                              <p:cond delay="0"/>
                            </p:stCondLst>
                            <p:childTnLst>
                              <p:par>
                                <p:cTn id="50" presetID="10" presetClass="entr" presetSubtype="0" dur="50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childTnLst>
                          </p:cTn>
                        </p:par>
                        <p:par>
                          <p:cTn id="53" fill="hold" nodeType="afterGroup">
                            <p:stCondLst>
                              <p:cond delay="500"/>
                            </p:stCondLst>
                            <p:childTnLst>
                              <p:par>
                                <p:cTn id="54" presetID="1" presetClass="exit" presetSubtype="0" dur="1" fill="hold" grpId="0" nodeType="after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p:stCondLst>
                              <p:cond delay="0"/>
                            </p:stCondLst>
                            <p:childTnLst>
                              <p:par>
                                <p:cTn id="58" presetID="63" presetClass="path" presetSubtype="0" dur="2000" accel="50000" decel="50000" fill="hold" grpId="4" nodeType="clickEffect">
                                  <p:stCondLst>
                                    <p:cond delay="0"/>
                                  </p:stCondLst>
                                  <p:childTnLst>
                                    <p:animMotion origin="layout" path="M 0.16615 1.48148E-06 L 0.22135 0.00185" pathEditMode="relative" rAng="0" ptsTypes="AA">
                                      <p:cBhvr>
                                        <p:cTn id="59" dur="2000" fill="hold"/>
                                        <p:tgtEl>
                                          <p:spTgt spid="62"/>
                                        </p:tgtEl>
                                        <p:attrNameLst>
                                          <p:attrName>ppt_x</p:attrName>
                                          <p:attrName>ppt_y</p:attrName>
                                        </p:attrNameLst>
                                      </p:cBhvr>
                                      <p:rCtr x="2760" y="185"/>
                                    </p:animMotion>
                                  </p:childTnLst>
                                </p:cTn>
                              </p:par>
                            </p:childTnLst>
                          </p:cTn>
                        </p:par>
                      </p:childTnLst>
                    </p:cTn>
                  </p:par>
                  <p:par>
                    <p:cTn id="60" fill="hold" nodeType="clickPar">
                      <p:stCondLst>
                        <p:cond delay="indefinite"/>
                      </p:stCondLst>
                      <p:childTnLst>
                        <p:par>
                          <p:cTn id="61" fill="hold">
                            <p:stCondLst>
                              <p:cond delay="0"/>
                            </p:stCondLst>
                            <p:childTnLst>
                              <p:par>
                                <p:cTn id="62" presetID="10" presetClass="entr" presetSubtype="0" dur="50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nodeType="afterGroup">
                            <p:stCondLst>
                              <p:cond delay="500"/>
                            </p:stCondLst>
                            <p:childTnLst>
                              <p:par>
                                <p:cTn id="66" presetID="1" presetClass="exit" presetSubtype="0" dur="1" fill="hold" grpId="0" nodeType="afterEffect">
                                  <p:stCondLst>
                                    <p:cond delay="0"/>
                                  </p:stCondLst>
                                  <p:childTnLst>
                                    <p:set>
                                      <p:cBhvr>
                                        <p:cTn id="67" dur="1" fill="hold">
                                          <p:stCondLst>
                                            <p:cond delay="0"/>
                                          </p:stCondLst>
                                        </p:cTn>
                                        <p:tgtEl>
                                          <p:spTgt spid="41"/>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p:stCondLst>
                              <p:cond delay="0"/>
                            </p:stCondLst>
                            <p:childTnLst>
                              <p:par>
                                <p:cTn id="70" presetID="63" presetClass="path" presetSubtype="0" dur="2000" accel="50000" decel="50000" fill="hold" grpId="5" nodeType="clickEffect">
                                  <p:stCondLst>
                                    <p:cond delay="0"/>
                                  </p:stCondLst>
                                  <p:childTnLst>
                                    <p:animMotion origin="layout" path="M 0.22135 0.00185 L 0.27865 -1.85185E-06" pathEditMode="relative" rAng="0" ptsTypes="AA">
                                      <p:cBhvr>
                                        <p:cTn id="71" dur="2000" fill="hold"/>
                                        <p:tgtEl>
                                          <p:spTgt spid="62"/>
                                        </p:tgtEl>
                                        <p:attrNameLst>
                                          <p:attrName>ppt_x</p:attrName>
                                          <p:attrName>ppt_y</p:attrName>
                                        </p:attrNameLst>
                                      </p:cBhvr>
                                      <p:rCtr x="2865" y="-93"/>
                                    </p:animMotion>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nodeType="click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childTnLst>
                          </p:cTn>
                        </p:par>
                        <p:par>
                          <p:cTn id="77" fill="hold" nodeType="afterGroup">
                            <p:stCondLst>
                              <p:cond delay="500"/>
                            </p:stCondLst>
                            <p:childTnLst>
                              <p:par>
                                <p:cTn id="78" presetID="1" presetClass="exit" presetSubtype="0" dur="1" fill="hold" grpId="0" nodeType="afterEffect">
                                  <p:stCondLst>
                                    <p:cond delay="0"/>
                                  </p:stCondLst>
                                  <p:childTnLst>
                                    <p:set>
                                      <p:cBhvr>
                                        <p:cTn id="79" dur="1" fill="hold">
                                          <p:stCondLst>
                                            <p:cond delay="0"/>
                                          </p:stCondLst>
                                        </p:cTn>
                                        <p:tgtEl>
                                          <p:spTgt spid="42"/>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p:stCondLst>
                              <p:cond delay="0"/>
                            </p:stCondLst>
                            <p:childTnLst>
                              <p:par>
                                <p:cTn id="82" presetID="63" presetClass="path" presetSubtype="0" dur="2000" accel="50000" decel="50000" fill="hold" grpId="6" nodeType="clickEffect">
                                  <p:stCondLst>
                                    <p:cond delay="0"/>
                                  </p:stCondLst>
                                  <p:childTnLst>
                                    <p:animMotion origin="layout" path="M 0.27864 -3.7037E-06 L 0.33268 -1.85185E-06" pathEditMode="relative" rAng="0" ptsTypes="AA">
                                      <p:cBhvr>
                                        <p:cTn id="83" dur="2000" fill="hold"/>
                                        <p:tgtEl>
                                          <p:spTgt spid="62"/>
                                        </p:tgtEl>
                                        <p:attrNameLst>
                                          <p:attrName>ppt_x</p:attrName>
                                          <p:attrName>ppt_y</p:attrName>
                                        </p:attrNameLst>
                                      </p:cBhvr>
                                      <p:rCtr x="2812" y="-93"/>
                                    </p:animMotion>
                                  </p:childTnLst>
                                </p:cTn>
                              </p:par>
                            </p:childTnLst>
                          </p:cTn>
                        </p:par>
                      </p:childTnLst>
                    </p:cTn>
                  </p:par>
                  <p:par>
                    <p:cTn id="84" fill="hold" nodeType="clickPar">
                      <p:stCondLst>
                        <p:cond delay="indefinite"/>
                      </p:stCondLst>
                      <p:childTnLst>
                        <p:par>
                          <p:cTn id="85" fill="hold">
                            <p:stCondLst>
                              <p:cond delay="0"/>
                            </p:stCondLst>
                            <p:childTnLst>
                              <p:par>
                                <p:cTn id="86" presetID="10" presetClass="entr" presetSubtype="0" dur="50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par>
                          <p:cTn id="89" fill="hold" nodeType="afterGroup">
                            <p:stCondLst>
                              <p:cond delay="500"/>
                            </p:stCondLst>
                            <p:childTnLst>
                              <p:par>
                                <p:cTn id="90" presetID="1" presetClass="exit" presetSubtype="0" dur="1" fill="hold" grpId="0" nodeType="afterEffect">
                                  <p:stCondLst>
                                    <p:cond delay="0"/>
                                  </p:stCondLst>
                                  <p:childTnLst>
                                    <p:set>
                                      <p:cBhvr>
                                        <p:cTn id="91" dur="1" fill="hold">
                                          <p:stCondLst>
                                            <p:cond delay="0"/>
                                          </p:stCondLst>
                                        </p:cTn>
                                        <p:tgtEl>
                                          <p:spTgt spid="43"/>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p:stCondLst>
                              <p:cond delay="0"/>
                            </p:stCondLst>
                            <p:childTnLst>
                              <p:par>
                                <p:cTn id="94" presetID="10" presetClass="entr" presetSubtype="0" dur="500" fill="hold" nodeType="clickEffect">
                                  <p:stCondLst>
                                    <p:cond delay="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10" presetClass="entr" presetSubtype="0" dur="500"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fade">
                                      <p:cBhvr>
                                        <p:cTn id="99" dur="500"/>
                                        <p:tgtEl>
                                          <p:spTgt spid="129"/>
                                        </p:tgtEl>
                                      </p:cBhvr>
                                    </p:animEffect>
                                  </p:childTnLst>
                                </p:cTn>
                              </p:par>
                              <p:par>
                                <p:cTn id="100" presetID="10" presetClass="entr" presetSubtype="0" dur="500" fill="hold" nodeType="with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dur="50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dur="500" fill="hold" nodeType="with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500"/>
                                        <p:tgtEl>
                                          <p:spTgt spid="138"/>
                                        </p:tgtEl>
                                      </p:cBhvr>
                                    </p:animEffect>
                                  </p:childTnLst>
                                </p:cTn>
                              </p:par>
                              <p:par>
                                <p:cTn id="109" presetID="10" presetClass="entr" presetSubtype="0" dur="500" fill="hold" nodeType="withEffect">
                                  <p:stCondLst>
                                    <p:cond delay="0"/>
                                  </p:stCondLst>
                                  <p:childTnLst>
                                    <p:set>
                                      <p:cBhvr>
                                        <p:cTn id="110" dur="1" fill="hold">
                                          <p:stCondLst>
                                            <p:cond delay="0"/>
                                          </p:stCondLst>
                                        </p:cTn>
                                        <p:tgtEl>
                                          <p:spTgt spid="143"/>
                                        </p:tgtEl>
                                        <p:attrNameLst>
                                          <p:attrName>style.visibility</p:attrName>
                                        </p:attrNameLst>
                                      </p:cBhvr>
                                      <p:to>
                                        <p:strVal val="visible"/>
                                      </p:to>
                                    </p:set>
                                    <p:animEffect transition="in" filter="fade">
                                      <p:cBhvr>
                                        <p:cTn id="111" dur="500"/>
                                        <p:tgtEl>
                                          <p:spTgt spid="143"/>
                                        </p:tgtEl>
                                      </p:cBhvr>
                                    </p:animEffect>
                                  </p:childTnLst>
                                </p:cTn>
                              </p:par>
                              <p:par>
                                <p:cTn id="112" presetID="10" presetClass="entr" presetSubtype="0" dur="500" fill="hold" nodeType="withEffect">
                                  <p:stCondLst>
                                    <p:cond delay="0"/>
                                  </p:stCondLst>
                                  <p:childTnLst>
                                    <p:set>
                                      <p:cBhvr>
                                        <p:cTn id="113" dur="1" fill="hold">
                                          <p:stCondLst>
                                            <p:cond delay="0"/>
                                          </p:stCondLst>
                                        </p:cTn>
                                        <p:tgtEl>
                                          <p:spTgt spid="144"/>
                                        </p:tgtEl>
                                        <p:attrNameLst>
                                          <p:attrName>style.visibility</p:attrName>
                                        </p:attrNameLst>
                                      </p:cBhvr>
                                      <p:to>
                                        <p:strVal val="visible"/>
                                      </p:to>
                                    </p:set>
                                    <p:animEffect transition="in" filter="fade">
                                      <p:cBhvr>
                                        <p:cTn id="114" dur="500"/>
                                        <p:tgtEl>
                                          <p:spTgt spid="144"/>
                                        </p:tgtEl>
                                      </p:cBhvr>
                                    </p:animEffect>
                                  </p:childTnLst>
                                </p:cTn>
                              </p:par>
                              <p:par>
                                <p:cTn id="115" presetID="10" presetClass="entr" presetSubtype="0" dur="500" fill="hold" nodeType="withEffect">
                                  <p:stCondLst>
                                    <p:cond delay="0"/>
                                  </p:stCondLst>
                                  <p:childTnLst>
                                    <p:set>
                                      <p:cBhvr>
                                        <p:cTn id="116" dur="1" fill="hold">
                                          <p:stCondLst>
                                            <p:cond delay="0"/>
                                          </p:stCondLst>
                                        </p:cTn>
                                        <p:tgtEl>
                                          <p:spTgt spid="145"/>
                                        </p:tgtEl>
                                        <p:attrNameLst>
                                          <p:attrName>style.visibility</p:attrName>
                                        </p:attrNameLst>
                                      </p:cBhvr>
                                      <p:to>
                                        <p:strVal val="visible"/>
                                      </p:to>
                                    </p:set>
                                    <p:animEffect transition="in" filter="fade">
                                      <p:cBhvr>
                                        <p:cTn id="117" dur="500"/>
                                        <p:tgtEl>
                                          <p:spTgt spid="145"/>
                                        </p:tgtEl>
                                      </p:cBhvr>
                                    </p:animEffect>
                                  </p:childTnLst>
                                </p:cTn>
                              </p:par>
                              <p:par>
                                <p:cTn id="118" presetID="10" presetClass="entr" presetSubtype="0" dur="500" fill="hold" nodeType="with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fade">
                                      <p:cBhvr>
                                        <p:cTn id="120" dur="500"/>
                                        <p:tgtEl>
                                          <p:spTgt spid="141"/>
                                        </p:tgtEl>
                                      </p:cBhvr>
                                    </p:animEffect>
                                  </p:childTnLst>
                                </p:cTn>
                              </p:par>
                              <p:par>
                                <p:cTn id="121" presetID="10" presetClass="entr" presetSubtype="0" dur="500" fill="hold" nodeType="withEffect">
                                  <p:stCondLst>
                                    <p:cond delay="0"/>
                                  </p:stCondLst>
                                  <p:childTnLst>
                                    <p:set>
                                      <p:cBhvr>
                                        <p:cTn id="122" dur="1" fill="hold">
                                          <p:stCondLst>
                                            <p:cond delay="0"/>
                                          </p:stCondLst>
                                        </p:cTn>
                                        <p:tgtEl>
                                          <p:spTgt spid="140"/>
                                        </p:tgtEl>
                                        <p:attrNameLst>
                                          <p:attrName>style.visibility</p:attrName>
                                        </p:attrNameLst>
                                      </p:cBhvr>
                                      <p:to>
                                        <p:strVal val="visible"/>
                                      </p:to>
                                    </p:set>
                                    <p:animEffect transition="in" filter="fade">
                                      <p:cBhvr>
                                        <p:cTn id="123" dur="500"/>
                                        <p:tgtEl>
                                          <p:spTgt spid="140"/>
                                        </p:tgtEl>
                                      </p:cBhvr>
                                    </p:animEffect>
                                  </p:childTnLst>
                                </p:cTn>
                              </p:par>
                              <p:par>
                                <p:cTn id="124" presetID="10" presetClass="entr" presetSubtype="0" dur="500" fill="hold" nodeType="withEffect">
                                  <p:stCondLst>
                                    <p:cond delay="0"/>
                                  </p:stCondLst>
                                  <p:childTnLst>
                                    <p:set>
                                      <p:cBhvr>
                                        <p:cTn id="125" dur="1" fill="hold">
                                          <p:stCondLst>
                                            <p:cond delay="0"/>
                                          </p:stCondLst>
                                        </p:cTn>
                                        <p:tgtEl>
                                          <p:spTgt spid="136"/>
                                        </p:tgtEl>
                                        <p:attrNameLst>
                                          <p:attrName>style.visibility</p:attrName>
                                        </p:attrNameLst>
                                      </p:cBhvr>
                                      <p:to>
                                        <p:strVal val="visible"/>
                                      </p:to>
                                    </p:set>
                                    <p:animEffect transition="in" filter="fade">
                                      <p:cBhvr>
                                        <p:cTn id="126" dur="500"/>
                                        <p:tgtEl>
                                          <p:spTgt spid="136"/>
                                        </p:tgtEl>
                                      </p:cBhvr>
                                    </p:animEffect>
                                  </p:childTnLst>
                                </p:cTn>
                              </p:par>
                              <p:par>
                                <p:cTn id="127" presetID="10" presetClass="entr" presetSubtype="0" dur="500" fill="hold" nodeType="withEffect">
                                  <p:stCondLst>
                                    <p:cond delay="0"/>
                                  </p:stCondLst>
                                  <p:childTnLst>
                                    <p:set>
                                      <p:cBhvr>
                                        <p:cTn id="128" dur="1" fill="hold">
                                          <p:stCondLst>
                                            <p:cond delay="0"/>
                                          </p:stCondLst>
                                        </p:cTn>
                                        <p:tgtEl>
                                          <p:spTgt spid="132"/>
                                        </p:tgtEl>
                                        <p:attrNameLst>
                                          <p:attrName>style.visibility</p:attrName>
                                        </p:attrNameLst>
                                      </p:cBhvr>
                                      <p:to>
                                        <p:strVal val="visible"/>
                                      </p:to>
                                    </p:set>
                                    <p:animEffect transition="in" filter="fade">
                                      <p:cBhvr>
                                        <p:cTn id="129" dur="500"/>
                                        <p:tgtEl>
                                          <p:spTgt spid="132"/>
                                        </p:tgtEl>
                                      </p:cBhvr>
                                    </p:animEffect>
                                  </p:childTnLst>
                                </p:cTn>
                              </p:par>
                              <p:par>
                                <p:cTn id="130" presetID="10" presetClass="entr" presetSubtype="0" dur="500" fill="hold" nodeType="withEffect">
                                  <p:stCondLst>
                                    <p:cond delay="0"/>
                                  </p:stCondLst>
                                  <p:childTnLst>
                                    <p:set>
                                      <p:cBhvr>
                                        <p:cTn id="131" dur="1" fill="hold">
                                          <p:stCondLst>
                                            <p:cond delay="0"/>
                                          </p:stCondLst>
                                        </p:cTn>
                                        <p:tgtEl>
                                          <p:spTgt spid="130"/>
                                        </p:tgtEl>
                                        <p:attrNameLst>
                                          <p:attrName>style.visibility</p:attrName>
                                        </p:attrNameLst>
                                      </p:cBhvr>
                                      <p:to>
                                        <p:strVal val="visible"/>
                                      </p:to>
                                    </p:set>
                                    <p:animEffect transition="in" filter="fade">
                                      <p:cBhvr>
                                        <p:cTn id="132" dur="500"/>
                                        <p:tgtEl>
                                          <p:spTgt spid="130"/>
                                        </p:tgtEl>
                                      </p:cBhvr>
                                    </p:animEffect>
                                  </p:childTnLst>
                                </p:cTn>
                              </p:par>
                              <p:par>
                                <p:cTn id="133" presetID="10" presetClass="entr" presetSubtype="0" dur="50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fade">
                                      <p:cBhvr>
                                        <p:cTn id="135" dur="500"/>
                                        <p:tgtEl>
                                          <p:spTgt spid="128"/>
                                        </p:tgtEl>
                                      </p:cBhvr>
                                    </p:animEffect>
                                  </p:childTnLst>
                                </p:cTn>
                              </p:par>
                              <p:par>
                                <p:cTn id="136" presetID="10" presetClass="entr" presetSubtype="0" dur="500" fill="hold" nodeType="withEffect">
                                  <p:stCondLst>
                                    <p:cond delay="0"/>
                                  </p:stCondLst>
                                  <p:childTnLst>
                                    <p:set>
                                      <p:cBhvr>
                                        <p:cTn id="137" dur="1" fill="hold">
                                          <p:stCondLst>
                                            <p:cond delay="0"/>
                                          </p:stCondLst>
                                        </p:cTn>
                                        <p:tgtEl>
                                          <p:spTgt spid="127"/>
                                        </p:tgtEl>
                                        <p:attrNameLst>
                                          <p:attrName>style.visibility</p:attrName>
                                        </p:attrNameLst>
                                      </p:cBhvr>
                                      <p:to>
                                        <p:strVal val="visible"/>
                                      </p:to>
                                    </p:set>
                                    <p:animEffect transition="in" filter="fade">
                                      <p:cBhvr>
                                        <p:cTn id="138" dur="500"/>
                                        <p:tgtEl>
                                          <p:spTgt spid="127"/>
                                        </p:tgtEl>
                                      </p:cBhvr>
                                    </p:animEffect>
                                  </p:childTnLst>
                                </p:cTn>
                              </p:par>
                              <p:par>
                                <p:cTn id="139" presetID="10" presetClass="entr" presetSubtype="0" dur="500" fill="hold" nodeType="withEffect">
                                  <p:stCondLst>
                                    <p:cond delay="0"/>
                                  </p:stCondLst>
                                  <p:childTnLst>
                                    <p:set>
                                      <p:cBhvr>
                                        <p:cTn id="140" dur="1" fill="hold">
                                          <p:stCondLst>
                                            <p:cond delay="0"/>
                                          </p:stCondLst>
                                        </p:cTn>
                                        <p:tgtEl>
                                          <p:spTgt spid="131"/>
                                        </p:tgtEl>
                                        <p:attrNameLst>
                                          <p:attrName>style.visibility</p:attrName>
                                        </p:attrNameLst>
                                      </p:cBhvr>
                                      <p:to>
                                        <p:strVal val="visible"/>
                                      </p:to>
                                    </p:set>
                                    <p:animEffect transition="in" filter="fade">
                                      <p:cBhvr>
                                        <p:cTn id="141" dur="500"/>
                                        <p:tgtEl>
                                          <p:spTgt spid="131"/>
                                        </p:tgtEl>
                                      </p:cBhvr>
                                    </p:animEffect>
                                  </p:childTnLst>
                                </p:cTn>
                              </p:par>
                              <p:par>
                                <p:cTn id="142" presetID="10" presetClass="entr" presetSubtype="0" dur="500" fill="hold" nodeType="withEffect">
                                  <p:stCondLst>
                                    <p:cond delay="0"/>
                                  </p:stCondLst>
                                  <p:childTnLst>
                                    <p:set>
                                      <p:cBhvr>
                                        <p:cTn id="143" dur="1" fill="hold">
                                          <p:stCondLst>
                                            <p:cond delay="0"/>
                                          </p:stCondLst>
                                        </p:cTn>
                                        <p:tgtEl>
                                          <p:spTgt spid="133"/>
                                        </p:tgtEl>
                                        <p:attrNameLst>
                                          <p:attrName>style.visibility</p:attrName>
                                        </p:attrNameLst>
                                      </p:cBhvr>
                                      <p:to>
                                        <p:strVal val="visible"/>
                                      </p:to>
                                    </p:set>
                                    <p:animEffect transition="in" filter="fade">
                                      <p:cBhvr>
                                        <p:cTn id="144" dur="500"/>
                                        <p:tgtEl>
                                          <p:spTgt spid="133"/>
                                        </p:tgtEl>
                                      </p:cBhvr>
                                    </p:animEffect>
                                  </p:childTnLst>
                                </p:cTn>
                              </p:par>
                              <p:par>
                                <p:cTn id="145" presetID="10" presetClass="entr" presetSubtype="0" dur="500" fill="hold" nodeType="withEffect">
                                  <p:stCondLst>
                                    <p:cond delay="0"/>
                                  </p:stCondLst>
                                  <p:childTnLst>
                                    <p:set>
                                      <p:cBhvr>
                                        <p:cTn id="146" dur="1" fill="hold">
                                          <p:stCondLst>
                                            <p:cond delay="0"/>
                                          </p:stCondLst>
                                        </p:cTn>
                                        <p:tgtEl>
                                          <p:spTgt spid="137"/>
                                        </p:tgtEl>
                                        <p:attrNameLst>
                                          <p:attrName>style.visibility</p:attrName>
                                        </p:attrNameLst>
                                      </p:cBhvr>
                                      <p:to>
                                        <p:strVal val="visible"/>
                                      </p:to>
                                    </p:set>
                                    <p:animEffect transition="in" filter="fade">
                                      <p:cBhvr>
                                        <p:cTn id="147" dur="500"/>
                                        <p:tgtEl>
                                          <p:spTgt spid="137"/>
                                        </p:tgtEl>
                                      </p:cBhvr>
                                    </p:animEffect>
                                  </p:childTnLst>
                                </p:cTn>
                              </p:par>
                              <p:par>
                                <p:cTn id="148" presetID="10" presetClass="entr" presetSubtype="0" dur="500" fill="hold" nodeType="withEffect">
                                  <p:stCondLst>
                                    <p:cond delay="0"/>
                                  </p:stCondLst>
                                  <p:childTnLst>
                                    <p:set>
                                      <p:cBhvr>
                                        <p:cTn id="149" dur="1" fill="hold">
                                          <p:stCondLst>
                                            <p:cond delay="0"/>
                                          </p:stCondLst>
                                        </p:cTn>
                                        <p:tgtEl>
                                          <p:spTgt spid="139"/>
                                        </p:tgtEl>
                                        <p:attrNameLst>
                                          <p:attrName>style.visibility</p:attrName>
                                        </p:attrNameLst>
                                      </p:cBhvr>
                                      <p:to>
                                        <p:strVal val="visible"/>
                                      </p:to>
                                    </p:set>
                                    <p:animEffect transition="in" filter="fade">
                                      <p:cBhvr>
                                        <p:cTn id="150" dur="500"/>
                                        <p:tgtEl>
                                          <p:spTgt spid="139"/>
                                        </p:tgtEl>
                                      </p:cBhvr>
                                    </p:animEffect>
                                  </p:childTnLst>
                                </p:cTn>
                              </p:par>
                              <p:par>
                                <p:cTn id="151" presetID="10" presetClass="entr" presetSubtype="0" dur="500" fill="hold"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dur="500" fill="hold" nodeType="withEffect">
                                  <p:stCondLst>
                                    <p:cond delay="0"/>
                                  </p:stCondLst>
                                  <p:childTnLst>
                                    <p:set>
                                      <p:cBhvr>
                                        <p:cTn id="155" dur="1" fill="hold">
                                          <p:stCondLst>
                                            <p:cond delay="0"/>
                                          </p:stCondLst>
                                        </p:cTn>
                                        <p:tgtEl>
                                          <p:spTgt spid="146"/>
                                        </p:tgtEl>
                                        <p:attrNameLst>
                                          <p:attrName>style.visibility</p:attrName>
                                        </p:attrNameLst>
                                      </p:cBhvr>
                                      <p:to>
                                        <p:strVal val="visible"/>
                                      </p:to>
                                    </p:set>
                                    <p:animEffect transition="in" filter="fade">
                                      <p:cBhvr>
                                        <p:cTn id="156" dur="500"/>
                                        <p:tgtEl>
                                          <p:spTgt spid="146"/>
                                        </p:tgtEl>
                                      </p:cBhvr>
                                    </p:animEffect>
                                  </p:childTnLst>
                                </p:cTn>
                              </p:par>
                            </p:childTnLst>
                          </p:cTn>
                        </p:par>
                        <p:par>
                          <p:cTn id="157" fill="hold" nodeType="afterGroup">
                            <p:stCondLst>
                              <p:cond delay="500"/>
                            </p:stCondLst>
                            <p:childTnLst>
                              <p:par>
                                <p:cTn id="158" presetID="1" presetClass="exit" presetSubtype="0" dur="1" fill="hold" grpId="0" nodeType="afterEffect">
                                  <p:stCondLst>
                                    <p:cond delay="0"/>
                                  </p:stCondLst>
                                  <p:childTnLst>
                                    <p:set>
                                      <p:cBhvr>
                                        <p:cTn id="159" dur="1" fill="hold">
                                          <p:stCondLst>
                                            <p:cond delay="0"/>
                                          </p:stCondLst>
                                        </p:cTn>
                                        <p:tgtEl>
                                          <p:spTgt spid="30"/>
                                        </p:tgtEl>
                                        <p:attrNameLst>
                                          <p:attrName>style.visibility</p:attrName>
                                        </p:attrNameLst>
                                      </p:cBhvr>
                                      <p:to>
                                        <p:strVal val="hidden"/>
                                      </p:to>
                                    </p:set>
                                  </p:childTnLst>
                                </p:cTn>
                              </p:par>
                            </p:childTnLst>
                          </p:cTn>
                        </p:par>
                        <p:par>
                          <p:cTn id="160" fill="hold" nodeType="afterGroup">
                            <p:stCondLst>
                              <p:cond delay="501"/>
                            </p:stCondLst>
                            <p:childTnLst>
                              <p:par>
                                <p:cTn id="161" presetID="1" presetClass="exit" presetSubtype="0" dur="1" fill="hold" grpId="0" nodeType="afterEffect">
                                  <p:stCondLst>
                                    <p:cond delay="0"/>
                                  </p:stCondLst>
                                  <p:childTnLst>
                                    <p:set>
                                      <p:cBhvr>
                                        <p:cTn id="162" dur="1" fill="hold">
                                          <p:stCondLst>
                                            <p:cond delay="0"/>
                                          </p:stCondLst>
                                        </p:cTn>
                                        <p:tgtEl>
                                          <p:spTgt spid="23"/>
                                        </p:tgtEl>
                                        <p:attrNameLst>
                                          <p:attrName>style.visibility</p:attrName>
                                        </p:attrNameLst>
                                      </p:cBhvr>
                                      <p:to>
                                        <p:strVal val="hidden"/>
                                      </p:to>
                                    </p:set>
                                  </p:childTnLst>
                                </p:cTn>
                              </p:par>
                            </p:childTnLst>
                          </p:cTn>
                        </p:par>
                        <p:par>
                          <p:cTn id="163" fill="hold" nodeType="afterGroup">
                            <p:stCondLst>
                              <p:cond delay="502"/>
                            </p:stCondLst>
                            <p:childTnLst>
                              <p:par>
                                <p:cTn id="164" presetID="1" presetClass="exit" presetSubtype="0" dur="1" fill="hold" grpId="0" nodeType="afterEffect">
                                  <p:stCondLst>
                                    <p:cond delay="0"/>
                                  </p:stCondLst>
                                  <p:childTnLst>
                                    <p:set>
                                      <p:cBhvr>
                                        <p:cTn id="165" dur="1" fill="hold">
                                          <p:stCondLst>
                                            <p:cond delay="0"/>
                                          </p:stCondLst>
                                        </p:cTn>
                                        <p:tgtEl>
                                          <p:spTgt spid="16"/>
                                        </p:tgtEl>
                                        <p:attrNameLst>
                                          <p:attrName>style.visibility</p:attrName>
                                        </p:attrNameLst>
                                      </p:cBhvr>
                                      <p:to>
                                        <p:strVal val="hidden"/>
                                      </p:to>
                                    </p:set>
                                  </p:childTnLst>
                                </p:cTn>
                              </p:par>
                            </p:childTnLst>
                          </p:cTn>
                        </p:par>
                        <p:par>
                          <p:cTn id="166" fill="hold" nodeType="afterGroup">
                            <p:stCondLst>
                              <p:cond delay="503"/>
                            </p:stCondLst>
                            <p:childTnLst>
                              <p:par>
                                <p:cTn id="167" presetID="1" presetClass="exit" presetSubtype="0" dur="1" fill="hold" grpId="0" nodeType="after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childTnLst>
                          </p:cTn>
                        </p:par>
                        <p:par>
                          <p:cTn id="169" fill="hold" nodeType="afterGroup">
                            <p:stCondLst>
                              <p:cond delay="504"/>
                            </p:stCondLst>
                            <p:childTnLst>
                              <p:par>
                                <p:cTn id="170" presetID="1" presetClass="exit" presetSubtype="0" dur="1" fill="hold" grpId="0" nodeType="afterEffect">
                                  <p:stCondLst>
                                    <p:cond delay="0"/>
                                  </p:stCondLst>
                                  <p:childTnLst>
                                    <p:set>
                                      <p:cBhvr>
                                        <p:cTn id="171" dur="1" fill="hold">
                                          <p:stCondLst>
                                            <p:cond delay="0"/>
                                          </p:stCondLst>
                                        </p:cTn>
                                        <p:tgtEl>
                                          <p:spTgt spid="24"/>
                                        </p:tgtEl>
                                        <p:attrNameLst>
                                          <p:attrName>style.visibility</p:attrName>
                                        </p:attrNameLst>
                                      </p:cBhvr>
                                      <p:to>
                                        <p:strVal val="hidden"/>
                                      </p:to>
                                    </p:set>
                                  </p:childTnLst>
                                </p:cTn>
                              </p:par>
                            </p:childTnLst>
                          </p:cTn>
                        </p:par>
                        <p:par>
                          <p:cTn id="172" fill="hold" nodeType="afterGroup">
                            <p:stCondLst>
                              <p:cond delay="505"/>
                            </p:stCondLst>
                            <p:childTnLst>
                              <p:par>
                                <p:cTn id="173" presetID="1" presetClass="exit" presetSubtype="0" dur="1" fill="hold" grpId="0" nodeType="afterEffect">
                                  <p:stCondLst>
                                    <p:cond delay="0"/>
                                  </p:stCondLst>
                                  <p:childTnLst>
                                    <p:set>
                                      <p:cBhvr>
                                        <p:cTn id="174" dur="1" fill="hold">
                                          <p:stCondLst>
                                            <p:cond delay="0"/>
                                          </p:stCondLst>
                                        </p:cTn>
                                        <p:tgtEl>
                                          <p:spTgt spid="17"/>
                                        </p:tgtEl>
                                        <p:attrNameLst>
                                          <p:attrName>style.visibility</p:attrName>
                                        </p:attrNameLst>
                                      </p:cBhvr>
                                      <p:to>
                                        <p:strVal val="hidden"/>
                                      </p:to>
                                    </p:set>
                                  </p:childTnLst>
                                </p:cTn>
                              </p:par>
                            </p:childTnLst>
                          </p:cTn>
                        </p:par>
                        <p:par>
                          <p:cTn id="175" fill="hold" nodeType="afterGroup">
                            <p:stCondLst>
                              <p:cond delay="506"/>
                            </p:stCondLst>
                            <p:childTnLst>
                              <p:par>
                                <p:cTn id="176" presetID="1" presetClass="exit" presetSubtype="0" dur="1" fill="hold" grpId="0" nodeType="afterEffect">
                                  <p:stCondLst>
                                    <p:cond delay="0"/>
                                  </p:stCondLst>
                                  <p:childTnLst>
                                    <p:set>
                                      <p:cBhvr>
                                        <p:cTn id="177" dur="1" fill="hold">
                                          <p:stCondLst>
                                            <p:cond delay="0"/>
                                          </p:stCondLst>
                                        </p:cTn>
                                        <p:tgtEl>
                                          <p:spTgt spid="32"/>
                                        </p:tgtEl>
                                        <p:attrNameLst>
                                          <p:attrName>style.visibility</p:attrName>
                                        </p:attrNameLst>
                                      </p:cBhvr>
                                      <p:to>
                                        <p:strVal val="hidden"/>
                                      </p:to>
                                    </p:set>
                                  </p:childTnLst>
                                </p:cTn>
                              </p:par>
                            </p:childTnLst>
                          </p:cTn>
                        </p:par>
                        <p:par>
                          <p:cTn id="178" fill="hold" nodeType="afterGroup">
                            <p:stCondLst>
                              <p:cond delay="507"/>
                            </p:stCondLst>
                            <p:childTnLst>
                              <p:par>
                                <p:cTn id="179" presetID="1" presetClass="exit" presetSubtype="0" dur="1" fill="hold" grpId="0" nodeType="afterEffect">
                                  <p:stCondLst>
                                    <p:cond delay="0"/>
                                  </p:stCondLst>
                                  <p:childTnLst>
                                    <p:set>
                                      <p:cBhvr>
                                        <p:cTn id="180" dur="1" fill="hold">
                                          <p:stCondLst>
                                            <p:cond delay="0"/>
                                          </p:stCondLst>
                                        </p:cTn>
                                        <p:tgtEl>
                                          <p:spTgt spid="25"/>
                                        </p:tgtEl>
                                        <p:attrNameLst>
                                          <p:attrName>style.visibility</p:attrName>
                                        </p:attrNameLst>
                                      </p:cBhvr>
                                      <p:to>
                                        <p:strVal val="hidden"/>
                                      </p:to>
                                    </p:set>
                                  </p:childTnLst>
                                </p:cTn>
                              </p:par>
                            </p:childTnLst>
                          </p:cTn>
                        </p:par>
                        <p:par>
                          <p:cTn id="181" fill="hold" nodeType="afterGroup">
                            <p:stCondLst>
                              <p:cond delay="508"/>
                            </p:stCondLst>
                            <p:childTnLst>
                              <p:par>
                                <p:cTn id="182" presetID="1" presetClass="exit" presetSubtype="0" dur="1" fill="hold" grpId="0" nodeType="afterEffect">
                                  <p:stCondLst>
                                    <p:cond delay="0"/>
                                  </p:stCondLst>
                                  <p:childTnLst>
                                    <p:set>
                                      <p:cBhvr>
                                        <p:cTn id="183" dur="1" fill="hold">
                                          <p:stCondLst>
                                            <p:cond delay="0"/>
                                          </p:stCondLst>
                                        </p:cTn>
                                        <p:tgtEl>
                                          <p:spTgt spid="18"/>
                                        </p:tgtEl>
                                        <p:attrNameLst>
                                          <p:attrName>style.visibility</p:attrName>
                                        </p:attrNameLst>
                                      </p:cBhvr>
                                      <p:to>
                                        <p:strVal val="hidden"/>
                                      </p:to>
                                    </p:set>
                                  </p:childTnLst>
                                </p:cTn>
                              </p:par>
                            </p:childTnLst>
                          </p:cTn>
                        </p:par>
                        <p:par>
                          <p:cTn id="184" fill="hold" nodeType="afterGroup">
                            <p:stCondLst>
                              <p:cond delay="509"/>
                            </p:stCondLst>
                            <p:childTnLst>
                              <p:par>
                                <p:cTn id="185" presetID="1" presetClass="exit" presetSubtype="0" dur="1" fill="hold" grpId="0" nodeType="afterEffect">
                                  <p:stCondLst>
                                    <p:cond delay="0"/>
                                  </p:stCondLst>
                                  <p:childTnLst>
                                    <p:set>
                                      <p:cBhvr>
                                        <p:cTn id="186" dur="1" fill="hold">
                                          <p:stCondLst>
                                            <p:cond delay="0"/>
                                          </p:stCondLst>
                                        </p:cTn>
                                        <p:tgtEl>
                                          <p:spTgt spid="33"/>
                                        </p:tgtEl>
                                        <p:attrNameLst>
                                          <p:attrName>style.visibility</p:attrName>
                                        </p:attrNameLst>
                                      </p:cBhvr>
                                      <p:to>
                                        <p:strVal val="hidden"/>
                                      </p:to>
                                    </p:set>
                                  </p:childTnLst>
                                </p:cTn>
                              </p:par>
                            </p:childTnLst>
                          </p:cTn>
                        </p:par>
                        <p:par>
                          <p:cTn id="187" fill="hold" nodeType="afterGroup">
                            <p:stCondLst>
                              <p:cond delay="510"/>
                            </p:stCondLst>
                            <p:childTnLst>
                              <p:par>
                                <p:cTn id="188" presetID="1" presetClass="exit" presetSubtype="0" dur="1" fill="hold" grpId="0" nodeType="afterEffect">
                                  <p:stCondLst>
                                    <p:cond delay="0"/>
                                  </p:stCondLst>
                                  <p:childTnLst>
                                    <p:set>
                                      <p:cBhvr>
                                        <p:cTn id="189" dur="1" fill="hold">
                                          <p:stCondLst>
                                            <p:cond delay="0"/>
                                          </p:stCondLst>
                                        </p:cTn>
                                        <p:tgtEl>
                                          <p:spTgt spid="26"/>
                                        </p:tgtEl>
                                        <p:attrNameLst>
                                          <p:attrName>style.visibility</p:attrName>
                                        </p:attrNameLst>
                                      </p:cBhvr>
                                      <p:to>
                                        <p:strVal val="hidden"/>
                                      </p:to>
                                    </p:set>
                                  </p:childTnLst>
                                </p:cTn>
                              </p:par>
                            </p:childTnLst>
                          </p:cTn>
                        </p:par>
                        <p:par>
                          <p:cTn id="190" fill="hold" nodeType="afterGroup">
                            <p:stCondLst>
                              <p:cond delay="511"/>
                            </p:stCondLst>
                            <p:childTnLst>
                              <p:par>
                                <p:cTn id="191" presetID="1" presetClass="exit" presetSubtype="0" dur="1" fill="hold" grpId="0" nodeType="afterEffect">
                                  <p:stCondLst>
                                    <p:cond delay="0"/>
                                  </p:stCondLst>
                                  <p:childTnLst>
                                    <p:set>
                                      <p:cBhvr>
                                        <p:cTn id="192" dur="1" fill="hold">
                                          <p:stCondLst>
                                            <p:cond delay="0"/>
                                          </p:stCondLst>
                                        </p:cTn>
                                        <p:tgtEl>
                                          <p:spTgt spid="19"/>
                                        </p:tgtEl>
                                        <p:attrNameLst>
                                          <p:attrName>style.visibility</p:attrName>
                                        </p:attrNameLst>
                                      </p:cBhvr>
                                      <p:to>
                                        <p:strVal val="hidden"/>
                                      </p:to>
                                    </p:set>
                                  </p:childTnLst>
                                </p:cTn>
                              </p:par>
                            </p:childTnLst>
                          </p:cTn>
                        </p:par>
                        <p:par>
                          <p:cTn id="193" fill="hold" nodeType="afterGroup">
                            <p:stCondLst>
                              <p:cond delay="512"/>
                            </p:stCondLst>
                            <p:childTnLst>
                              <p:par>
                                <p:cTn id="194" presetID="1" presetClass="exit" presetSubtype="0" dur="1" fill="hold" grpId="0" nodeType="afterEffect">
                                  <p:stCondLst>
                                    <p:cond delay="0"/>
                                  </p:stCondLst>
                                  <p:childTnLst>
                                    <p:set>
                                      <p:cBhvr>
                                        <p:cTn id="195" dur="1" fill="hold">
                                          <p:stCondLst>
                                            <p:cond delay="0"/>
                                          </p:stCondLst>
                                        </p:cTn>
                                        <p:tgtEl>
                                          <p:spTgt spid="34"/>
                                        </p:tgtEl>
                                        <p:attrNameLst>
                                          <p:attrName>style.visibility</p:attrName>
                                        </p:attrNameLst>
                                      </p:cBhvr>
                                      <p:to>
                                        <p:strVal val="hidden"/>
                                      </p:to>
                                    </p:set>
                                  </p:childTnLst>
                                </p:cTn>
                              </p:par>
                            </p:childTnLst>
                          </p:cTn>
                        </p:par>
                        <p:par>
                          <p:cTn id="196" fill="hold" nodeType="afterGroup">
                            <p:stCondLst>
                              <p:cond delay="513"/>
                            </p:stCondLst>
                            <p:childTnLst>
                              <p:par>
                                <p:cTn id="197" presetID="1" presetClass="exit" presetSubtype="0" dur="1" fill="hold" grpId="0" nodeType="afterEffect">
                                  <p:stCondLst>
                                    <p:cond delay="0"/>
                                  </p:stCondLst>
                                  <p:childTnLst>
                                    <p:set>
                                      <p:cBhvr>
                                        <p:cTn id="198" dur="1" fill="hold">
                                          <p:stCondLst>
                                            <p:cond delay="0"/>
                                          </p:stCondLst>
                                        </p:cTn>
                                        <p:tgtEl>
                                          <p:spTgt spid="27"/>
                                        </p:tgtEl>
                                        <p:attrNameLst>
                                          <p:attrName>style.visibility</p:attrName>
                                        </p:attrNameLst>
                                      </p:cBhvr>
                                      <p:to>
                                        <p:strVal val="hidden"/>
                                      </p:to>
                                    </p:set>
                                  </p:childTnLst>
                                </p:cTn>
                              </p:par>
                            </p:childTnLst>
                          </p:cTn>
                        </p:par>
                        <p:par>
                          <p:cTn id="199" fill="hold" nodeType="afterGroup">
                            <p:stCondLst>
                              <p:cond delay="514"/>
                            </p:stCondLst>
                            <p:childTnLst>
                              <p:par>
                                <p:cTn id="200" presetID="1" presetClass="exit" presetSubtype="0" dur="1" fill="hold" grpId="0" nodeType="afterEffect">
                                  <p:stCondLst>
                                    <p:cond delay="0"/>
                                  </p:stCondLst>
                                  <p:childTnLst>
                                    <p:set>
                                      <p:cBhvr>
                                        <p:cTn id="201" dur="1" fill="hold">
                                          <p:stCondLst>
                                            <p:cond delay="0"/>
                                          </p:stCondLst>
                                        </p:cTn>
                                        <p:tgtEl>
                                          <p:spTgt spid="20"/>
                                        </p:tgtEl>
                                        <p:attrNameLst>
                                          <p:attrName>style.visibility</p:attrName>
                                        </p:attrNameLst>
                                      </p:cBhvr>
                                      <p:to>
                                        <p:strVal val="hidden"/>
                                      </p:to>
                                    </p:set>
                                  </p:childTnLst>
                                </p:cTn>
                              </p:par>
                            </p:childTnLst>
                          </p:cTn>
                        </p:par>
                        <p:par>
                          <p:cTn id="202" fill="hold" nodeType="afterGroup">
                            <p:stCondLst>
                              <p:cond delay="515"/>
                            </p:stCondLst>
                            <p:childTnLst>
                              <p:par>
                                <p:cTn id="203" presetID="1" presetClass="exit" presetSubtype="0" dur="1" fill="hold" grpId="0" nodeType="afterEffect">
                                  <p:stCondLst>
                                    <p:cond delay="0"/>
                                  </p:stCondLst>
                                  <p:childTnLst>
                                    <p:set>
                                      <p:cBhvr>
                                        <p:cTn id="204" dur="1" fill="hold">
                                          <p:stCondLst>
                                            <p:cond delay="0"/>
                                          </p:stCondLst>
                                        </p:cTn>
                                        <p:tgtEl>
                                          <p:spTgt spid="35"/>
                                        </p:tgtEl>
                                        <p:attrNameLst>
                                          <p:attrName>style.visibility</p:attrName>
                                        </p:attrNameLst>
                                      </p:cBhvr>
                                      <p:to>
                                        <p:strVal val="hidden"/>
                                      </p:to>
                                    </p:set>
                                  </p:childTnLst>
                                </p:cTn>
                              </p:par>
                            </p:childTnLst>
                          </p:cTn>
                        </p:par>
                        <p:par>
                          <p:cTn id="205" fill="hold" nodeType="afterGroup">
                            <p:stCondLst>
                              <p:cond delay="516"/>
                            </p:stCondLst>
                            <p:childTnLst>
                              <p:par>
                                <p:cTn id="206" presetID="1" presetClass="exit" presetSubtype="0" dur="1" fill="hold" grpId="0" nodeType="afterEffect">
                                  <p:stCondLst>
                                    <p:cond delay="0"/>
                                  </p:stCondLst>
                                  <p:childTnLst>
                                    <p:set>
                                      <p:cBhvr>
                                        <p:cTn id="207" dur="1" fill="hold">
                                          <p:stCondLst>
                                            <p:cond delay="0"/>
                                          </p:stCondLst>
                                        </p:cTn>
                                        <p:tgtEl>
                                          <p:spTgt spid="28"/>
                                        </p:tgtEl>
                                        <p:attrNameLst>
                                          <p:attrName>style.visibility</p:attrName>
                                        </p:attrNameLst>
                                      </p:cBhvr>
                                      <p:to>
                                        <p:strVal val="hidden"/>
                                      </p:to>
                                    </p:set>
                                  </p:childTnLst>
                                </p:cTn>
                              </p:par>
                            </p:childTnLst>
                          </p:cTn>
                        </p:par>
                        <p:par>
                          <p:cTn id="208" fill="hold" nodeType="afterGroup">
                            <p:stCondLst>
                              <p:cond delay="517"/>
                            </p:stCondLst>
                            <p:childTnLst>
                              <p:par>
                                <p:cTn id="209" presetID="1" presetClass="exit" presetSubtype="0" dur="1" fill="hold" grpId="0" nodeType="afterEffect">
                                  <p:stCondLst>
                                    <p:cond delay="0"/>
                                  </p:stCondLst>
                                  <p:childTnLst>
                                    <p:set>
                                      <p:cBhvr>
                                        <p:cTn id="210" dur="1" fill="hold">
                                          <p:stCondLst>
                                            <p:cond delay="0"/>
                                          </p:stCondLst>
                                        </p:cTn>
                                        <p:tgtEl>
                                          <p:spTgt spid="21"/>
                                        </p:tgtEl>
                                        <p:attrNameLst>
                                          <p:attrName>style.visibility</p:attrName>
                                        </p:attrNameLst>
                                      </p:cBhvr>
                                      <p:to>
                                        <p:strVal val="hidden"/>
                                      </p:to>
                                    </p:set>
                                  </p:childTnLst>
                                </p:cTn>
                              </p:par>
                            </p:childTnLst>
                          </p:cTn>
                        </p:par>
                        <p:par>
                          <p:cTn id="211" fill="hold" nodeType="afterGroup">
                            <p:stCondLst>
                              <p:cond delay="518"/>
                            </p:stCondLst>
                            <p:childTnLst>
                              <p:par>
                                <p:cTn id="212" presetID="1" presetClass="exit" presetSubtype="0" dur="1" fill="hold" grpId="0" nodeType="afterEffect">
                                  <p:stCondLst>
                                    <p:cond delay="0"/>
                                  </p:stCondLst>
                                  <p:childTnLst>
                                    <p:set>
                                      <p:cBhvr>
                                        <p:cTn id="213" dur="1" fill="hold">
                                          <p:stCondLst>
                                            <p:cond delay="0"/>
                                          </p:stCondLst>
                                        </p:cTn>
                                        <p:tgtEl>
                                          <p:spTgt spid="36"/>
                                        </p:tgtEl>
                                        <p:attrNameLst>
                                          <p:attrName>style.visibility</p:attrName>
                                        </p:attrNameLst>
                                      </p:cBhvr>
                                      <p:to>
                                        <p:strVal val="hidden"/>
                                      </p:to>
                                    </p:set>
                                  </p:childTnLst>
                                </p:cTn>
                              </p:par>
                            </p:childTnLst>
                          </p:cTn>
                        </p:par>
                        <p:par>
                          <p:cTn id="214" fill="hold" nodeType="afterGroup">
                            <p:stCondLst>
                              <p:cond delay="519"/>
                            </p:stCondLst>
                            <p:childTnLst>
                              <p:par>
                                <p:cTn id="215" presetID="1" presetClass="exit" presetSubtype="0" dur="1" fill="hold" grpId="0" nodeType="afterEffect">
                                  <p:stCondLst>
                                    <p:cond delay="0"/>
                                  </p:stCondLst>
                                  <p:childTnLst>
                                    <p:set>
                                      <p:cBhvr>
                                        <p:cTn id="216" dur="1" fill="hold">
                                          <p:stCondLst>
                                            <p:cond delay="0"/>
                                          </p:stCondLst>
                                        </p:cTn>
                                        <p:tgtEl>
                                          <p:spTgt spid="29"/>
                                        </p:tgtEl>
                                        <p:attrNameLst>
                                          <p:attrName>style.visibility</p:attrName>
                                        </p:attrNameLst>
                                      </p:cBhvr>
                                      <p:to>
                                        <p:strVal val="hidden"/>
                                      </p:to>
                                    </p:set>
                                  </p:childTnLst>
                                </p:cTn>
                              </p:par>
                            </p:childTnLst>
                          </p:cTn>
                        </p:par>
                        <p:par>
                          <p:cTn id="217" fill="hold" nodeType="afterGroup">
                            <p:stCondLst>
                              <p:cond delay="520"/>
                            </p:stCondLst>
                            <p:childTnLst>
                              <p:par>
                                <p:cTn id="218" presetID="1" presetClass="exit" presetSubtype="0" dur="1" fill="hold" grpId="0" nodeType="afterEffect">
                                  <p:stCondLst>
                                    <p:cond delay="0"/>
                                  </p:stCondLst>
                                  <p:childTnLst>
                                    <p:set>
                                      <p:cBhvr>
                                        <p:cTn id="219" dur="1" fill="hold">
                                          <p:stCondLst>
                                            <p:cond delay="0"/>
                                          </p:stCondLst>
                                        </p:cTn>
                                        <p:tgtEl>
                                          <p:spTgt spid="22"/>
                                        </p:tgtEl>
                                        <p:attrNameLst>
                                          <p:attrName>style.visibility</p:attrName>
                                        </p:attrNameLst>
                                      </p:cBhvr>
                                      <p:to>
                                        <p:strVal val="hidden"/>
                                      </p:to>
                                    </p:set>
                                  </p:childTnLst>
                                </p:cTn>
                              </p:par>
                            </p:childTnLst>
                          </p:cTn>
                        </p:par>
                        <p:par>
                          <p:cTn id="220" fill="hold" nodeType="afterGroup">
                            <p:stCondLst>
                              <p:cond delay="521"/>
                            </p:stCondLst>
                            <p:childTnLst>
                              <p:par>
                                <p:cTn id="221" presetID="22" presetClass="entr" presetSubtype="2" dur="500" fill="hold" grpId="0" nodeType="afterEffect">
                                  <p:stCondLst>
                                    <p:cond delay="0"/>
                                  </p:stCondLst>
                                  <p:childTnLst>
                                    <p:set>
                                      <p:cBhvr>
                                        <p:cTn id="222" dur="1" fill="hold">
                                          <p:stCondLst>
                                            <p:cond delay="0"/>
                                          </p:stCondLst>
                                        </p:cTn>
                                        <p:tgtEl>
                                          <p:spTgt spid="147"/>
                                        </p:tgtEl>
                                        <p:attrNameLst>
                                          <p:attrName>style.visibility</p:attrName>
                                        </p:attrNameLst>
                                      </p:cBhvr>
                                      <p:to>
                                        <p:strVal val="visible"/>
                                      </p:to>
                                    </p:set>
                                    <p:animEffect transition="in" filter="wipe(right)">
                                      <p:cBhvr>
                                        <p:cTn id="223"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61" grpId="0" animBg="1"/>
      <p:bldP spid="62" grpId="0" animBg="1"/>
      <p:bldP spid="62" grpId="1" animBg="1"/>
      <p:bldP spid="62" grpId="2" animBg="1"/>
      <p:bldP spid="62" grpId="3" animBg="1"/>
      <p:bldP spid="62" grpId="4" animBg="1"/>
      <p:bldP spid="62" grpId="5" animBg="1"/>
      <p:bldP spid="62" grpId="6" animBg="1"/>
      <p:bldP spid="14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𝑫</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𝑪</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𝑩</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𝑨</m:t>
                                </m:r>
                              </m:oMath>
                            </m:oMathPara>
                          </a14:m>
                          <a:endParaRPr lang="en-US" sz="2400" b="1">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621406084"/>
                      </a:ext>
                    </a:extLst>
                  </a:tr>
                </a:tbl>
              </a:graphicData>
            </a:graphic>
          </p:graphicFrame>
        </mc:Choice>
        <mc:Fallback xmlns="">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18390636"/>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11830501"/>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22224915"/>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41537447"/>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66217336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8313435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71331139"/>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783234188"/>
                        </a:ext>
                      </a:extLst>
                    </a:gridCol>
                    <a:gridCol w="67733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392199172"/>
                        </a:ext>
                      </a:extLst>
                    </a:gridCol>
                  </a:tblGrid>
                  <a:tr h="637531">
                    <a:tc>
                      <a:txBody>
                        <a:bodyPr/>
                        <a:lstStyle/>
                        <a:p>
                          <a:pPr algn="ctr"/>
                          <a:endParaRPr lang="en-US" sz="240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802703" t="-952" r="-1802" b="-67809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108163" r="-803604" b="-6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208163" r="-803604" b="-526531"/>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305051" r="-803604" b="-42121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409184" r="-803604" b="-3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509184" r="-803604" b="-22551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603030" r="-803604" b="-123232"/>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2"/>
                          <a:stretch>
                            <a:fillRect l="-901" t="-710204" r="-803604" b="-24490"/>
                          </a:stretch>
                        </a:blipFill>
                      </a:tcPr>
                    </a:tc>
                    <a:tc>
                      <a:txBody>
                        <a:bodyPr/>
                        <a:lstStyle/>
                        <a:p>
                          <a:pPr algn="r"/>
                          <a:r>
                            <a:rPr lang="en-US" sz="240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621406084"/>
                      </a:ext>
                    </a:extLst>
                  </a:tr>
                </a:tbl>
              </a:graphicData>
            </a:graphic>
          </p:graphicFrame>
        </mc:Fallback>
      </mc:AlternateContent>
      <p:cxnSp>
        <p:nvCxnSpPr>
          <p:cNvPr id="65" name="Straight Arrow Connector 64"/>
          <p:cNvCxnSpPr/>
          <p:nvPr/>
        </p:nvCxnSpPr>
        <p:spPr>
          <a:xfrm flipH="1" flipV="1">
            <a:off x="3763771"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782235" y="860610"/>
                <a:ext cx="10627530"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1" i="1" smtClean="0">
                        <a:solidFill>
                          <a:srgbClr val="AD1457"/>
                        </a:solidFill>
                        <a:latin typeface="Cambria Math" panose="02040503050406030204" pitchFamily="18" charset="0"/>
                      </a:rPr>
                      <m:t>𝑿</m:t>
                    </m:r>
                    <m:r>
                      <a:rPr lang="en-US" sz="2400" b="1" i="1" smtClean="0">
                        <a:solidFill>
                          <a:srgbClr val="AD1457"/>
                        </a:solidFill>
                        <a:latin typeface="Cambria Math" panose="02040503050406030204" pitchFamily="18" charset="0"/>
                      </a:rPr>
                      <m:t>= &lt; </m:t>
                    </m:r>
                    <m:r>
                      <a:rPr lang="en-US" sz="2400" b="1" i="1" smtClean="0">
                        <a:solidFill>
                          <a:srgbClr val="AD1457"/>
                        </a:solidFill>
                        <a:latin typeface="Cambria Math" panose="02040503050406030204" pitchFamily="18" charset="0"/>
                      </a:rPr>
                      <m:t>𝑨</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𝑩</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𝑪</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𝑩</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𝑫</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𝑨</m:t>
                    </m:r>
                    <m:r>
                      <a:rPr lang="en-US" sz="2400" b="1" i="1" smtClean="0">
                        <a:solidFill>
                          <a:srgbClr val="AD1457"/>
                        </a:solidFill>
                        <a:latin typeface="Cambria Math" panose="02040503050406030204" pitchFamily="18" charset="0"/>
                      </a:rPr>
                      <m:t>, </m:t>
                    </m:r>
                    <m:r>
                      <a:rPr lang="en-US" sz="2400" b="1" i="1" smtClean="0">
                        <a:solidFill>
                          <a:srgbClr val="AD1457"/>
                        </a:solidFill>
                        <a:latin typeface="Cambria Math" panose="02040503050406030204" pitchFamily="18" charset="0"/>
                      </a:rPr>
                      <m:t>𝑩</m:t>
                    </m:r>
                    <m:r>
                      <a:rPr lang="en-US" sz="2400" b="1" i="1" smtClean="0">
                        <a:solidFill>
                          <a:srgbClr val="AD1457"/>
                        </a:solidFill>
                        <a:latin typeface="Cambria Math" panose="02040503050406030204" pitchFamily="18" charset="0"/>
                      </a:rPr>
                      <m:t>&gt;  </m:t>
                    </m:r>
                  </m:oMath>
                </a14:m>
                <a:r>
                  <a:rPr lang="en-US" sz="2400">
                    <a:solidFill>
                      <a:srgbClr val="AD1457"/>
                    </a:solidFill>
                  </a:rPr>
                  <a:t>and </a:t>
                </a:r>
                <a14:m>
                  <m:oMath xmlns:m="http://schemas.openxmlformats.org/officeDocument/2006/math">
                    <m:r>
                      <a:rPr lang="en-US" sz="2400" b="1" i="1">
                        <a:solidFill>
                          <a:srgbClr val="AD1457"/>
                        </a:solidFill>
                        <a:latin typeface="Cambria Math" panose="02040503050406030204" pitchFamily="18" charset="0"/>
                      </a:rPr>
                      <m:t>𝒀</m:t>
                    </m:r>
                    <m:r>
                      <a:rPr lang="en-US" sz="2400" b="1" i="1">
                        <a:solidFill>
                          <a:srgbClr val="AD1457"/>
                        </a:solidFill>
                        <a:latin typeface="Cambria Math" panose="02040503050406030204" pitchFamily="18" charset="0"/>
                      </a:rPr>
                      <m:t>= &lt;</m:t>
                    </m:r>
                    <m:r>
                      <a:rPr lang="en-US" sz="2400" b="1" i="1">
                        <a:solidFill>
                          <a:srgbClr val="AD1457"/>
                        </a:solidFill>
                        <a:latin typeface="Cambria Math" panose="02040503050406030204" pitchFamily="18" charset="0"/>
                      </a:rPr>
                      <m:t>𝑩</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𝑫</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𝑪</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𝑨</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𝑩</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𝑨</m:t>
                    </m:r>
                    <m:r>
                      <a:rPr lang="en-US" sz="2400" b="1" i="1">
                        <a:solidFill>
                          <a:srgbClr val="AD1457"/>
                        </a:solidFill>
                        <a:latin typeface="Cambria Math" panose="02040503050406030204" pitchFamily="18" charset="0"/>
                      </a:rPr>
                      <m:t>&gt; </m:t>
                    </m:r>
                  </m:oMath>
                </a14:m>
                <a:r>
                  <a:rPr lang="en-US" sz="2400" b="1">
                    <a:solidFill>
                      <a:srgbClr val="AD1457"/>
                    </a:solidFill>
                  </a:rPr>
                  <a:t> and LCS = </a:t>
                </a:r>
                <a14:m>
                  <m:oMath xmlns:m="http://schemas.openxmlformats.org/officeDocument/2006/math">
                    <m:r>
                      <a:rPr lang="en-US" sz="2400" b="1" i="1">
                        <a:solidFill>
                          <a:srgbClr val="AD1457"/>
                        </a:solidFill>
                        <a:latin typeface="Cambria Math" panose="02040503050406030204" pitchFamily="18" charset="0"/>
                      </a:rPr>
                      <m:t>&lt;</m:t>
                    </m:r>
                    <m:r>
                      <a:rPr lang="en-US" sz="2400" b="1" i="1">
                        <a:solidFill>
                          <a:srgbClr val="AD1457"/>
                        </a:solidFill>
                        <a:latin typeface="Cambria Math" panose="02040503050406030204" pitchFamily="18" charset="0"/>
                      </a:rPr>
                      <m:t>𝑩</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𝑫</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𝑨</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𝑩</m:t>
                    </m:r>
                    <m:r>
                      <a:rPr lang="en-US" sz="2400" b="1" i="1">
                        <a:solidFill>
                          <a:srgbClr val="AD1457"/>
                        </a:solidFill>
                        <a:latin typeface="Cambria Math" panose="02040503050406030204" pitchFamily="18" charset="0"/>
                      </a:rPr>
                      <m:t>&gt;</m:t>
                    </m:r>
                  </m:oMath>
                </a14:m>
                <a:r>
                  <a:rPr lang="en-US" sz="2400" b="1">
                    <a:solidFill>
                      <a:srgbClr val="AD1457"/>
                    </a:solidFill>
                  </a:rPr>
                  <a:t> </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68" name="Rectangle 67"/>
              <p:cNvSpPr>
                <a:spLocks noRot="1" noChangeAspect="1" noMove="1" noResize="1" noEditPoints="1" noAdjustHandles="1" noChangeArrowheads="1" noChangeShapeType="1" noTextEdit="1"/>
              </p:cNvSpPr>
              <p:nvPr/>
            </p:nvSpPr>
            <p:spPr>
              <a:xfrm>
                <a:off x="782235" y="860610"/>
                <a:ext cx="10627530" cy="548640"/>
              </a:xfrm>
              <a:prstGeom prst="rect">
                <a:avLst/>
              </a:prstGeom>
              <a:blipFill>
                <a:blip r:embed="rId3"/>
                <a:stretch>
                  <a:fillRect l="-57" b="-17391"/>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6377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27408"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4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75778" y="347862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40882"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3763771"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427408"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7649" y="404381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663745" y="4362995"/>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456835"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7114909"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7804664"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3661905" y="467954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3652182" y="584892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3755890"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flipV="1">
            <a:off x="4427408"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332432" y="52823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flipV="1">
            <a:off x="4427408"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flipV="1">
            <a:off x="5109031"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51090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51090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57834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5700215" y="526996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flipV="1">
            <a:off x="57834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flipV="1">
            <a:off x="6456835"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6456835"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360887" y="554547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7114909"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7051088" y="586199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H="1" flipV="1">
            <a:off x="7042711" y="464035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H="1">
            <a:off x="7700557" y="49856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flipV="1">
            <a:off x="7702567" y="5256903"/>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7804664"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5810617" y="1659707"/>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6496417" y="1665204"/>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7183668" y="1672770"/>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7869743" y="1643880"/>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7716522" y="5834742"/>
            <a:ext cx="656772" cy="594360"/>
          </a:xfrm>
          <a:prstGeom prst="rect">
            <a:avLst/>
          </a:prstGeom>
          <a:solidFill>
            <a:srgbClr val="00B0F0">
              <a:alpha val="30000"/>
            </a:srgbClr>
          </a:solidFill>
        </p:spPr>
        <p:txBody>
          <a:bodyPr wrap="square" rtlCol="0">
            <a:spAutoFit/>
          </a:bodyPr>
          <a:lstStyle/>
          <a:p>
            <a:endParaRPr lang="en-US"/>
          </a:p>
        </p:txBody>
      </p:sp>
      <p:sp>
        <p:nvSpPr>
          <p:cNvPr id="89" name="TextBox 88"/>
          <p:cNvSpPr txBox="1"/>
          <p:nvPr/>
        </p:nvSpPr>
        <p:spPr>
          <a:xfrm>
            <a:off x="7711567" y="5235235"/>
            <a:ext cx="656772" cy="594360"/>
          </a:xfrm>
          <a:prstGeom prst="rect">
            <a:avLst/>
          </a:prstGeom>
          <a:solidFill>
            <a:srgbClr val="00B0F0">
              <a:alpha val="30000"/>
            </a:srgbClr>
          </a:solidFill>
        </p:spPr>
        <p:txBody>
          <a:bodyPr wrap="square" rtlCol="0">
            <a:spAutoFit/>
          </a:bodyPr>
          <a:lstStyle/>
          <a:p>
            <a:endParaRPr lang="en-US"/>
          </a:p>
        </p:txBody>
      </p:sp>
      <p:sp>
        <p:nvSpPr>
          <p:cNvPr id="90" name="TextBox 89"/>
          <p:cNvSpPr txBox="1"/>
          <p:nvPr/>
        </p:nvSpPr>
        <p:spPr>
          <a:xfrm>
            <a:off x="7040075" y="4638402"/>
            <a:ext cx="656772" cy="594360"/>
          </a:xfrm>
          <a:prstGeom prst="rect">
            <a:avLst/>
          </a:prstGeom>
          <a:solidFill>
            <a:srgbClr val="00B0F0">
              <a:alpha val="30000"/>
            </a:srgbClr>
          </a:solidFill>
        </p:spPr>
        <p:txBody>
          <a:bodyPr wrap="square" rtlCol="0">
            <a:spAutoFit/>
          </a:bodyPr>
          <a:lstStyle/>
          <a:p>
            <a:endParaRPr lang="en-US"/>
          </a:p>
        </p:txBody>
      </p:sp>
      <p:sp>
        <p:nvSpPr>
          <p:cNvPr id="91" name="TextBox 90"/>
          <p:cNvSpPr txBox="1"/>
          <p:nvPr/>
        </p:nvSpPr>
        <p:spPr>
          <a:xfrm>
            <a:off x="6363427" y="4039670"/>
            <a:ext cx="656772" cy="594360"/>
          </a:xfrm>
          <a:prstGeom prst="rect">
            <a:avLst/>
          </a:prstGeom>
          <a:solidFill>
            <a:srgbClr val="00B0F0">
              <a:alpha val="30000"/>
            </a:srgbClr>
          </a:solidFill>
        </p:spPr>
        <p:txBody>
          <a:bodyPr wrap="square" rtlCol="0">
            <a:spAutoFit/>
          </a:bodyPr>
          <a:lstStyle/>
          <a:p>
            <a:endParaRPr lang="en-US"/>
          </a:p>
        </p:txBody>
      </p:sp>
      <p:sp>
        <p:nvSpPr>
          <p:cNvPr id="92" name="TextBox 91"/>
          <p:cNvSpPr txBox="1"/>
          <p:nvPr/>
        </p:nvSpPr>
        <p:spPr>
          <a:xfrm>
            <a:off x="6364335" y="3433175"/>
            <a:ext cx="656772" cy="594360"/>
          </a:xfrm>
          <a:prstGeom prst="rect">
            <a:avLst/>
          </a:prstGeom>
          <a:solidFill>
            <a:srgbClr val="00B0F0">
              <a:alpha val="30000"/>
            </a:srgbClr>
          </a:solidFill>
        </p:spPr>
        <p:txBody>
          <a:bodyPr wrap="square" rtlCol="0">
            <a:spAutoFit/>
          </a:bodyPr>
          <a:lstStyle/>
          <a:p>
            <a:endParaRPr lang="en-US"/>
          </a:p>
        </p:txBody>
      </p:sp>
      <p:sp>
        <p:nvSpPr>
          <p:cNvPr id="93" name="TextBox 92"/>
          <p:cNvSpPr txBox="1"/>
          <p:nvPr/>
        </p:nvSpPr>
        <p:spPr>
          <a:xfrm>
            <a:off x="5692143" y="2841534"/>
            <a:ext cx="656772" cy="594360"/>
          </a:xfrm>
          <a:prstGeom prst="rect">
            <a:avLst/>
          </a:prstGeom>
          <a:solidFill>
            <a:srgbClr val="00B0F0">
              <a:alpha val="30000"/>
            </a:srgbClr>
          </a:solidFill>
        </p:spPr>
        <p:txBody>
          <a:bodyPr wrap="square" rtlCol="0">
            <a:spAutoFit/>
          </a:bodyPr>
          <a:lstStyle/>
          <a:p>
            <a:endParaRPr lang="en-US"/>
          </a:p>
        </p:txBody>
      </p:sp>
      <p:sp>
        <p:nvSpPr>
          <p:cNvPr id="94" name="TextBox 93"/>
          <p:cNvSpPr txBox="1"/>
          <p:nvPr/>
        </p:nvSpPr>
        <p:spPr>
          <a:xfrm>
            <a:off x="5017592" y="2242649"/>
            <a:ext cx="656772" cy="594360"/>
          </a:xfrm>
          <a:prstGeom prst="rect">
            <a:avLst/>
          </a:prstGeom>
          <a:solidFill>
            <a:srgbClr val="00B0F0">
              <a:alpha val="30000"/>
            </a:srgbClr>
          </a:solidFill>
        </p:spPr>
        <p:txBody>
          <a:bodyPr wrap="square" rtlCol="0">
            <a:spAutoFit/>
          </a:bodyPr>
          <a:lstStyle/>
          <a:p>
            <a:endParaRPr lang="en-US"/>
          </a:p>
        </p:txBody>
      </p:sp>
      <p:cxnSp>
        <p:nvCxnSpPr>
          <p:cNvPr id="95" name="Straight Connector 94"/>
          <p:cNvCxnSpPr/>
          <p:nvPr/>
        </p:nvCxnSpPr>
        <p:spPr>
          <a:xfrm flipH="1" flipV="1">
            <a:off x="8031666" y="2022703"/>
            <a:ext cx="14514" cy="3210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7371717" y="2038530"/>
            <a:ext cx="0" cy="2595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5984317" y="2038530"/>
            <a:ext cx="1286" cy="804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6672951" y="2030964"/>
            <a:ext cx="1286" cy="1417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043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dur="100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1000"/>
                                        <p:tgtEl>
                                          <p:spTgt spid="88"/>
                                        </p:tgtEl>
                                      </p:cBhvr>
                                    </p:animEffect>
                                  </p:childTnLst>
                                </p:cTn>
                              </p:par>
                            </p:childTnLst>
                          </p:cTn>
                        </p:par>
                        <p:par>
                          <p:cTn id="8" fill="hold" nodeType="afterGroup">
                            <p:stCondLst>
                              <p:cond delay="1000"/>
                            </p:stCondLst>
                            <p:childTnLst>
                              <p:par>
                                <p:cTn id="9" presetID="22" presetClass="entr" presetSubtype="4" dur="100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down)">
                                      <p:cBhvr>
                                        <p:cTn id="11" dur="1000"/>
                                        <p:tgtEl>
                                          <p:spTgt spid="89"/>
                                        </p:tgtEl>
                                      </p:cBhvr>
                                    </p:animEffect>
                                  </p:childTnLst>
                                </p:cTn>
                              </p:par>
                            </p:childTnLst>
                          </p:cTn>
                        </p:par>
                        <p:par>
                          <p:cTn id="12" fill="hold" nodeType="afterGroup">
                            <p:stCondLst>
                              <p:cond delay="2000"/>
                            </p:stCondLst>
                            <p:childTnLst>
                              <p:par>
                                <p:cTn id="13" presetID="22" presetClass="entr" presetSubtype="4" dur="1000"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ipe(down)">
                                      <p:cBhvr>
                                        <p:cTn id="15" dur="1000"/>
                                        <p:tgtEl>
                                          <p:spTgt spid="90"/>
                                        </p:tgtEl>
                                      </p:cBhvr>
                                    </p:animEffect>
                                  </p:childTnLst>
                                </p:cTn>
                              </p:par>
                            </p:childTnLst>
                          </p:cTn>
                        </p:par>
                        <p:par>
                          <p:cTn id="16" fill="hold" nodeType="afterGroup">
                            <p:stCondLst>
                              <p:cond delay="3000"/>
                            </p:stCondLst>
                            <p:childTnLst>
                              <p:par>
                                <p:cTn id="17" presetID="22" presetClass="entr" presetSubtype="4" dur="100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down)">
                                      <p:cBhvr>
                                        <p:cTn id="19" dur="1000"/>
                                        <p:tgtEl>
                                          <p:spTgt spid="91"/>
                                        </p:tgtEl>
                                      </p:cBhvr>
                                    </p:animEffect>
                                  </p:childTnLst>
                                </p:cTn>
                              </p:par>
                            </p:childTnLst>
                          </p:cTn>
                        </p:par>
                        <p:par>
                          <p:cTn id="20" fill="hold" nodeType="afterGroup">
                            <p:stCondLst>
                              <p:cond delay="4000"/>
                            </p:stCondLst>
                            <p:childTnLst>
                              <p:par>
                                <p:cTn id="21" presetID="22" presetClass="entr" presetSubtype="4" dur="1000"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down)">
                                      <p:cBhvr>
                                        <p:cTn id="23" dur="1000"/>
                                        <p:tgtEl>
                                          <p:spTgt spid="92"/>
                                        </p:tgtEl>
                                      </p:cBhvr>
                                    </p:animEffect>
                                  </p:childTnLst>
                                </p:cTn>
                              </p:par>
                            </p:childTnLst>
                          </p:cTn>
                        </p:par>
                        <p:par>
                          <p:cTn id="24" fill="hold" nodeType="afterGroup">
                            <p:stCondLst>
                              <p:cond delay="5000"/>
                            </p:stCondLst>
                            <p:childTnLst>
                              <p:par>
                                <p:cTn id="25" presetID="22" presetClass="entr" presetSubtype="4" dur="1000"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1000"/>
                                        <p:tgtEl>
                                          <p:spTgt spid="93"/>
                                        </p:tgtEl>
                                      </p:cBhvr>
                                    </p:animEffect>
                                  </p:childTnLst>
                                </p:cTn>
                              </p:par>
                            </p:childTnLst>
                          </p:cTn>
                        </p:par>
                        <p:par>
                          <p:cTn id="28" fill="hold" nodeType="afterGroup">
                            <p:stCondLst>
                              <p:cond delay="6000"/>
                            </p:stCondLst>
                            <p:childTnLst>
                              <p:par>
                                <p:cTn id="29" presetID="22" presetClass="entr" presetSubtype="4" dur="100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down)">
                                      <p:cBhvr>
                                        <p:cTn id="31" dur="1000"/>
                                        <p:tgtEl>
                                          <p:spTgt spid="94"/>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4" dur="50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childTnLst>
                          </p:cTn>
                        </p:par>
                        <p:par>
                          <p:cTn id="37" fill="hold" nodeType="afterGroup">
                            <p:stCondLst>
                              <p:cond delay="500"/>
                            </p:stCondLst>
                            <p:childTnLst>
                              <p:par>
                                <p:cTn id="38" presetID="10" presetClass="entr" presetSubtype="0" dur="500"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par>
                                <p:cTn id="41" presetID="22" presetClass="entr" presetSubtype="4" dur="50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wipe(down)">
                                      <p:cBhvr>
                                        <p:cTn id="43" dur="500"/>
                                        <p:tgtEl>
                                          <p:spTgt spid="98"/>
                                        </p:tgtEl>
                                      </p:cBhvr>
                                    </p:animEffect>
                                  </p:childTnLst>
                                </p:cTn>
                              </p:par>
                            </p:childTnLst>
                          </p:cTn>
                        </p:par>
                        <p:par>
                          <p:cTn id="44" fill="hold" nodeType="afterGroup">
                            <p:stCondLst>
                              <p:cond delay="1000"/>
                            </p:stCondLst>
                            <p:childTnLst>
                              <p:par>
                                <p:cTn id="45" presetID="10" presetClass="entr" presetSubtype="0" dur="500"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22" presetClass="entr" presetSubtype="4" dur="500"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down)">
                                      <p:cBhvr>
                                        <p:cTn id="50" dur="500"/>
                                        <p:tgtEl>
                                          <p:spTgt spid="96"/>
                                        </p:tgtEl>
                                      </p:cBhvr>
                                    </p:animEffect>
                                  </p:childTnLst>
                                </p:cTn>
                              </p:par>
                            </p:childTnLst>
                          </p:cTn>
                        </p:par>
                        <p:par>
                          <p:cTn id="51" fill="hold" nodeType="afterGroup">
                            <p:stCondLst>
                              <p:cond delay="1500"/>
                            </p:stCondLst>
                            <p:childTnLst>
                              <p:par>
                                <p:cTn id="52" presetID="10" presetClass="entr" presetSubtype="0" dur="500" fill="hold" grpId="0"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22" presetClass="entr" presetSubtype="4" dur="500" fill="hold"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down)">
                                      <p:cBhvr>
                                        <p:cTn id="57" dur="500"/>
                                        <p:tgtEl>
                                          <p:spTgt spid="95"/>
                                        </p:tgtEl>
                                      </p:cBhvr>
                                    </p:animEffect>
                                  </p:childTnLst>
                                </p:cTn>
                              </p:par>
                            </p:childTnLst>
                          </p:cTn>
                        </p:par>
                        <p:par>
                          <p:cTn id="58" fill="hold" nodeType="afterGroup">
                            <p:stCondLst>
                              <p:cond delay="2000"/>
                            </p:stCondLst>
                            <p:childTnLst>
                              <p:par>
                                <p:cTn id="59" presetID="10" presetClass="entr" presetSubtype="0" dur="50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10" presetClass="entr" presetSubtype="0" dur="500"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 Pair Shortest Path – Floyd’s Algorithm </a:t>
            </a:r>
          </a:p>
        </p:txBody>
      </p:sp>
    </p:spTree>
    <p:extLst>
      <p:ext uri="{BB962C8B-B14F-4D97-AF65-F5344CB8AC3E}">
        <p14:creationId xmlns:p14="http://schemas.microsoft.com/office/powerpoint/2010/main" val="262687031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Given a </a:t>
                </a:r>
                <a:r>
                  <a:rPr lang="en-US">
                    <a:solidFill>
                      <a:srgbClr val="AD1457"/>
                    </a:solidFill>
                  </a:rPr>
                  <a:t>directed, connected weighted graph </a:t>
                </a:r>
                <a14:m>
                  <m:oMath xmlns:m="http://schemas.openxmlformats.org/officeDocument/2006/math">
                    <m:r>
                      <m:rPr>
                        <m:sty m:val="p"/>
                      </m:rPr>
                      <a:rPr lang="en-US" i="0" smtClean="0">
                        <a:solidFill>
                          <a:srgbClr val="AD1457"/>
                        </a:solidFill>
                        <a:latin typeface="Cambria Math" panose="02040503050406030204" pitchFamily="18" charset="0"/>
                      </a:rPr>
                      <m:t>G</m:t>
                    </m:r>
                    <m:r>
                      <a:rPr lang="en-US" i="0" smtClean="0">
                        <a:solidFill>
                          <a:srgbClr val="AD1457"/>
                        </a:solidFill>
                        <a:latin typeface="Cambria Math" panose="02040503050406030204" pitchFamily="18" charset="0"/>
                      </a:rPr>
                      <m:t>(</m:t>
                    </m:r>
                    <m:r>
                      <m:rPr>
                        <m:sty m:val="p"/>
                      </m:rPr>
                      <a:rPr lang="en-US" i="0" smtClean="0">
                        <a:solidFill>
                          <a:srgbClr val="AD1457"/>
                        </a:solidFill>
                        <a:latin typeface="Cambria Math" panose="02040503050406030204" pitchFamily="18" charset="0"/>
                      </a:rPr>
                      <m:t>V</m:t>
                    </m:r>
                    <m:r>
                      <a:rPr lang="en-US" i="0" smtClean="0">
                        <a:solidFill>
                          <a:srgbClr val="AD1457"/>
                        </a:solidFill>
                        <a:latin typeface="Cambria Math" panose="02040503050406030204" pitchFamily="18" charset="0"/>
                      </a:rPr>
                      <m:t>, </m:t>
                    </m:r>
                    <m:r>
                      <m:rPr>
                        <m:sty m:val="p"/>
                      </m:rPr>
                      <a:rPr lang="en-US" i="0" smtClean="0">
                        <a:solidFill>
                          <a:srgbClr val="AD1457"/>
                        </a:solidFill>
                        <a:latin typeface="Cambria Math" panose="02040503050406030204" pitchFamily="18" charset="0"/>
                      </a:rPr>
                      <m:t>E</m:t>
                    </m:r>
                    <m:r>
                      <a:rPr lang="en-US" i="0">
                        <a:solidFill>
                          <a:srgbClr val="AD1457"/>
                        </a:solidFill>
                        <a:latin typeface="Cambria Math" panose="02040503050406030204" pitchFamily="18" charset="0"/>
                      </a:rPr>
                      <m:t>), </m:t>
                    </m:r>
                  </m:oMath>
                </a14:m>
                <a:r>
                  <a:rPr lang="en-US"/>
                  <a:t>for each edge </a:t>
                </a:r>
                <a14:m>
                  <m:oMath xmlns:m="http://schemas.openxmlformats.org/officeDocument/2006/math">
                    <m:r>
                      <a:rPr lang="en-US" i="0" smtClean="0">
                        <a:latin typeface="Cambria Math" panose="02040503050406030204" pitchFamily="18" charset="0"/>
                      </a:rPr>
                      <m:t>⟨</m:t>
                    </m:r>
                    <m:r>
                      <m:rPr>
                        <m:sty m:val="p"/>
                      </m:rPr>
                      <a:rPr lang="en-US" i="0" smtClean="0">
                        <a:latin typeface="Cambria Math" panose="02040503050406030204" pitchFamily="18" charset="0"/>
                      </a:rPr>
                      <m:t>u</m:t>
                    </m:r>
                    <m:r>
                      <a:rPr lang="en-US" i="0" smtClean="0">
                        <a:latin typeface="Cambria Math" panose="02040503050406030204" pitchFamily="18" charset="0"/>
                      </a:rPr>
                      <m:t>, </m:t>
                    </m:r>
                    <m:r>
                      <m:rPr>
                        <m:sty m:val="p"/>
                      </m:rPr>
                      <a:rPr lang="en-US" i="0" smtClean="0">
                        <a:latin typeface="Cambria Math" panose="02040503050406030204" pitchFamily="18" charset="0"/>
                      </a:rPr>
                      <m:t>v</m:t>
                    </m:r>
                    <m:r>
                      <a:rPr lang="en-US" i="0">
                        <a:latin typeface="Cambria Math" panose="02040503050406030204" pitchFamily="18" charset="0"/>
                      </a:rPr>
                      <m:t>⟩∈</m:t>
                    </m:r>
                    <m:r>
                      <m:rPr>
                        <m:sty m:val="p"/>
                      </m:rPr>
                      <a:rPr lang="en-US" i="0">
                        <a:latin typeface="Cambria Math" panose="02040503050406030204" pitchFamily="18" charset="0"/>
                      </a:rPr>
                      <m:t>E</m:t>
                    </m:r>
                  </m:oMath>
                </a14:m>
                <a:r>
                  <a:rPr lang="en-US"/>
                  <a:t>, a weight </a:t>
                </a:r>
                <a14:m>
                  <m:oMath xmlns:m="http://schemas.openxmlformats.org/officeDocument/2006/math">
                    <m:r>
                      <m:rPr>
                        <m:sty m:val="p"/>
                      </m:rPr>
                      <a:rPr lang="en-US" i="0" smtClean="0">
                        <a:latin typeface="Cambria Math" panose="02040503050406030204" pitchFamily="18" charset="0"/>
                      </a:rPr>
                      <m:t>w</m:t>
                    </m:r>
                    <m:r>
                      <a:rPr lang="en-US" i="0" smtClean="0">
                        <a:latin typeface="Cambria Math" panose="02040503050406030204" pitchFamily="18" charset="0"/>
                      </a:rPr>
                      <m:t>(</m:t>
                    </m:r>
                    <m:r>
                      <m:rPr>
                        <m:sty m:val="p"/>
                      </m:rPr>
                      <a:rPr lang="en-US" i="0" smtClean="0">
                        <a:latin typeface="Cambria Math" panose="02040503050406030204" pitchFamily="18" charset="0"/>
                      </a:rPr>
                      <m:t>u</m:t>
                    </m:r>
                    <m:r>
                      <a:rPr lang="en-US" i="0" smtClean="0">
                        <a:latin typeface="Cambria Math" panose="02040503050406030204" pitchFamily="18" charset="0"/>
                      </a:rPr>
                      <m:t>, </m:t>
                    </m:r>
                    <m:r>
                      <m:rPr>
                        <m:sty m:val="p"/>
                      </m:rPr>
                      <a:rPr lang="en-US" i="0" smtClean="0">
                        <a:latin typeface="Cambria Math" panose="02040503050406030204" pitchFamily="18" charset="0"/>
                      </a:rPr>
                      <m:t>v</m:t>
                    </m:r>
                    <m:r>
                      <a:rPr lang="en-US" i="0">
                        <a:latin typeface="Cambria Math" panose="02040503050406030204" pitchFamily="18" charset="0"/>
                      </a:rPr>
                      <m:t>) </m:t>
                    </m:r>
                  </m:oMath>
                </a14:m>
                <a:r>
                  <a:rPr lang="en-US"/>
                  <a:t>is associated with each edge. </a:t>
                </a:r>
              </a:p>
              <a:p>
                <a:r>
                  <a:rPr lang="en-US"/>
                  <a:t>The all pairs of shortest paths problem is to find </a:t>
                </a:r>
                <a:r>
                  <a:rPr lang="en-US">
                    <a:solidFill>
                      <a:srgbClr val="AD1457"/>
                    </a:solidFill>
                  </a:rPr>
                  <a:t>a shortest path </a:t>
                </a:r>
                <a:r>
                  <a:rPr lang="en-US"/>
                  <a:t>from </a:t>
                </a:r>
                <a14:m>
                  <m:oMath xmlns:m="http://schemas.openxmlformats.org/officeDocument/2006/math">
                    <m:r>
                      <a:rPr lang="en-US" i="1" smtClean="0">
                        <a:latin typeface="Cambria Math" panose="02040503050406030204" pitchFamily="18" charset="0"/>
                      </a:rPr>
                      <m:t>𝑢</m:t>
                    </m:r>
                  </m:oMath>
                </a14:m>
                <a:r>
                  <a:rPr lang="en-US"/>
                  <a:t> to </a:t>
                </a:r>
                <a14:m>
                  <m:oMath xmlns:m="http://schemas.openxmlformats.org/officeDocument/2006/math">
                    <m:r>
                      <a:rPr lang="en-US" i="1" smtClean="0">
                        <a:latin typeface="Cambria Math" panose="02040503050406030204" pitchFamily="18" charset="0"/>
                      </a:rPr>
                      <m:t>𝑣</m:t>
                    </m:r>
                  </m:oMath>
                </a14:m>
                <a:r>
                  <a:rPr lang="en-US"/>
                  <a:t> for every pair of vertices </a:t>
                </a:r>
                <a14:m>
                  <m:oMath xmlns:m="http://schemas.openxmlformats.org/officeDocument/2006/math">
                    <m:r>
                      <a:rPr lang="en-US" i="1" smtClean="0">
                        <a:latin typeface="Cambria Math" panose="02040503050406030204" pitchFamily="18" charset="0"/>
                      </a:rPr>
                      <m:t>𝑢</m:t>
                    </m:r>
                  </m:oMath>
                </a14:m>
                <a:r>
                  <a:rPr lang="en-US"/>
                  <a:t> and </a:t>
                </a:r>
                <a14:m>
                  <m:oMath xmlns:m="http://schemas.openxmlformats.org/officeDocument/2006/math">
                    <m:r>
                      <a:rPr lang="en-US" i="1" smtClean="0">
                        <a:latin typeface="Cambria Math" panose="02040503050406030204" pitchFamily="18" charset="0"/>
                      </a:rPr>
                      <m:t>𝑣</m:t>
                    </m:r>
                  </m:oMath>
                </a14:m>
                <a:r>
                  <a:rPr lang="en-US"/>
                  <a:t> in </a:t>
                </a:r>
                <a14:m>
                  <m:oMath xmlns:m="http://schemas.openxmlformats.org/officeDocument/2006/math">
                    <m:r>
                      <m:rPr>
                        <m:sty m:val="p"/>
                      </m:rPr>
                      <a:rPr lang="en-US" i="0" smtClean="0">
                        <a:latin typeface="Cambria Math" panose="02040503050406030204" pitchFamily="18" charset="0"/>
                      </a:rPr>
                      <m:t>V</m:t>
                    </m:r>
                  </m:oMath>
                </a14:m>
                <a:r>
                  <a:rPr lang="en-US"/>
                  <a:t>.</a:t>
                </a:r>
              </a:p>
              <a:p>
                <a:r>
                  <a:rPr lang="en-US">
                    <a:solidFill>
                      <a:srgbClr val="AD1457"/>
                    </a:solidFill>
                  </a:rPr>
                  <a:t>Floyd’s algorithm </a:t>
                </a:r>
                <a:r>
                  <a:rPr lang="en-US"/>
                  <a:t>is used to find all pair shortest path problem from a given weighted graph. </a:t>
                </a:r>
              </a:p>
              <a:p>
                <a:r>
                  <a:rPr lang="en-US"/>
                  <a:t>As a result of this algorithm, it will generate a matrix, which will represent the </a:t>
                </a:r>
                <a:r>
                  <a:rPr lang="en-US">
                    <a:solidFill>
                      <a:srgbClr val="AD1457"/>
                    </a:solidFill>
                  </a:rPr>
                  <a:t>minimum distance</a:t>
                </a:r>
                <a:r>
                  <a:rPr lang="en-US"/>
                  <a:t> from any node to all other nodes in the graph.</a:t>
                </a:r>
              </a:p>
              <a:p>
                <a:r>
                  <a:rPr lang="en-US"/>
                  <a:t>At first, the output matrix is same as </a:t>
                </a:r>
                <a:r>
                  <a:rPr lang="en-US">
                    <a:solidFill>
                      <a:srgbClr val="AD1457"/>
                    </a:solidFill>
                  </a:rPr>
                  <a:t>given cost matrix </a:t>
                </a:r>
                <a:r>
                  <a:rPr lang="en-US"/>
                  <a:t>of the graph. </a:t>
                </a:r>
              </a:p>
              <a:p>
                <a:r>
                  <a:rPr lang="en-US"/>
                  <a:t>As the algorithm proceeds, the output matrix will be updated with each vertex </a:t>
                </a:r>
                <a14:m>
                  <m:oMath xmlns:m="http://schemas.openxmlformats.org/officeDocument/2006/math">
                    <m:r>
                      <a:rPr lang="en-US" i="1" smtClean="0">
                        <a:solidFill>
                          <a:srgbClr val="AD1457"/>
                        </a:solidFill>
                        <a:latin typeface="Cambria Math" panose="02040503050406030204" pitchFamily="18" charset="0"/>
                      </a:rPr>
                      <m:t>𝑘</m:t>
                    </m:r>
                  </m:oMath>
                </a14:m>
                <a:r>
                  <a:rPr lang="en-US">
                    <a:solidFill>
                      <a:srgbClr val="AD1457"/>
                    </a:solidFill>
                  </a:rPr>
                  <a:t> as an intermediate vertex</a:t>
                </a:r>
                <a:r>
                  <a:rPr lang="en-US"/>
                  <a:t>.</a:t>
                </a:r>
              </a:p>
              <a:p>
                <a:r>
                  <a:rPr lang="en-US"/>
                  <a:t>The time complexity of this algorithm is </a:t>
                </a:r>
                <a14:m>
                  <m:oMath xmlns:m="http://schemas.openxmlformats.org/officeDocument/2006/math">
                    <m:r>
                      <m:rPr>
                        <m:sty m:val="p"/>
                      </m:rPr>
                      <a:rPr lang="en-US" i="0" smtClean="0">
                        <a:solidFill>
                          <a:srgbClr val="AD1457"/>
                        </a:solidFill>
                        <a:latin typeface="Cambria Math" panose="02040503050406030204" pitchFamily="18" charset="0"/>
                      </a:rPr>
                      <m:t>O</m:t>
                    </m:r>
                    <m:r>
                      <a:rPr lang="en-US" i="0" smtClean="0">
                        <a:solidFill>
                          <a:srgbClr val="AD1457"/>
                        </a:solidFill>
                        <a:latin typeface="Cambria Math" panose="02040503050406030204" pitchFamily="18" charset="0"/>
                      </a:rPr>
                      <m:t>(</m:t>
                    </m:r>
                    <m:sSup>
                      <m:sSupPr>
                        <m:ctrlPr>
                          <a:rPr lang="en-US" i="1" smtClean="0">
                            <a:solidFill>
                              <a:srgbClr val="AD1457"/>
                            </a:solidFill>
                            <a:latin typeface="Cambria Math" panose="02040503050406030204" pitchFamily="18" charset="0"/>
                          </a:rPr>
                        </m:ctrlPr>
                      </m:sSupPr>
                      <m:e>
                        <m:r>
                          <m:rPr>
                            <m:sty m:val="p"/>
                          </m:rPr>
                          <a:rPr lang="en-US" b="0" i="0" smtClean="0">
                            <a:solidFill>
                              <a:srgbClr val="AD1457"/>
                            </a:solidFill>
                            <a:latin typeface="Cambria Math" panose="02040503050406030204" pitchFamily="18" charset="0"/>
                          </a:rPr>
                          <m:t>n</m:t>
                        </m:r>
                      </m:e>
                      <m:sup>
                        <m:r>
                          <a:rPr lang="en-US" b="0" i="0" smtClean="0">
                            <a:solidFill>
                              <a:srgbClr val="AD1457"/>
                            </a:solidFill>
                            <a:latin typeface="Cambria Math" panose="02040503050406030204" pitchFamily="18" charset="0"/>
                          </a:rPr>
                          <m:t>3</m:t>
                        </m:r>
                      </m:sup>
                    </m:sSup>
                    <m:r>
                      <a:rPr lang="en-US" i="0" smtClean="0">
                        <a:solidFill>
                          <a:srgbClr val="AD1457"/>
                        </a:solidFill>
                        <a:latin typeface="Cambria Math" panose="02040503050406030204" pitchFamily="18" charset="0"/>
                      </a:rPr>
                      <m:t>)</m:t>
                    </m:r>
                  </m:oMath>
                </a14:m>
                <a:r>
                  <a:rPr lang="en-US"/>
                  <a:t>, where </a:t>
                </a:r>
                <a14:m>
                  <m:oMath xmlns:m="http://schemas.openxmlformats.org/officeDocument/2006/math">
                    <m:r>
                      <a:rPr lang="en-US" b="0" i="1" smtClean="0">
                        <a:solidFill>
                          <a:srgbClr val="AD1457"/>
                        </a:solidFill>
                        <a:latin typeface="Cambria Math" panose="02040503050406030204" pitchFamily="18" charset="0"/>
                      </a:rPr>
                      <m:t>𝑛</m:t>
                    </m:r>
                  </m:oMath>
                </a14:m>
                <a:r>
                  <a:rPr lang="en-US"/>
                  <a:t> is the number of vertices in the graph.</a:t>
                </a: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p:spTree>
    <p:extLst>
      <p:ext uri="{BB962C8B-B14F-4D97-AF65-F5344CB8AC3E}">
        <p14:creationId xmlns:p14="http://schemas.microsoft.com/office/powerpoint/2010/main" val="33878989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1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50585" y="2395885"/>
                <a:ext cx="3678571" cy="1678858"/>
              </a:xfrm>
              <a:prstGeom prst="rect">
                <a:avLst/>
              </a:prstGeom>
            </p:spPr>
            <p:txBody>
              <a:bodyPr wrap="none">
                <a:spAutoFit/>
              </a:bodyPr>
              <a:lstStyle/>
              <a:p>
                <a:pPr algn="ctr">
                  <a:lnSpc>
                    <a:spcPct val="115000"/>
                  </a:lnSpc>
                </a:pPr>
                <a:r>
                  <a:rPr lang="en-US" sz="2400"/>
                  <a:t>D</a:t>
                </a:r>
                <a:r>
                  <a:rPr lang="en-US" sz="2400" baseline="-25000"/>
                  <a:t>1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smtClean="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250585" y="2395885"/>
                <a:ext cx="3678571" cy="1678858"/>
              </a:xfrm>
              <a:prstGeom prst="rect">
                <a:avLst/>
              </a:prstGeom>
              <a:blipFill>
                <a:blip r:embed="rId3"/>
                <a:stretch>
                  <a:fillRect l="-1821"/>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94999"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→1→3=</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→3=15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→1→4=</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38" name="TextBox 37"/>
          <p:cNvSpPr txBox="1"/>
          <p:nvPr/>
        </p:nvSpPr>
        <p:spPr>
          <a:xfrm>
            <a:off x="7650460" y="5797731"/>
            <a:ext cx="1504431" cy="461665"/>
          </a:xfrm>
          <a:prstGeom prst="rect">
            <a:avLst/>
          </a:prstGeom>
          <a:noFill/>
        </p:spPr>
        <p:txBody>
          <a:bodyPr wrap="square" rtlCol="0">
            <a:spAutoFit/>
          </a:bodyPr>
          <a:lstStyle/>
          <a:p>
            <a:pPr algn="ctr"/>
            <a:r>
              <a:rPr lang="en-US" sz="2400">
                <a:solidFill>
                  <a:srgbClr val="AD1457"/>
                </a:solidFill>
              </a:rPr>
              <a:t>No change </a:t>
            </a:r>
          </a:p>
        </p:txBody>
      </p:sp>
      <p:sp>
        <p:nvSpPr>
          <p:cNvPr id="39" name="TextBox 38"/>
          <p:cNvSpPr txBox="1"/>
          <p:nvPr/>
        </p:nvSpPr>
        <p:spPr>
          <a:xfrm>
            <a:off x="6250142" y="4847070"/>
            <a:ext cx="2111992" cy="369332"/>
          </a:xfrm>
          <a:prstGeom prst="rect">
            <a:avLst/>
          </a:prstGeom>
          <a:solidFill>
            <a:schemeClr val="bg1"/>
          </a:solidFill>
        </p:spPr>
        <p:txBody>
          <a:bodyPr wrap="square" rtlCol="0">
            <a:spAutoFit/>
          </a:bodyPr>
          <a:lstStyle/>
          <a:p>
            <a:endParaRPr lang="en-US"/>
          </a:p>
        </p:txBody>
      </p:sp>
      <p:sp>
        <p:nvSpPr>
          <p:cNvPr id="40" name="TextBox 39"/>
          <p:cNvSpPr txBox="1"/>
          <p:nvPr/>
        </p:nvSpPr>
        <p:spPr>
          <a:xfrm>
            <a:off x="6304734" y="5297706"/>
            <a:ext cx="2057400" cy="369332"/>
          </a:xfrm>
          <a:prstGeom prst="rect">
            <a:avLst/>
          </a:prstGeom>
          <a:solidFill>
            <a:schemeClr val="bg1"/>
          </a:solidFill>
        </p:spPr>
        <p:txBody>
          <a:bodyPr wrap="square" rtlCol="0">
            <a:spAutoFit/>
          </a:bodyPr>
          <a:lstStyle/>
          <a:p>
            <a:endParaRPr lang="en-US"/>
          </a:p>
        </p:txBody>
      </p:sp>
      <p:sp>
        <p:nvSpPr>
          <p:cNvPr id="41" name="TextBox 40"/>
          <p:cNvSpPr txBox="1"/>
          <p:nvPr/>
        </p:nvSpPr>
        <p:spPr>
          <a:xfrm>
            <a:off x="8683695" y="4802438"/>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83695" y="5292324"/>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181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dur="50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dur="5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nodeType="afterGroup">
                            <p:stCondLst>
                              <p:cond delay="500"/>
                            </p:stCondLst>
                            <p:childTnLst>
                              <p:par>
                                <p:cTn id="27" presetID="10" presetClass="entr" presetSubtype="0" dur="50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nodeType="afterGroup">
                            <p:stCondLst>
                              <p:cond delay="1000"/>
                            </p:stCondLst>
                            <p:childTnLst>
                              <p:par>
                                <p:cTn id="31" presetID="10" presetClass="entr" presetSubtype="0" dur="500"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1" dur="50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dur="50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ntr" presetSubtype="0" dur="50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nodeType="afterGroup">
                            <p:stCondLst>
                              <p:cond delay="500"/>
                            </p:stCondLst>
                            <p:childTnLst>
                              <p:par>
                                <p:cTn id="53" presetID="10" presetClass="entr" presetSubtype="0" dur="500"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par>
                          <p:cTn id="56" fill="hold" nodeType="afterGroup">
                            <p:stCondLst>
                              <p:cond delay="1000"/>
                            </p:stCondLst>
                            <p:childTnLst>
                              <p:par>
                                <p:cTn id="57" presetID="10" presetClass="entr" presetSubtype="0" dur="50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4" dur="500"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down)">
                                      <p:cBhvr>
                                        <p:cTn id="64" dur="500"/>
                                        <p:tgtEl>
                                          <p:spTgt spid="43"/>
                                        </p:tgtEl>
                                      </p:cBhvr>
                                    </p:animEffect>
                                  </p:childTnLst>
                                </p:cTn>
                              </p:par>
                              <p:par>
                                <p:cTn id="65" presetID="22" presetClass="entr" presetSubtype="4" dur="50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down)">
                                      <p:cBhvr>
                                        <p:cTn id="67" dur="500"/>
                                        <p:tgtEl>
                                          <p:spTgt spid="44"/>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10" presetClass="entr" presetSubtype="0" dur="500"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1" presetClass="exit" presetSubtype="0" dur="1" fill="hold" grpId="0" nodeType="clickEffect">
                                  <p:stCondLst>
                                    <p:cond delay="0"/>
                                  </p:stCondLst>
                                  <p:childTnLst>
                                    <p:set>
                                      <p:cBhvr>
                                        <p:cTn id="76" dur="1" fill="hold">
                                          <p:stCondLst>
                                            <p:cond delay="0"/>
                                          </p:stCondLst>
                                        </p:cTn>
                                        <p:tgtEl>
                                          <p:spTgt spid="39"/>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p:stCondLst>
                              <p:cond delay="0"/>
                            </p:stCondLst>
                            <p:childTnLst>
                              <p:par>
                                <p:cTn id="79" presetID="1" presetClass="exit" presetSubtype="0" dur="1" fill="hold" grpId="0" nodeType="clickEffect">
                                  <p:stCondLst>
                                    <p:cond delay="0"/>
                                  </p:stCondLst>
                                  <p:childTnLst>
                                    <p:set>
                                      <p:cBhvr>
                                        <p:cTn id="80" dur="1" fill="hold">
                                          <p:stCondLst>
                                            <p:cond delay="0"/>
                                          </p:stCondLst>
                                        </p:cTn>
                                        <p:tgtEl>
                                          <p:spTgt spid="41"/>
                                        </p:tgtEl>
                                        <p:attrNameLst>
                                          <p:attrName>style.visibility</p:attrName>
                                        </p:attrNameLst>
                                      </p:cBhvr>
                                      <p:to>
                                        <p:strVal val="hidden"/>
                                      </p:to>
                                    </p:set>
                                  </p:childTnLst>
                                </p:cTn>
                              </p:par>
                            </p:childTnLst>
                          </p:cTn>
                        </p:par>
                      </p:childTnLst>
                    </p:cTn>
                  </p:par>
                  <p:par>
                    <p:cTn id="81" fill="hold" nodeType="clickPar">
                      <p:stCondLst>
                        <p:cond delay="indefinite"/>
                      </p:stCondLst>
                      <p:childTnLst>
                        <p:par>
                          <p:cTn id="82" fill="hold">
                            <p:stCondLst>
                              <p:cond delay="0"/>
                            </p:stCondLst>
                            <p:childTnLst>
                              <p:par>
                                <p:cTn id="83" presetID="1" presetClass="exit" presetSubtype="0" dur="1" fill="hold" grpId="0" nodeType="clickEffect">
                                  <p:stCondLst>
                                    <p:cond delay="0"/>
                                  </p:stCondLst>
                                  <p:childTnLst>
                                    <p:set>
                                      <p:cBhvr>
                                        <p:cTn id="84" dur="1" fill="hold">
                                          <p:stCondLst>
                                            <p:cond delay="0"/>
                                          </p:stCondLst>
                                        </p:cTn>
                                        <p:tgtEl>
                                          <p:spTgt spid="40"/>
                                        </p:tgtEl>
                                        <p:attrNameLst>
                                          <p:attrName>style.visibility</p:attrName>
                                        </p:attrNameLst>
                                      </p:cBhvr>
                                      <p:to>
                                        <p:strVal val="hidden"/>
                                      </p:to>
                                    </p:set>
                                  </p:childTnLst>
                                </p:cTn>
                              </p:par>
                            </p:childTnLst>
                          </p:cTn>
                        </p:par>
                      </p:childTnLst>
                    </p:cTn>
                  </p:par>
                  <p:par>
                    <p:cTn id="85" fill="hold" nodeType="clickPar">
                      <p:stCondLst>
                        <p:cond delay="indefinite"/>
                      </p:stCondLst>
                      <p:childTnLst>
                        <p:par>
                          <p:cTn id="86" fill="hold">
                            <p:stCondLst>
                              <p:cond delay="0"/>
                            </p:stCondLst>
                            <p:childTnLst>
                              <p:par>
                                <p:cTn id="87" presetID="1" presetClass="exit" presetSubtype="0" dur="1" fill="hold" grpId="0" nodeType="clickEffect">
                                  <p:stCondLst>
                                    <p:cond delay="0"/>
                                  </p:stCondLst>
                                  <p:childTnLst>
                                    <p:set>
                                      <p:cBhvr>
                                        <p:cTn id="88" dur="1" fill="hold">
                                          <p:stCondLst>
                                            <p:cond delay="0"/>
                                          </p:stCondLst>
                                        </p:cTn>
                                        <p:tgtEl>
                                          <p:spTgt spid="42"/>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p:stCondLst>
                              <p:cond delay="0"/>
                            </p:stCondLst>
                            <p:childTnLst>
                              <p:par>
                                <p:cTn id="91" presetID="10" presetClass="entr" presetSubtype="0" dur="50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2" grpId="0" animBg="1"/>
      <p:bldP spid="33" grpId="0"/>
      <p:bldP spid="34" grpId="0"/>
      <p:bldP spid="38" grpId="0"/>
      <p:bldP spid="39" grpId="0" animBg="1"/>
      <p:bldP spid="40" grpId="0" animBg="1"/>
      <p:bldP spid="41" grpId="0" animBg="1"/>
      <p:bldP spid="42" grpId="0" animBg="1"/>
      <p:bldP spid="43" grpId="0" animBg="1"/>
      <p:bldP spid="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1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50586" y="2395885"/>
                <a:ext cx="3677186" cy="1678858"/>
              </a:xfrm>
              <a:prstGeom prst="rect">
                <a:avLst/>
              </a:prstGeom>
            </p:spPr>
            <p:txBody>
              <a:bodyPr wrap="square">
                <a:spAutoFit/>
              </a:bodyPr>
              <a:lstStyle/>
              <a:p>
                <a:pPr algn="ctr">
                  <a:lnSpc>
                    <a:spcPct val="115000"/>
                  </a:lnSpc>
                </a:pPr>
                <a:r>
                  <a:rPr lang="en-US" sz="2400"/>
                  <a:t>D</a:t>
                </a:r>
                <a:r>
                  <a:rPr lang="en-US" sz="2400" baseline="-25000"/>
                  <a:t>1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smtClean="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250586" y="2395885"/>
                <a:ext cx="3677186" cy="1678858"/>
              </a:xfrm>
              <a:prstGeom prst="rect">
                <a:avLst/>
              </a:prstGeom>
              <a:blipFill>
                <a:blip r:embed="rId3"/>
                <a:stretch>
                  <a:fillRect l="-1821"/>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94999"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→1→2=</m:t>
                                </m:r>
                                <m:r>
                                  <a:rPr lang="en-US" sz="2400" b="0" i="0" smtClean="0">
                                    <a:latin typeface="Cambria Math" panose="02040503050406030204" pitchFamily="18" charset="0"/>
                                  </a:rPr>
                                  <m:t>35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→2=</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→1→4=</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→4=15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0" name="TextBox 39"/>
          <p:cNvSpPr txBox="1"/>
          <p:nvPr/>
        </p:nvSpPr>
        <p:spPr>
          <a:xfrm>
            <a:off x="6304734" y="5284643"/>
            <a:ext cx="2057400" cy="369332"/>
          </a:xfrm>
          <a:prstGeom prst="rect">
            <a:avLst/>
          </a:prstGeom>
          <a:solidFill>
            <a:schemeClr val="bg1"/>
          </a:solidFill>
        </p:spPr>
        <p:txBody>
          <a:bodyPr wrap="square" rtlCol="0">
            <a:spAutoFit/>
          </a:bodyPr>
          <a:lstStyle/>
          <a:p>
            <a:endParaRPr lang="en-US"/>
          </a:p>
        </p:txBody>
      </p:sp>
      <p:sp>
        <p:nvSpPr>
          <p:cNvPr id="41" name="TextBox 40"/>
          <p:cNvSpPr txBox="1"/>
          <p:nvPr/>
        </p:nvSpPr>
        <p:spPr>
          <a:xfrm>
            <a:off x="8605318" y="4854690"/>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05319" y="5279261"/>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7921874" y="3324171"/>
                <a:ext cx="48907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𝟑𝟓</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1" name="TextBox 50"/>
              <p:cNvSpPr txBox="1">
                <a:spLocks noRot="1" noChangeAspect="1" noMove="1" noResize="1" noEditPoints="1" noAdjustHandles="1" noChangeArrowheads="1" noChangeShapeType="1" noTextEdit="1"/>
              </p:cNvSpPr>
              <p:nvPr/>
            </p:nvSpPr>
            <p:spPr>
              <a:xfrm>
                <a:off x="7921874" y="3324171"/>
                <a:ext cx="489078" cy="461665"/>
              </a:xfrm>
              <a:prstGeom prst="rect">
                <a:avLst/>
              </a:prstGeom>
              <a:blipFill>
                <a:blip r:embed="rId5"/>
                <a:stretch>
                  <a:fillRect l="-5000" r="-16250"/>
                </a:stretch>
              </a:blipFill>
            </p:spPr>
            <p:txBody>
              <a:bodyPr/>
              <a:lstStyle/>
              <a:p>
                <a:r>
                  <a:rPr lang="en-US">
                    <a:noFill/>
                  </a:rPr>
                  <a:t> </a:t>
                </a:r>
              </a:p>
            </p:txBody>
          </p:sp>
        </mc:Fallback>
      </mc:AlternateContent>
      <p:sp>
        <p:nvSpPr>
          <p:cNvPr id="52" name="Rounded Rectangle 51"/>
          <p:cNvSpPr/>
          <p:nvPr/>
        </p:nvSpPr>
        <p:spPr>
          <a:xfrm>
            <a:off x="8025375"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328520" y="4834005"/>
            <a:ext cx="2111992"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520754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p:stCondLst>
                              <p:cond delay="0"/>
                            </p:stCondLst>
                            <p:childTnLst>
                              <p:par>
                                <p:cTn id="14" presetID="1" presetClass="exit" presetSubtype="0" dur="1"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1" presetClass="exit" presetSubtype="0" dur="1"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p:stCondLst>
                              <p:cond delay="0"/>
                            </p:stCondLst>
                            <p:childTnLst>
                              <p:par>
                                <p:cTn id="22" presetID="1" presetClass="exit" presetSubtype="0" dur="1"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p:stCondLst>
                              <p:cond delay="0"/>
                            </p:stCondLst>
                            <p:childTnLst>
                              <p:par>
                                <p:cTn id="26" presetID="21" presetClass="entr" presetSubtype="1" dur="100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heel(1)">
                                      <p:cBhvr>
                                        <p:cTn id="28" dur="1000"/>
                                        <p:tgtEl>
                                          <p:spTgt spid="52"/>
                                        </p:tgtEl>
                                      </p:cBhvr>
                                    </p:animEffect>
                                  </p:childTnLst>
                                </p:cTn>
                              </p:par>
                            </p:childTnLst>
                          </p:cTn>
                        </p:par>
                        <p:par>
                          <p:cTn id="29" fill="hold" nodeType="afterGroup">
                            <p:stCondLst>
                              <p:cond delay="1000"/>
                            </p:stCondLst>
                            <p:childTnLst>
                              <p:par>
                                <p:cTn id="30" presetID="10" presetClass="entr" presetSubtype="0" dur="50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1" grpId="0" animBg="1"/>
      <p:bldP spid="52" grpId="0" animBg="1"/>
      <p:bldP spid="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1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18525" y="2395885"/>
                <a:ext cx="3742691" cy="1678858"/>
              </a:xfrm>
              <a:prstGeom prst="rect">
                <a:avLst/>
              </a:prstGeom>
            </p:spPr>
            <p:txBody>
              <a:bodyPr wrap="none">
                <a:spAutoFit/>
              </a:bodyPr>
              <a:lstStyle/>
              <a:p>
                <a:pPr algn="ctr">
                  <a:lnSpc>
                    <a:spcPct val="115000"/>
                  </a:lnSpc>
                </a:pPr>
                <a:r>
                  <a:rPr lang="en-US" sz="2400"/>
                  <a:t>D</a:t>
                </a:r>
                <a:r>
                  <a:rPr lang="en-US" sz="2400" baseline="-25000"/>
                  <a:t>1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218525" y="2395885"/>
                <a:ext cx="3742691" cy="1678858"/>
              </a:xfrm>
              <a:prstGeom prst="rect">
                <a:avLst/>
              </a:prstGeom>
              <a:blipFill>
                <a:blip r:embed="rId3"/>
                <a:stretch>
                  <a:fillRect l="-2443"/>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→1→2=</m:t>
                                </m:r>
                                <m:r>
                                  <a:rPr lang="en-US" sz="2400" b="0" i="0" smtClean="0">
                                    <a:latin typeface="Cambria Math" panose="02040503050406030204" pitchFamily="18" charset="0"/>
                                    <a:ea typeface="Cambria Math" panose="02040503050406030204" pitchFamily="18" charset="0"/>
                                  </a:rPr>
                                  <m:t>20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→2=</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→1→3=</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→3=5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0" name="TextBox 39"/>
          <p:cNvSpPr txBox="1"/>
          <p:nvPr/>
        </p:nvSpPr>
        <p:spPr>
          <a:xfrm>
            <a:off x="6331628" y="5298090"/>
            <a:ext cx="2057400" cy="369332"/>
          </a:xfrm>
          <a:prstGeom prst="rect">
            <a:avLst/>
          </a:prstGeom>
          <a:solidFill>
            <a:schemeClr val="bg1"/>
          </a:solidFill>
        </p:spPr>
        <p:txBody>
          <a:bodyPr wrap="square" rtlCol="0">
            <a:spAutoFit/>
          </a:bodyPr>
          <a:lstStyle/>
          <a:p>
            <a:endParaRPr lang="en-US"/>
          </a:p>
        </p:txBody>
      </p:sp>
      <p:sp>
        <p:nvSpPr>
          <p:cNvPr id="41" name="TextBox 40"/>
          <p:cNvSpPr txBox="1"/>
          <p:nvPr/>
        </p:nvSpPr>
        <p:spPr>
          <a:xfrm>
            <a:off x="8632212" y="4854690"/>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05320" y="5292709"/>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301626" y="4834005"/>
            <a:ext cx="2111992"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45" name="TextBox 44"/>
              <p:cNvSpPr txBox="1"/>
              <p:nvPr/>
            </p:nvSpPr>
            <p:spPr>
              <a:xfrm>
                <a:off x="7916036" y="3689343"/>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𝟐𝟎</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5" name="TextBox 44"/>
              <p:cNvSpPr txBox="1">
                <a:spLocks noRot="1" noChangeAspect="1" noMove="1" noResize="1" noEditPoints="1" noAdjustHandles="1" noChangeArrowheads="1" noChangeShapeType="1" noTextEdit="1"/>
              </p:cNvSpPr>
              <p:nvPr/>
            </p:nvSpPr>
            <p:spPr>
              <a:xfrm>
                <a:off x="7916036" y="3689343"/>
                <a:ext cx="489078" cy="365760"/>
              </a:xfrm>
              <a:prstGeom prst="rect">
                <a:avLst/>
              </a:prstGeom>
              <a:blipFill>
                <a:blip r:embed="rId5"/>
                <a:stretch>
                  <a:fillRect l="-3750" r="-15000" b="-10000"/>
                </a:stretch>
              </a:blipFill>
            </p:spPr>
            <p:txBody>
              <a:bodyPr/>
              <a:lstStyle/>
              <a:p>
                <a:r>
                  <a:rPr lang="en-US">
                    <a:noFill/>
                  </a:rPr>
                  <a:t> </a:t>
                </a:r>
              </a:p>
            </p:txBody>
          </p:sp>
        </mc:Fallback>
      </mc:AlternateContent>
    </p:spTree>
    <p:extLst>
      <p:ext uri="{BB962C8B-B14F-4D97-AF65-F5344CB8AC3E}">
        <p14:creationId xmlns:p14="http://schemas.microsoft.com/office/powerpoint/2010/main" val="3141921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p:stCondLst>
                              <p:cond delay="0"/>
                            </p:stCondLst>
                            <p:childTnLst>
                              <p:par>
                                <p:cTn id="14" presetID="1" presetClass="exit" presetSubtype="0" dur="1"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1" presetClass="exit" presetSubtype="0" dur="1"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p:stCondLst>
                              <p:cond delay="0"/>
                            </p:stCondLst>
                            <p:childTnLst>
                              <p:par>
                                <p:cTn id="22" presetID="1" presetClass="exit" presetSubtype="0" dur="1"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p:stCondLst>
                              <p:cond delay="0"/>
                            </p:stCondLst>
                            <p:childTnLst>
                              <p:par>
                                <p:cTn id="26" presetID="21" presetClass="entr" presetSubtype="1" dur="100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heel(1)">
                                      <p:cBhvr>
                                        <p:cTn id="28" dur="1000"/>
                                        <p:tgtEl>
                                          <p:spTgt spid="52"/>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ntr" presetSubtype="0" dur="50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2" grpId="0" animBg="1"/>
      <p:bldP spid="39"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r>
              <a:rPr lang="en-US" dirty="0">
                <a:latin typeface="Calibri" panose="020F0502020204030204" pitchFamily="34" charset="0"/>
                <a:cs typeface="Calibri" panose="020F0502020204030204" pitchFamily="34" charset="0"/>
              </a:rPr>
              <a:t>We have two methods to deal with </a:t>
            </a:r>
            <a:r>
              <a:rPr lang="en-US" dirty="0" smtClean="0">
                <a:latin typeface="Calibri" panose="020F0502020204030204" pitchFamily="34" charset="0"/>
                <a:cs typeface="Calibri" panose="020F0502020204030204" pitchFamily="34" charset="0"/>
              </a:rPr>
              <a:t>this (</a:t>
            </a:r>
            <a:r>
              <a:rPr lang="en-US" dirty="0" err="1" smtClean="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memoization</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(ii)tabulation</a:t>
            </a:r>
          </a:p>
          <a:p>
            <a:pPr marL="0" indent="0">
              <a:buNone/>
            </a:pPr>
            <a:endParaRPr lang="en-US" dirty="0" smtClean="0">
              <a:latin typeface="Calibri" panose="020F0502020204030204" pitchFamily="34" charset="0"/>
              <a:cs typeface="Calibri" panose="020F0502020204030204" pitchFamily="34" charset="0"/>
            </a:endParaRPr>
          </a:p>
          <a:p>
            <a:pPr marL="0" indent="0">
              <a:buNone/>
            </a:pPr>
            <a:r>
              <a:rPr lang="en-US" dirty="0" smtClean="0">
                <a:latin typeface="Calibri" panose="020F0502020204030204" pitchFamily="34" charset="0"/>
                <a:cs typeface="Calibri" panose="020F0502020204030204" pitchFamily="34" charset="0"/>
              </a:rPr>
              <a:t>1. </a:t>
            </a:r>
            <a:r>
              <a:rPr lang="en-US" b="1" dirty="0" smtClean="0">
                <a:latin typeface="Calibri" panose="020F0502020204030204" pitchFamily="34" charset="0"/>
                <a:cs typeface="Calibri" panose="020F0502020204030204" pitchFamily="34" charset="0"/>
              </a:rPr>
              <a:t>Memoization:</a:t>
            </a: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solution to the </a:t>
            </a:r>
            <a:r>
              <a:rPr lang="en-US" dirty="0" smtClean="0">
                <a:latin typeface="Calibri" panose="020F0502020204030204" pitchFamily="34" charset="0"/>
                <a:cs typeface="Calibri" panose="020F0502020204030204" pitchFamily="34" charset="0"/>
              </a:rPr>
              <a:t>given </a:t>
            </a:r>
            <a:r>
              <a:rPr lang="en-US" dirty="0">
                <a:latin typeface="Calibri" panose="020F0502020204030204" pitchFamily="34" charset="0"/>
                <a:cs typeface="Calibri" panose="020F0502020204030204" pitchFamily="34" charset="0"/>
              </a:rPr>
              <a:t>problem is to save the computed results in an array.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First</a:t>
            </a:r>
            <a:r>
              <a:rPr lang="en-US" dirty="0">
                <a:latin typeface="Calibri" panose="020F0502020204030204" pitchFamily="34" charset="0"/>
                <a:cs typeface="Calibri" panose="020F0502020204030204" pitchFamily="34" charset="0"/>
              </a:rPr>
              <a:t>, we calculate F(16) and F(17) and save their values in an array.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F(18) is calculated by summing the values of F(17) and F(16), which are already saved in an array. The computed value of F(18) is saved in an array.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value of F(19) is calculated using the sum of F(18), and F(17), and their values are already saved in an array. The computed value of F(19) is stored in an array.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value of F(20) can be calculated by adding the values of F(19) and F(18), and the values of both F(19) and F(18) are stored in an array. </a:t>
            </a:r>
            <a:endParaRPr lang="en-US" dirty="0" smtClean="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The </a:t>
            </a:r>
            <a:r>
              <a:rPr lang="en-US" dirty="0">
                <a:latin typeface="Calibri" panose="020F0502020204030204" pitchFamily="34" charset="0"/>
                <a:cs typeface="Calibri" panose="020F0502020204030204" pitchFamily="34" charset="0"/>
              </a:rPr>
              <a:t>final computed value of F(20) is stored in an array.</a:t>
            </a:r>
          </a:p>
        </p:txBody>
      </p:sp>
    </p:spTree>
    <p:extLst>
      <p:ext uri="{BB962C8B-B14F-4D97-AF65-F5344CB8AC3E}">
        <p14:creationId xmlns:p14="http://schemas.microsoft.com/office/powerpoint/2010/main" val="805117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3</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2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18525" y="2395885"/>
                <a:ext cx="3742691" cy="1678858"/>
              </a:xfrm>
              <a:prstGeom prst="rect">
                <a:avLst/>
              </a:prstGeom>
            </p:spPr>
            <p:txBody>
              <a:bodyPr wrap="none">
                <a:spAutoFit/>
              </a:bodyPr>
              <a:lstStyle/>
              <a:p>
                <a:pPr algn="ctr">
                  <a:lnSpc>
                    <a:spcPct val="115000"/>
                  </a:lnSpc>
                </a:pPr>
                <a:r>
                  <a:rPr lang="en-US" sz="2400"/>
                  <a:t>D</a:t>
                </a:r>
                <a:r>
                  <a:rPr lang="en-US" sz="2400" baseline="-25000"/>
                  <a:t>2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218525" y="2395885"/>
                <a:ext cx="3742691" cy="1678858"/>
              </a:xfrm>
              <a:prstGeom prst="rect">
                <a:avLst/>
              </a:prstGeom>
              <a:blipFill>
                <a:blip r:embed="rId3"/>
                <a:stretch>
                  <a:fillRect l="-2443"/>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→2→3=</m:t>
                                </m:r>
                                <m:r>
                                  <a:rPr lang="en-US" sz="2400" b="0" i="0" smtClean="0">
                                    <a:latin typeface="Cambria Math" panose="02040503050406030204" pitchFamily="18" charset="0"/>
                                    <a:ea typeface="Cambria Math" panose="02040503050406030204" pitchFamily="18" charset="0"/>
                                  </a:rPr>
                                  <m:t>20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→2→4=</m:t>
                                </m:r>
                                <m:r>
                                  <a:rPr lang="en-US" sz="2400" b="0" i="0" smtClean="0">
                                    <a:latin typeface="Cambria Math" panose="02040503050406030204" pitchFamily="18" charset="0"/>
                                  </a:rPr>
                                  <m:t>10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m:t>
                                </m:r>
                                <m:r>
                                  <a:rPr lang="en-US" sz="2400" smtClean="0">
                                    <a:latin typeface="Cambria Math" panose="02040503050406030204" pitchFamily="18" charset="0"/>
                                  </a:rPr>
                                  <m:t>∞</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1" name="TextBox 40"/>
          <p:cNvSpPr txBox="1"/>
          <p:nvPr/>
        </p:nvSpPr>
        <p:spPr>
          <a:xfrm>
            <a:off x="8613386" y="4827028"/>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40667" y="5285025"/>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7955941" y="2652625"/>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974967"/>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8020635" y="529480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8569177" y="2592062"/>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𝟐𝟎</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7" name="TextBox 46"/>
              <p:cNvSpPr txBox="1">
                <a:spLocks noRot="1" noChangeAspect="1" noMove="1" noResize="1" noEditPoints="1" noAdjustHandles="1" noChangeArrowheads="1" noChangeShapeType="1" noTextEdit="1"/>
              </p:cNvSpPr>
              <p:nvPr/>
            </p:nvSpPr>
            <p:spPr>
              <a:xfrm>
                <a:off x="8569177" y="2592062"/>
                <a:ext cx="489078" cy="365760"/>
              </a:xfrm>
              <a:prstGeom prst="rect">
                <a:avLst/>
              </a:prstGeom>
              <a:blipFill>
                <a:blip r:embed="rId5"/>
                <a:stretch>
                  <a:fillRect l="-3750" r="-15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9170070" y="2592062"/>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𝟏𝟎</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8" name="TextBox 47"/>
              <p:cNvSpPr txBox="1">
                <a:spLocks noRot="1" noChangeAspect="1" noMove="1" noResize="1" noEditPoints="1" noAdjustHandles="1" noChangeArrowheads="1" noChangeShapeType="1" noTextEdit="1"/>
              </p:cNvSpPr>
              <p:nvPr/>
            </p:nvSpPr>
            <p:spPr>
              <a:xfrm>
                <a:off x="9170070" y="2592062"/>
                <a:ext cx="489078" cy="365760"/>
              </a:xfrm>
              <a:prstGeom prst="rect">
                <a:avLst/>
              </a:prstGeom>
              <a:blipFill>
                <a:blip r:embed="rId6"/>
                <a:stretch>
                  <a:fillRect l="-2469" r="-14815" b="-10000"/>
                </a:stretch>
              </a:blipFill>
            </p:spPr>
            <p:txBody>
              <a:bodyPr/>
              <a:lstStyle/>
              <a:p>
                <a:r>
                  <a:rPr lang="en-US">
                    <a:noFill/>
                  </a:rPr>
                  <a:t> </a:t>
                </a:r>
              </a:p>
            </p:txBody>
          </p:sp>
        </mc:Fallback>
      </mc:AlternateContent>
      <p:sp>
        <p:nvSpPr>
          <p:cNvPr id="40" name="TextBox 39"/>
          <p:cNvSpPr txBox="1"/>
          <p:nvPr/>
        </p:nvSpPr>
        <p:spPr>
          <a:xfrm>
            <a:off x="6265162" y="5295401"/>
            <a:ext cx="2194560" cy="369332"/>
          </a:xfrm>
          <a:prstGeom prst="rect">
            <a:avLst/>
          </a:prstGeom>
          <a:solidFill>
            <a:schemeClr val="bg1"/>
          </a:solidFill>
        </p:spPr>
        <p:txBody>
          <a:bodyPr wrap="square" rtlCol="0">
            <a:spAutoFit/>
          </a:bodyPr>
          <a:lstStyle/>
          <a:p>
            <a:endParaRPr lang="en-US"/>
          </a:p>
        </p:txBody>
      </p:sp>
      <p:sp>
        <p:nvSpPr>
          <p:cNvPr id="39" name="TextBox 38"/>
          <p:cNvSpPr txBox="1"/>
          <p:nvPr/>
        </p:nvSpPr>
        <p:spPr>
          <a:xfrm>
            <a:off x="6281262" y="4830163"/>
            <a:ext cx="2194560" cy="369332"/>
          </a:xfrm>
          <a:prstGeom prst="rect">
            <a:avLst/>
          </a:prstGeom>
          <a:solidFill>
            <a:schemeClr val="bg1"/>
          </a:solidFill>
        </p:spPr>
        <p:txBody>
          <a:bodyPr wrap="square" rtlCol="0">
            <a:spAutoFit/>
          </a:bodyPr>
          <a:lstStyle/>
          <a:p>
            <a:endParaRPr lang="en-US"/>
          </a:p>
        </p:txBody>
      </p:sp>
      <p:sp>
        <p:nvSpPr>
          <p:cNvPr id="49" name="TextBox 48"/>
          <p:cNvSpPr txBox="1"/>
          <p:nvPr/>
        </p:nvSpPr>
        <p:spPr>
          <a:xfrm>
            <a:off x="6161294" y="5863045"/>
            <a:ext cx="3296215" cy="461665"/>
          </a:xfrm>
          <a:prstGeom prst="rect">
            <a:avLst/>
          </a:prstGeom>
          <a:noFill/>
        </p:spPr>
        <p:txBody>
          <a:bodyPr wrap="square" rtlCol="0">
            <a:spAutoFit/>
          </a:bodyPr>
          <a:lstStyle/>
          <a:p>
            <a:pPr algn="ctr"/>
            <a:r>
              <a:rPr lang="en-US" sz="2400">
                <a:solidFill>
                  <a:srgbClr val="AD1457"/>
                </a:solidFill>
              </a:rPr>
              <a:t>No change for Node 3 &amp; 4 </a:t>
            </a:r>
          </a:p>
        </p:txBody>
      </p:sp>
    </p:spTree>
    <p:extLst>
      <p:ext uri="{BB962C8B-B14F-4D97-AF65-F5344CB8AC3E}">
        <p14:creationId xmlns:p14="http://schemas.microsoft.com/office/powerpoint/2010/main" val="20216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dur="100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nodeType="afterGroup">
                            <p:stCondLst>
                              <p:cond delay="1000"/>
                            </p:stCondLst>
                            <p:childTnLst>
                              <p:par>
                                <p:cTn id="9" presetID="10" presetClass="entr" presetSubtype="0" dur="50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dur="100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dur="100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 presetClass="exit" presetSubtype="0" dur="1"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p:stCondLst>
                              <p:cond delay="0"/>
                            </p:stCondLst>
                            <p:childTnLst>
                              <p:par>
                                <p:cTn id="42" presetID="1" presetClass="exit" presetSubtype="0" dur="1"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1" presetClass="exit" presetSubtype="0" dur="1"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p:stCondLst>
                              <p:cond delay="0"/>
                            </p:stCondLst>
                            <p:childTnLst>
                              <p:par>
                                <p:cTn id="50" presetID="1" presetClass="exit" presetSubtype="0" dur="1"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p:stCondLst>
                              <p:cond delay="0"/>
                            </p:stCondLst>
                            <p:childTnLst>
                              <p:par>
                                <p:cTn id="54" presetID="21" presetClass="entr" presetSubtype="1" dur="100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21" presetClass="entr" presetSubtype="1" dur="1000"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heel(1)">
                                      <p:cBhvr>
                                        <p:cTn id="66" dur="1000"/>
                                        <p:tgtEl>
                                          <p:spTgt spid="46"/>
                                        </p:tgtEl>
                                      </p:cBhvr>
                                    </p:animEffect>
                                  </p:childTnLst>
                                </p:cTn>
                              </p:par>
                            </p:childTnLst>
                          </p:cTn>
                        </p:par>
                      </p:childTnLst>
                    </p:cTn>
                  </p:par>
                  <p:par>
                    <p:cTn id="67" fill="hold" nodeType="clickPar">
                      <p:stCondLst>
                        <p:cond delay="indefinite"/>
                      </p:stCondLst>
                      <p:childTnLst>
                        <p:par>
                          <p:cTn id="68" fill="hold">
                            <p:stCondLst>
                              <p:cond delay="0"/>
                            </p:stCondLst>
                            <p:childTnLst>
                              <p:par>
                                <p:cTn id="69" presetID="10" presetClass="entr" presetSubtype="0" dur="50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52" grpId="0" animBg="1"/>
      <p:bldP spid="46" grpId="0" animBg="1"/>
      <p:bldP spid="47" grpId="0" animBg="1"/>
      <p:bldP spid="48" grpId="0" animBg="1"/>
      <p:bldP spid="40" grpId="0" animBg="1"/>
      <p:bldP spid="39" grpId="0" animBg="1"/>
      <p:bldP spid="4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4</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3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89671" y="2395885"/>
                <a:ext cx="3800399" cy="1678858"/>
              </a:xfrm>
              <a:prstGeom prst="rect">
                <a:avLst/>
              </a:prstGeom>
            </p:spPr>
            <p:txBody>
              <a:bodyPr wrap="none">
                <a:spAutoFit/>
              </a:bodyPr>
              <a:lstStyle/>
              <a:p>
                <a:pPr algn="ctr">
                  <a:lnSpc>
                    <a:spcPct val="115000"/>
                  </a:lnSpc>
                </a:pPr>
                <a:r>
                  <a:rPr lang="en-US" sz="2400"/>
                  <a:t>D</a:t>
                </a:r>
                <a:r>
                  <a:rPr lang="en-US" sz="2400" baseline="-25000"/>
                  <a:t>3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189671" y="2395885"/>
                <a:ext cx="3800399" cy="1678858"/>
              </a:xfrm>
              <a:prstGeom prst="rect">
                <a:avLst/>
              </a:prstGeom>
              <a:blipFill>
                <a:blip r:embed="rId3"/>
                <a:stretch>
                  <a:fillRect l="-240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→3→2=</m:t>
                                </m:r>
                                <m:r>
                                  <a:rPr lang="en-US" sz="2400" b="0" i="0" smtClean="0">
                                    <a:latin typeface="Cambria Math" panose="02040503050406030204" pitchFamily="18" charset="0"/>
                                    <a:ea typeface="Cambria Math" panose="02040503050406030204" pitchFamily="18" charset="0"/>
                                  </a:rPr>
                                  <m:t>55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m:t>
                                </m:r>
                                <m:r>
                                  <a:rPr lang="en-US" sz="2400" b="0" i="0" smtClean="0">
                                    <a:latin typeface="Cambria Math" panose="02040503050406030204" pitchFamily="18" charset="0"/>
                                  </a:rPr>
                                  <m:t>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→3→4=</m:t>
                                </m:r>
                                <m:r>
                                  <a:rPr lang="en-US" sz="2400" b="0" i="0" smtClean="0">
                                    <a:latin typeface="Cambria Math" panose="02040503050406030204" pitchFamily="18" charset="0"/>
                                    <a:ea typeface="Cambria Math" panose="02040503050406030204" pitchFamily="18" charset="0"/>
                                  </a:rPr>
                                  <m:t>35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ea typeface="Cambria Math" panose="02040503050406030204" pitchFamily="18" charset="0"/>
                                  </a:rPr>
                                  <m:t>10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1" name="TextBox 40"/>
          <p:cNvSpPr txBox="1"/>
          <p:nvPr/>
        </p:nvSpPr>
        <p:spPr>
          <a:xfrm>
            <a:off x="8587259" y="4827028"/>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40668" y="5271963"/>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8609085"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3407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25974" y="5282338"/>
            <a:ext cx="2194560" cy="369332"/>
          </a:xfrm>
          <a:prstGeom prst="rect">
            <a:avLst/>
          </a:prstGeom>
          <a:solidFill>
            <a:schemeClr val="bg1"/>
          </a:solidFill>
        </p:spPr>
        <p:txBody>
          <a:bodyPr wrap="square" rtlCol="0">
            <a:spAutoFit/>
          </a:bodyPr>
          <a:lstStyle/>
          <a:p>
            <a:endParaRPr lang="en-US"/>
          </a:p>
        </p:txBody>
      </p:sp>
      <p:sp>
        <p:nvSpPr>
          <p:cNvPr id="39" name="TextBox 38"/>
          <p:cNvSpPr txBox="1"/>
          <p:nvPr/>
        </p:nvSpPr>
        <p:spPr>
          <a:xfrm>
            <a:off x="6229011" y="4830162"/>
            <a:ext cx="2194560" cy="369332"/>
          </a:xfrm>
          <a:prstGeom prst="rect">
            <a:avLst/>
          </a:prstGeom>
          <a:solidFill>
            <a:schemeClr val="bg1"/>
          </a:solidFill>
        </p:spPr>
        <p:txBody>
          <a:bodyPr wrap="square" rtlCol="0">
            <a:spAutoFit/>
          </a:bodyPr>
          <a:lstStyle/>
          <a:p>
            <a:endParaRPr lang="en-US"/>
          </a:p>
        </p:txBody>
      </p:sp>
      <p:sp>
        <p:nvSpPr>
          <p:cNvPr id="49" name="TextBox 48"/>
          <p:cNvSpPr txBox="1"/>
          <p:nvPr/>
        </p:nvSpPr>
        <p:spPr>
          <a:xfrm>
            <a:off x="7650460" y="5797731"/>
            <a:ext cx="1504431" cy="461665"/>
          </a:xfrm>
          <a:prstGeom prst="rect">
            <a:avLst/>
          </a:prstGeom>
          <a:noFill/>
        </p:spPr>
        <p:txBody>
          <a:bodyPr wrap="square" rtlCol="0">
            <a:spAutoFit/>
          </a:bodyPr>
          <a:lstStyle/>
          <a:p>
            <a:pPr algn="ctr"/>
            <a:r>
              <a:rPr lang="en-US" sz="2400">
                <a:solidFill>
                  <a:srgbClr val="AD1457"/>
                </a:solidFill>
              </a:rPr>
              <a:t>No change </a:t>
            </a:r>
          </a:p>
        </p:txBody>
      </p:sp>
    </p:spTree>
    <p:extLst>
      <p:ext uri="{BB962C8B-B14F-4D97-AF65-F5344CB8AC3E}">
        <p14:creationId xmlns:p14="http://schemas.microsoft.com/office/powerpoint/2010/main" val="1293630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dur="100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nodeType="afterGroup">
                            <p:stCondLst>
                              <p:cond delay="1000"/>
                            </p:stCondLst>
                            <p:childTnLst>
                              <p:par>
                                <p:cTn id="9" presetID="10" presetClass="entr" presetSubtype="0" dur="50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dur="100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dur="100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 presetClass="exit" presetSubtype="0" dur="1"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p:stCondLst>
                              <p:cond delay="0"/>
                            </p:stCondLst>
                            <p:childTnLst>
                              <p:par>
                                <p:cTn id="42" presetID="1" presetClass="exit" presetSubtype="0" dur="1"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1" presetClass="exit" presetSubtype="0" dur="1"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p:stCondLst>
                              <p:cond delay="0"/>
                            </p:stCondLst>
                            <p:childTnLst>
                              <p:par>
                                <p:cTn id="50" presetID="1" presetClass="exit" presetSubtype="0" dur="1"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p:stCondLst>
                              <p:cond delay="0"/>
                            </p:stCondLst>
                            <p:childTnLst>
                              <p:par>
                                <p:cTn id="54" presetID="10" presetClass="entr" presetSubtype="0" dur="50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40" grpId="0" animBg="1"/>
      <p:bldP spid="39" grpId="0" animBg="1"/>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4</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3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89671" y="2395885"/>
                <a:ext cx="3800399" cy="1678858"/>
              </a:xfrm>
              <a:prstGeom prst="rect">
                <a:avLst/>
              </a:prstGeom>
            </p:spPr>
            <p:txBody>
              <a:bodyPr wrap="none">
                <a:spAutoFit/>
              </a:bodyPr>
              <a:lstStyle/>
              <a:p>
                <a:pPr algn="ctr">
                  <a:lnSpc>
                    <a:spcPct val="115000"/>
                  </a:lnSpc>
                </a:pPr>
                <a:r>
                  <a:rPr lang="en-US" sz="2400"/>
                  <a:t>D</a:t>
                </a:r>
                <a:r>
                  <a:rPr lang="en-US" sz="2400" baseline="-25000"/>
                  <a:t>3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189671" y="2395885"/>
                <a:ext cx="3800399" cy="1678858"/>
              </a:xfrm>
              <a:prstGeom prst="rect">
                <a:avLst/>
              </a:prstGeom>
              <a:blipFill>
                <a:blip r:embed="rId3"/>
                <a:stretch>
                  <a:fillRect l="-240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→3→1=</m:t>
                                </m:r>
                                <m:r>
                                  <a:rPr lang="en-US" sz="2400" b="0" i="0" smtClean="0">
                                    <a:latin typeface="Cambria Math" panose="02040503050406030204" pitchFamily="18" charset="0"/>
                                    <a:ea typeface="Cambria Math" panose="02040503050406030204" pitchFamily="18" charset="0"/>
                                  </a:rPr>
                                  <m:t>45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m:t>
                                </m:r>
                                <m:r>
                                  <a:rPr lang="en-US" sz="2400" b="0" i="0" smtClean="0">
                                    <a:latin typeface="Cambria Math" panose="02040503050406030204" pitchFamily="18" charset="0"/>
                                  </a:rPr>
                                  <m:t>50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→3→4=</m:t>
                                </m:r>
                                <m:r>
                                  <a:rPr lang="en-US" sz="2400" b="0" i="0" smtClean="0">
                                    <a:latin typeface="Cambria Math" panose="02040503050406030204" pitchFamily="18" charset="0"/>
                                    <a:ea typeface="Cambria Math" panose="02040503050406030204" pitchFamily="18" charset="0"/>
                                  </a:rPr>
                                  <m:t>30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ea typeface="Cambria Math" panose="02040503050406030204" pitchFamily="18" charset="0"/>
                                  </a:rPr>
                                  <m:t>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1" name="TextBox 40"/>
          <p:cNvSpPr txBox="1"/>
          <p:nvPr/>
        </p:nvSpPr>
        <p:spPr>
          <a:xfrm>
            <a:off x="8600322" y="4840090"/>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588417" y="5298089"/>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8609085"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3407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52100" y="5295401"/>
            <a:ext cx="2194560" cy="369332"/>
          </a:xfrm>
          <a:prstGeom prst="rect">
            <a:avLst/>
          </a:prstGeom>
          <a:solidFill>
            <a:schemeClr val="bg1"/>
          </a:solidFill>
        </p:spPr>
        <p:txBody>
          <a:bodyPr wrap="square" rtlCol="0">
            <a:spAutoFit/>
          </a:bodyPr>
          <a:lstStyle/>
          <a:p>
            <a:endParaRPr lang="en-US"/>
          </a:p>
        </p:txBody>
      </p:sp>
      <p:sp>
        <p:nvSpPr>
          <p:cNvPr id="49" name="TextBox 48"/>
          <p:cNvSpPr txBox="1"/>
          <p:nvPr/>
        </p:nvSpPr>
        <p:spPr>
          <a:xfrm>
            <a:off x="6161296" y="5771605"/>
            <a:ext cx="2956580" cy="461665"/>
          </a:xfrm>
          <a:prstGeom prst="rect">
            <a:avLst/>
          </a:prstGeom>
          <a:noFill/>
        </p:spPr>
        <p:txBody>
          <a:bodyPr wrap="square" rtlCol="0">
            <a:spAutoFit/>
          </a:bodyPr>
          <a:lstStyle/>
          <a:p>
            <a:pPr algn="ctr"/>
            <a:r>
              <a:rPr lang="en-US" sz="2400">
                <a:solidFill>
                  <a:srgbClr val="AD1457"/>
                </a:solidFill>
              </a:rPr>
              <a:t>No change for Node 4  </a:t>
            </a:r>
          </a:p>
        </p:txBody>
      </p:sp>
      <p:sp>
        <p:nvSpPr>
          <p:cNvPr id="45" name="Rounded Rectangle 44"/>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255137" y="4843225"/>
            <a:ext cx="2194560"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46" name="TextBox 45"/>
              <p:cNvSpPr txBox="1"/>
              <p:nvPr/>
            </p:nvSpPr>
            <p:spPr>
              <a:xfrm>
                <a:off x="7223703" y="2935996"/>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𝟒𝟓</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6" name="TextBox 45"/>
              <p:cNvSpPr txBox="1">
                <a:spLocks noRot="1" noChangeAspect="1" noMove="1" noResize="1" noEditPoints="1" noAdjustHandles="1" noChangeArrowheads="1" noChangeShapeType="1" noTextEdit="1"/>
              </p:cNvSpPr>
              <p:nvPr/>
            </p:nvSpPr>
            <p:spPr>
              <a:xfrm>
                <a:off x="7223703" y="2935996"/>
                <a:ext cx="489078" cy="365760"/>
              </a:xfrm>
              <a:prstGeom prst="rect">
                <a:avLst/>
              </a:prstGeom>
              <a:blipFill>
                <a:blip r:embed="rId5"/>
                <a:stretch>
                  <a:fillRect l="-5000" r="-16250" b="-10000"/>
                </a:stretch>
              </a:blipFill>
            </p:spPr>
            <p:txBody>
              <a:bodyPr/>
              <a:lstStyle/>
              <a:p>
                <a:r>
                  <a:rPr lang="en-US">
                    <a:noFill/>
                  </a:rPr>
                  <a:t> </a:t>
                </a:r>
              </a:p>
            </p:txBody>
          </p:sp>
        </mc:Fallback>
      </mc:AlternateContent>
    </p:spTree>
    <p:extLst>
      <p:ext uri="{BB962C8B-B14F-4D97-AF65-F5344CB8AC3E}">
        <p14:creationId xmlns:p14="http://schemas.microsoft.com/office/powerpoint/2010/main" val="2526842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p:stCondLst>
                              <p:cond delay="0"/>
                            </p:stCondLst>
                            <p:childTnLst>
                              <p:par>
                                <p:cTn id="14" presetID="1" presetClass="exit" presetSubtype="0" dur="1"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1" presetClass="exit" presetSubtype="0" dur="1"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p:stCondLst>
                              <p:cond delay="0"/>
                            </p:stCondLst>
                            <p:childTnLst>
                              <p:par>
                                <p:cTn id="22" presetID="1" presetClass="exit" presetSubtype="0" dur="1"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p:stCondLst>
                              <p:cond delay="0"/>
                            </p:stCondLst>
                            <p:childTnLst>
                              <p:par>
                                <p:cTn id="26" presetID="21" presetClass="entr" presetSubtype="1" dur="100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heel(1)">
                                      <p:cBhvr>
                                        <p:cTn id="28" dur="1000"/>
                                        <p:tgtEl>
                                          <p:spTgt spid="4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10" presetClass="entr" presetSubtype="0" dur="50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ntr" presetSubtype="0" dur="500"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0" grpId="0" animBg="1"/>
      <p:bldP spid="49" grpId="0"/>
      <p:bldP spid="45" grpId="0" animBg="1"/>
      <p:bldP spid="39" grpId="0" animBg="1"/>
      <p:bldP spid="4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4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a:t>D</a:t>
                </a:r>
                <a:r>
                  <a:rPr lang="en-US" sz="2400" baseline="-25000"/>
                  <a:t>4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𝟒𝟓</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→4→2=</m:t>
                                </m:r>
                                <m:r>
                                  <a:rPr lang="en-US" sz="2400" b="0" i="0" smtClean="0">
                                    <a:latin typeface="Cambria Math" panose="02040503050406030204" pitchFamily="18" charset="0"/>
                                    <a:ea typeface="Cambria Math" panose="02040503050406030204" pitchFamily="18" charset="0"/>
                                  </a:rPr>
                                  <m:t>30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m:t>
                                </m:r>
                                <m:r>
                                  <a:rPr lang="en-US" sz="2400" b="0" i="0" smtClean="0">
                                    <a:latin typeface="Cambria Math" panose="02040503050406030204" pitchFamily="18" charset="0"/>
                                  </a:rPr>
                                  <m:t>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→4→3=</m:t>
                                </m:r>
                                <m:r>
                                  <a:rPr lang="en-US" sz="2400" b="0" i="0" smtClean="0">
                                    <a:latin typeface="Cambria Math" panose="02040503050406030204" pitchFamily="18" charset="0"/>
                                    <a:ea typeface="Cambria Math" panose="02040503050406030204" pitchFamily="18" charset="0"/>
                                  </a:rPr>
                                  <m:t>15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m:t>
                                </m:r>
                                <m:r>
                                  <a:rPr lang="en-US" sz="2400" b="0" i="0" smtClean="0">
                                    <a:latin typeface="Cambria Math" panose="02040503050406030204" pitchFamily="18" charset="0"/>
                                    <a:ea typeface="Cambria Math" panose="02040503050406030204" pitchFamily="18" charset="0"/>
                                  </a:rPr>
                                  <m:t>20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1" name="TextBox 40"/>
          <p:cNvSpPr txBox="1"/>
          <p:nvPr/>
        </p:nvSpPr>
        <p:spPr>
          <a:xfrm>
            <a:off x="8639510" y="4827027"/>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562291" y="5285026"/>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9275292"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6934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8024991" y="528610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8556115" y="2613724"/>
                <a:ext cx="489078" cy="461665"/>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𝟏𝟓</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6" name="TextBox 45"/>
              <p:cNvSpPr txBox="1">
                <a:spLocks noRot="1" noChangeAspect="1" noMove="1" noResize="1" noEditPoints="1" noAdjustHandles="1" noChangeArrowheads="1" noChangeShapeType="1" noTextEdit="1"/>
              </p:cNvSpPr>
              <p:nvPr/>
            </p:nvSpPr>
            <p:spPr>
              <a:xfrm>
                <a:off x="8556115" y="2613724"/>
                <a:ext cx="489078" cy="461665"/>
              </a:xfrm>
              <a:prstGeom prst="rect">
                <a:avLst/>
              </a:prstGeom>
              <a:blipFill>
                <a:blip r:embed="rId5"/>
                <a:stretch>
                  <a:fillRect l="-5000" r="-16250"/>
                </a:stretch>
              </a:blipFill>
            </p:spPr>
            <p:txBody>
              <a:bodyPr/>
              <a:lstStyle/>
              <a:p>
                <a:r>
                  <a:rPr lang="en-US">
                    <a:noFill/>
                  </a:rPr>
                  <a:t> </a:t>
                </a:r>
              </a:p>
            </p:txBody>
          </p:sp>
        </mc:Fallback>
      </mc:AlternateContent>
      <p:sp>
        <p:nvSpPr>
          <p:cNvPr id="39" name="TextBox 38"/>
          <p:cNvSpPr txBox="1"/>
          <p:nvPr/>
        </p:nvSpPr>
        <p:spPr>
          <a:xfrm>
            <a:off x="6320451" y="4843224"/>
            <a:ext cx="2194560" cy="369332"/>
          </a:xfrm>
          <a:prstGeom prst="rect">
            <a:avLst/>
          </a:prstGeom>
          <a:solidFill>
            <a:schemeClr val="bg1"/>
          </a:solidFill>
        </p:spPr>
        <p:txBody>
          <a:bodyPr wrap="square" rtlCol="0">
            <a:spAutoFit/>
          </a:bodyPr>
          <a:lstStyle/>
          <a:p>
            <a:endParaRPr lang="en-US"/>
          </a:p>
        </p:txBody>
      </p:sp>
      <p:sp>
        <p:nvSpPr>
          <p:cNvPr id="40" name="TextBox 39"/>
          <p:cNvSpPr txBox="1"/>
          <p:nvPr/>
        </p:nvSpPr>
        <p:spPr>
          <a:xfrm>
            <a:off x="6265162" y="5295402"/>
            <a:ext cx="219456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2254643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dur="100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nodeType="afterGroup">
                            <p:stCondLst>
                              <p:cond delay="1000"/>
                            </p:stCondLst>
                            <p:childTnLst>
                              <p:par>
                                <p:cTn id="9" presetID="10" presetClass="entr" presetSubtype="0" dur="50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10" presetClass="entr" presetSubtype="0" dur="50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dur="50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dur="100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dur="100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 presetClass="exit" presetSubtype="0" dur="1"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p:stCondLst>
                              <p:cond delay="0"/>
                            </p:stCondLst>
                            <p:childTnLst>
                              <p:par>
                                <p:cTn id="42" presetID="1" presetClass="exit" presetSubtype="0" dur="1"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1" presetClass="exit" presetSubtype="0" dur="1"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p:stCondLst>
                              <p:cond delay="0"/>
                            </p:stCondLst>
                            <p:childTnLst>
                              <p:par>
                                <p:cTn id="50" presetID="1" presetClass="exit" presetSubtype="0" dur="1"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p:stCondLst>
                              <p:cond delay="0"/>
                            </p:stCondLst>
                            <p:childTnLst>
                              <p:par>
                                <p:cTn id="54" presetID="21" presetClass="entr" presetSubtype="1" dur="100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heel(1)">
                                      <p:cBhvr>
                                        <p:cTn id="56" dur="1000"/>
                                        <p:tgtEl>
                                          <p:spTgt spid="45"/>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10" presetClass="entr" presetSubtype="0" dur="50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45" grpId="0" animBg="1"/>
      <p:bldP spid="46" grpId="0" animBg="1"/>
      <p:bldP spid="39" grpId="0" animBg="1"/>
      <p:bldP spid="4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4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a:t>D</a:t>
                </a:r>
                <a:r>
                  <a:rPr lang="en-US" sz="2400" baseline="-25000"/>
                  <a:t>4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𝟓</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𝟒𝟓</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883622801"/>
                        </a:ext>
                      </a:extLst>
                    </a:gridCol>
                  </a:tblGrid>
                  <a:tr h="130561">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→4→1=</m:t>
                                </m:r>
                                <m:r>
                                  <a:rPr lang="en-US" sz="2400" b="0" i="0" smtClean="0">
                                    <a:latin typeface="Cambria Math" panose="02040503050406030204" pitchFamily="18" charset="0"/>
                                    <a:ea typeface="Cambria Math" panose="02040503050406030204" pitchFamily="18" charset="0"/>
                                  </a:rPr>
                                  <m:t>20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m:t>
                                </m:r>
                                <m:r>
                                  <a:rPr lang="en-US" sz="2400" b="0" i="0"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rPr>
                                  <m:t>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36975464"/>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→4→3=</m:t>
                                </m:r>
                                <m:r>
                                  <a:rPr lang="en-US" sz="2400" b="0" i="0" smtClean="0">
                                    <a:latin typeface="Cambria Math" panose="02040503050406030204" pitchFamily="18" charset="0"/>
                                    <a:ea typeface="Cambria Math" panose="02040503050406030204" pitchFamily="18" charset="0"/>
                                  </a:rPr>
                                  <m:t>10</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m:t>
                                </m:r>
                                <m:r>
                                  <a:rPr lang="en-US" sz="2400" b="0" i="0" smtClean="0">
                                    <a:latin typeface="Cambria Math" panose="02040503050406030204" pitchFamily="18" charset="0"/>
                                    <a:ea typeface="Cambria Math" panose="02040503050406030204" pitchFamily="18" charset="0"/>
                                  </a:rPr>
                                  <m:t>15</m:t>
                                </m:r>
                              </m:oMath>
                            </m:oMathPara>
                          </a14:m>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683276410"/>
                      </a:ext>
                    </a:extLst>
                  </a:tr>
                </a:tbl>
              </a:graphicData>
            </a:graphic>
          </p:graphicFrame>
        </mc:Choice>
        <mc:Fallback xmlns="">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18289501"/>
                        </a:ext>
                      </a:extLst>
                    </a:gridCol>
                    <a:gridCol w="18669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883622801"/>
                        </a:ext>
                      </a:extLst>
                    </a:gridCol>
                  </a:tblGrid>
                  <a:tr h="457200">
                    <a:tc gridSpan="2">
                      <a:txBody>
                        <a:bodyPr/>
                        <a:lstStyle/>
                        <a:p>
                          <a:r>
                            <a:rPr lang="en-US" sz="240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107895" r="-651" b="-101316"/>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rotWithShape="0">
                          <a:blip r:embed="rId4"/>
                          <a:stretch>
                            <a:fillRect l="-126710" t="-210667" r="-651" b="-2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683276410"/>
                      </a:ext>
                    </a:extLst>
                  </a:tr>
                </a:tbl>
              </a:graphicData>
            </a:graphic>
          </p:graphicFrame>
        </mc:Fallback>
      </mc:AlternateContent>
      <p:sp>
        <p:nvSpPr>
          <p:cNvPr id="41" name="TextBox 40"/>
          <p:cNvSpPr txBox="1"/>
          <p:nvPr/>
        </p:nvSpPr>
        <p:spPr>
          <a:xfrm>
            <a:off x="8613385" y="4840090"/>
            <a:ext cx="1529290" cy="369332"/>
          </a:xfrm>
          <a:prstGeom prst="rect">
            <a:avLst/>
          </a:prstGeom>
          <a:solidFill>
            <a:schemeClr val="bg1"/>
          </a:solidFill>
        </p:spPr>
        <p:txBody>
          <a:bodyPr wrap="square" rtlCol="0">
            <a:spAutoFit/>
          </a:bodyPr>
          <a:lstStyle/>
          <a:p>
            <a:endParaRPr lang="en-US"/>
          </a:p>
        </p:txBody>
      </p:sp>
      <p:sp>
        <p:nvSpPr>
          <p:cNvPr id="42" name="TextBox 41"/>
          <p:cNvSpPr txBox="1"/>
          <p:nvPr/>
        </p:nvSpPr>
        <p:spPr>
          <a:xfrm>
            <a:off x="8627605" y="5271963"/>
            <a:ext cx="1529290" cy="369332"/>
          </a:xfrm>
          <a:prstGeom prst="rect">
            <a:avLst/>
          </a:prstGeom>
          <a:solidFill>
            <a:schemeClr val="bg1"/>
          </a:solidFill>
        </p:spPr>
        <p:txBody>
          <a:bodyPr wrap="square" rtlCol="0">
            <a:spAutoFit/>
          </a:bodyPr>
          <a:lstStyle/>
          <a:p>
            <a:endParaRPr lang="en-US"/>
          </a:p>
        </p:txBody>
      </p:sp>
      <p:sp>
        <p:nvSpPr>
          <p:cNvPr id="43" name="Rectangle 42"/>
          <p:cNvSpPr/>
          <p:nvPr/>
        </p:nvSpPr>
        <p:spPr>
          <a:xfrm>
            <a:off x="9275292"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6934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8024991" y="528610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8556115" y="2992547"/>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𝟏𝟎</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6" name="TextBox 45"/>
              <p:cNvSpPr txBox="1">
                <a:spLocks noRot="1" noChangeAspect="1" noMove="1" noResize="1" noEditPoints="1" noAdjustHandles="1" noChangeArrowheads="1" noChangeShapeType="1" noTextEdit="1"/>
              </p:cNvSpPr>
              <p:nvPr/>
            </p:nvSpPr>
            <p:spPr>
              <a:xfrm>
                <a:off x="8556115" y="2992547"/>
                <a:ext cx="489078" cy="365760"/>
              </a:xfrm>
              <a:prstGeom prst="rect">
                <a:avLst/>
              </a:prstGeom>
              <a:blipFill>
                <a:blip r:embed="rId5"/>
                <a:stretch>
                  <a:fillRect l="-3750" r="-15000" b="-8333"/>
                </a:stretch>
              </a:blipFill>
            </p:spPr>
            <p:txBody>
              <a:bodyPr/>
              <a:lstStyle/>
              <a:p>
                <a:r>
                  <a:rPr lang="en-US">
                    <a:noFill/>
                  </a:rPr>
                  <a:t> </a:t>
                </a:r>
              </a:p>
            </p:txBody>
          </p:sp>
        </mc:Fallback>
      </mc:AlternateContent>
      <p:sp>
        <p:nvSpPr>
          <p:cNvPr id="40" name="TextBox 39"/>
          <p:cNvSpPr txBox="1"/>
          <p:nvPr/>
        </p:nvSpPr>
        <p:spPr>
          <a:xfrm>
            <a:off x="6278224" y="5282338"/>
            <a:ext cx="2194560" cy="369332"/>
          </a:xfrm>
          <a:prstGeom prst="rect">
            <a:avLst/>
          </a:prstGeom>
          <a:solidFill>
            <a:schemeClr val="bg1"/>
          </a:solidFill>
        </p:spPr>
        <p:txBody>
          <a:bodyPr wrap="square" rtlCol="0">
            <a:spAutoFit/>
          </a:bodyPr>
          <a:lstStyle/>
          <a:p>
            <a:endParaRPr lang="en-US"/>
          </a:p>
        </p:txBody>
      </p:sp>
      <p:sp>
        <p:nvSpPr>
          <p:cNvPr id="47" name="Rounded Rectangle 46"/>
          <p:cNvSpPr/>
          <p:nvPr/>
        </p:nvSpPr>
        <p:spPr>
          <a:xfrm>
            <a:off x="8007572" y="485067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7232412" y="2935942"/>
                <a:ext cx="489078" cy="45720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𝟐𝟎</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8" name="TextBox 47"/>
              <p:cNvSpPr txBox="1">
                <a:spLocks noRot="1" noChangeAspect="1" noMove="1" noResize="1" noEditPoints="1" noAdjustHandles="1" noChangeArrowheads="1" noChangeShapeType="1" noTextEdit="1"/>
              </p:cNvSpPr>
              <p:nvPr/>
            </p:nvSpPr>
            <p:spPr>
              <a:xfrm>
                <a:off x="7232412" y="2935942"/>
                <a:ext cx="489078" cy="457200"/>
              </a:xfrm>
              <a:prstGeom prst="rect">
                <a:avLst/>
              </a:prstGeom>
              <a:blipFill>
                <a:blip r:embed="rId6"/>
                <a:stretch>
                  <a:fillRect l="-2469" r="-14815"/>
                </a:stretch>
              </a:blipFill>
            </p:spPr>
            <p:txBody>
              <a:bodyPr/>
              <a:lstStyle/>
              <a:p>
                <a:r>
                  <a:rPr lang="en-US">
                    <a:noFill/>
                  </a:rPr>
                  <a:t> </a:t>
                </a:r>
              </a:p>
            </p:txBody>
          </p:sp>
        </mc:Fallback>
      </mc:AlternateContent>
      <p:sp>
        <p:nvSpPr>
          <p:cNvPr id="39" name="TextBox 38"/>
          <p:cNvSpPr txBox="1"/>
          <p:nvPr/>
        </p:nvSpPr>
        <p:spPr>
          <a:xfrm>
            <a:off x="6242074" y="4830161"/>
            <a:ext cx="2194560" cy="369332"/>
          </a:xfrm>
          <a:prstGeom prst="rect">
            <a:avLst/>
          </a:prstGeom>
          <a:solidFill>
            <a:schemeClr val="bg1"/>
          </a:solidFill>
        </p:spPr>
        <p:txBody>
          <a:bodyPr wrap="square" rtlCol="0">
            <a:spAutoFit/>
          </a:bodyPr>
          <a:lstStyle/>
          <a:p>
            <a:endParaRPr lang="en-US"/>
          </a:p>
        </p:txBody>
      </p:sp>
      <p:sp>
        <p:nvSpPr>
          <p:cNvPr id="49" name="TextBox 48"/>
          <p:cNvSpPr txBox="1"/>
          <p:nvPr/>
        </p:nvSpPr>
        <p:spPr>
          <a:xfrm>
            <a:off x="6161296" y="5771605"/>
            <a:ext cx="2956580" cy="461665"/>
          </a:xfrm>
          <a:prstGeom prst="rect">
            <a:avLst/>
          </a:prstGeom>
          <a:noFill/>
        </p:spPr>
        <p:txBody>
          <a:bodyPr wrap="square" rtlCol="0">
            <a:spAutoFit/>
          </a:bodyPr>
          <a:lstStyle/>
          <a:p>
            <a:pPr algn="ctr"/>
            <a:r>
              <a:rPr lang="en-US" sz="2400">
                <a:solidFill>
                  <a:srgbClr val="AD1457"/>
                </a:solidFill>
              </a:rPr>
              <a:t>No change for Node 3  </a:t>
            </a:r>
          </a:p>
        </p:txBody>
      </p:sp>
    </p:spTree>
    <p:extLst>
      <p:ext uri="{BB962C8B-B14F-4D97-AF65-F5344CB8AC3E}">
        <p14:creationId xmlns:p14="http://schemas.microsoft.com/office/powerpoint/2010/main" val="2240613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 presetClass="exit" presetSubtype="0" dur="1"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p:stCondLst>
                              <p:cond delay="0"/>
                            </p:stCondLst>
                            <p:childTnLst>
                              <p:par>
                                <p:cTn id="14" presetID="1" presetClass="exit" presetSubtype="0" dur="1"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21" presetClass="entr" presetSubtype="1" dur="100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heel(1)">
                                      <p:cBhvr>
                                        <p:cTn id="20" dur="1000"/>
                                        <p:tgtEl>
                                          <p:spTgt spid="4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 presetClass="exit" presetSubtype="0" dur="1" fill="hold" grpId="0" nodeType="clickEffect">
                                  <p:stCondLst>
                                    <p:cond delay="0"/>
                                  </p:stCondLst>
                                  <p:childTnLst>
                                    <p:set>
                                      <p:cBhvr>
                                        <p:cTn id="29" dur="1" fill="hold">
                                          <p:stCondLst>
                                            <p:cond delay="0"/>
                                          </p:stCondLst>
                                        </p:cTn>
                                        <p:tgtEl>
                                          <p:spTgt spid="4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p:stCondLst>
                              <p:cond delay="0"/>
                            </p:stCondLst>
                            <p:childTnLst>
                              <p:par>
                                <p:cTn id="32" presetID="1" presetClass="exit" presetSubtype="0" dur="1" fill="hold" grpId="0" nodeType="clickEffect">
                                  <p:stCondLst>
                                    <p:cond delay="0"/>
                                  </p:stCondLst>
                                  <p:childTnLst>
                                    <p:set>
                                      <p:cBhvr>
                                        <p:cTn id="33" dur="1" fill="hold">
                                          <p:stCondLst>
                                            <p:cond delay="0"/>
                                          </p:stCondLst>
                                        </p:cTn>
                                        <p:tgtEl>
                                          <p:spTgt spid="42"/>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p:stCondLst>
                              <p:cond delay="0"/>
                            </p:stCondLst>
                            <p:childTnLst>
                              <p:par>
                                <p:cTn id="36" presetID="21" presetClass="entr" presetSubtype="1" dur="100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heel(1)">
                                      <p:cBhvr>
                                        <p:cTn id="38" dur="1000"/>
                                        <p:tgtEl>
                                          <p:spTgt spid="45"/>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10" presetClass="entr" presetSubtype="0" dur="50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10" presetClass="entr" presetSubtype="0" dur="50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P spid="46" grpId="0" animBg="1"/>
      <p:bldP spid="40" grpId="0" animBg="1"/>
      <p:bldP spid="47" grpId="0" animBg="1"/>
      <p:bldP spid="48" grpId="0" animBg="1"/>
      <p:bldP spid="39" grpId="0" animBg="1"/>
      <p:bldP spid="4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a:t>
              </a:r>
            </a:p>
          </p:txBody>
        </p:sp>
        <p:cxnSp>
          <p:nvCxnSpPr>
            <p:cNvPr id="9" name="Straight Arrow Connector 8"/>
            <p:cNvCxnSpPr>
              <a:stCxn id="5" idx="3"/>
              <a:endCxn id="7" idx="1"/>
            </p:cNvCxnSpPr>
            <p:nvPr/>
          </p:nvCxnSpPr>
          <p:spPr>
            <a:xfrm flipH="1">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H="1"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flipH="1">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H="1"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a:t>D</a:t>
                </a:r>
                <a:r>
                  <a:rPr lang="en-US" sz="2400" baseline="-25000"/>
                  <a:t>0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r="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a:t>Calculate the distance between each node with </a:t>
            </a:r>
            <a:r>
              <a:rPr lang="en-US" sz="2400" b="1">
                <a:solidFill>
                  <a:srgbClr val="AD1457"/>
                </a:solidFill>
              </a:rPr>
              <a:t>node 4 </a:t>
            </a:r>
            <a:r>
              <a:rPr lang="en-US" sz="240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a:t>D</a:t>
                </a:r>
                <a:r>
                  <a:rPr lang="en-US" sz="2400" baseline="-25000"/>
                  <a:t>4 </a:t>
                </a:r>
                <a:r>
                  <a:rPr lang="en-US" sz="240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𝟓</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𝟐𝟎</m:t>
                              </m:r>
                            </m:e>
                            <m:e>
                              <m:r>
                                <a:rPr lang="en-US" sz="2400" i="1">
                                  <a:latin typeface="Cambria Math" panose="02040503050406030204" pitchFamily="18" charset="0"/>
                                </a:rPr>
                                <m:t>0</m:t>
                              </m:r>
                            </m:e>
                            <m:e>
                              <m:r>
                                <a:rPr lang="en-US" sz="2400" b="1" i="1" smtClean="0">
                                  <a:solidFill>
                                    <a:srgbClr val="AD1457"/>
                                  </a:solidFill>
                                  <a:latin typeface="Cambria Math" panose="02040503050406030204" pitchFamily="18" charset="0"/>
                                </a:rPr>
                                <m:t>𝟏𝟎</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a:latin typeface="Calibri" panose="020F0502020204030204" pitchFamily="34" charset="0"/>
                  <a:ea typeface="Calibri" panose="020F0502020204030204" pitchFamily="34" charset="0"/>
                  <a:cs typeface="Times New Roman" panose="020206030504050203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89300253"/>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962168071"/>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049920334"/>
                    </a:ext>
                  </a:extLst>
                </a:gridCol>
                <a:gridCol w="601981">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94342561"/>
                    </a:ext>
                  </a:extLst>
                </a:gridCol>
              </a:tblGrid>
              <a:tr h="370840">
                <a:tc>
                  <a:txBody>
                    <a:bodyPr/>
                    <a:lstStyle/>
                    <a:p>
                      <a:pPr algn="ctr"/>
                      <a:r>
                        <a:rPr lang="en-US">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491987096"/>
                    </a:ext>
                  </a:extLst>
                </a:gridCol>
              </a:tblGrid>
              <a:tr h="344553">
                <a:tc>
                  <a:txBody>
                    <a:bodyPr/>
                    <a:lstStyle/>
                    <a:p>
                      <a:r>
                        <a:rPr lang="en-US" b="1">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754373539"/>
                  </a:ext>
                </a:extLst>
              </a:tr>
              <a:tr h="344553">
                <a:tc>
                  <a:txBody>
                    <a:bodyPr/>
                    <a:lstStyle/>
                    <a:p>
                      <a:r>
                        <a:rPr lang="en-US" b="1">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559170189"/>
                  </a:ext>
                </a:extLst>
              </a:tr>
              <a:tr h="344553">
                <a:tc>
                  <a:txBody>
                    <a:bodyPr/>
                    <a:lstStyle/>
                    <a:p>
                      <a:r>
                        <a:rPr lang="en-US" b="1">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673020703"/>
                  </a:ext>
                </a:extLst>
              </a:tr>
              <a:tr h="344553">
                <a:tc>
                  <a:txBody>
                    <a:bodyPr/>
                    <a:lstStyle/>
                    <a:p>
                      <a:r>
                        <a:rPr lang="en-US" b="1">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414938776"/>
                  </a:ext>
                </a:extLst>
              </a:tr>
            </a:tbl>
          </a:graphicData>
        </a:graphic>
      </p:graphicFrame>
      <p:sp>
        <p:nvSpPr>
          <p:cNvPr id="50" name="Rounded Rectangle 49"/>
          <p:cNvSpPr/>
          <p:nvPr/>
        </p:nvSpPr>
        <p:spPr>
          <a:xfrm>
            <a:off x="6193971" y="2103120"/>
            <a:ext cx="4008120" cy="220762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171855" y="4801574"/>
            <a:ext cx="2052353" cy="461665"/>
          </a:xfrm>
          <a:prstGeom prst="rect">
            <a:avLst/>
          </a:prstGeom>
          <a:noFill/>
        </p:spPr>
        <p:txBody>
          <a:bodyPr wrap="square" rtlCol="0">
            <a:spAutoFit/>
          </a:bodyPr>
          <a:lstStyle/>
          <a:p>
            <a:pPr algn="ctr"/>
            <a:r>
              <a:rPr lang="en-US" sz="2400" b="1">
                <a:solidFill>
                  <a:srgbClr val="AD1457"/>
                </a:solidFill>
              </a:rPr>
              <a:t>Final Solution </a:t>
            </a:r>
          </a:p>
        </p:txBody>
      </p:sp>
      <p:cxnSp>
        <p:nvCxnSpPr>
          <p:cNvPr id="52" name="Straight Arrow Connector 51"/>
          <p:cNvCxnSpPr>
            <a:stCxn id="51" idx="0"/>
            <a:endCxn id="50" idx="2"/>
          </p:cNvCxnSpPr>
          <p:nvPr/>
        </p:nvCxnSpPr>
        <p:spPr>
          <a:xfrm flipH="1" flipV="1">
            <a:off x="8198031" y="4310743"/>
            <a:ext cx="1" cy="49083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994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dur="100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1000"/>
                                        <p:tgtEl>
                                          <p:spTgt spid="50"/>
                                        </p:tgtEl>
                                      </p:cBhvr>
                                    </p:animEffect>
                                  </p:childTnLst>
                                </p:cTn>
                              </p:par>
                            </p:childTnLst>
                          </p:cTn>
                        </p:par>
                        <p:par>
                          <p:cTn id="8" fill="hold" nodeType="afterGroup">
                            <p:stCondLst>
                              <p:cond delay="1000"/>
                            </p:stCondLst>
                            <p:childTnLst>
                              <p:par>
                                <p:cTn id="9" presetID="10" presetClass="entr" presetSubtype="0" dur="50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nodeType="afterGroup">
                            <p:stCondLst>
                              <p:cond delay="1500"/>
                            </p:stCondLst>
                            <p:childTnLst>
                              <p:par>
                                <p:cTn id="13" presetID="22" presetClass="entr" presetSubtype="4" dur="50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Floyd’s Algorithm</a:t>
            </a:r>
          </a:p>
        </p:txBody>
      </p:sp>
      <p:sp>
        <p:nvSpPr>
          <p:cNvPr id="3" name="Content Placeholder 2"/>
          <p:cNvSpPr>
            <a:spLocks noGrp="1"/>
          </p:cNvSpPr>
          <p:nvPr>
            <p:ph idx="1"/>
          </p:nvPr>
        </p:nvSpPr>
        <p:spPr>
          <a:solidFill>
            <a:srgbClr val="424242"/>
          </a:solidFill>
        </p:spPr>
        <p:txBody>
          <a:bodyPr/>
          <a:lstStyle/>
          <a:p>
            <a:pPr marL="0" indent="0" algn="l">
              <a:buNone/>
            </a:pPr>
            <a:r>
              <a:rPr lang="en-US" sz="2800" b="1">
                <a:solidFill>
                  <a:srgbClr val="00B0F0"/>
                </a:solidFill>
                <a:latin typeface="Consolas" pitchFamily="49" charset="0"/>
                <a:cs typeface="Consolas" pitchFamily="49" charset="0"/>
              </a:rPr>
              <a:t>function</a:t>
            </a:r>
            <a:r>
              <a:rPr lang="en-US" sz="2800">
                <a:solidFill>
                  <a:srgbClr val="00B0F0"/>
                </a:solidFill>
                <a:latin typeface="Consolas" pitchFamily="49" charset="0"/>
                <a:cs typeface="Consolas" pitchFamily="49" charset="0"/>
              </a:rPr>
              <a:t> </a:t>
            </a:r>
            <a:r>
              <a:rPr lang="en-US" sz="2800" i="1">
                <a:solidFill>
                  <a:srgbClr val="00B0F0"/>
                </a:solidFill>
                <a:latin typeface="Consolas" pitchFamily="49" charset="0"/>
                <a:cs typeface="Consolas" pitchFamily="49" charset="0"/>
              </a:rPr>
              <a:t>Floyd</a:t>
            </a:r>
            <a:r>
              <a:rPr lang="en-US" sz="2800">
                <a:solidFill>
                  <a:srgbClr val="00B0F0"/>
                </a:solidFill>
                <a:latin typeface="Consolas" pitchFamily="49" charset="0"/>
                <a:cs typeface="Consolas" pitchFamily="49" charset="0"/>
              </a:rPr>
              <a:t>(</a:t>
            </a:r>
            <a:r>
              <a:rPr lang="en-US" sz="2800" i="1">
                <a:solidFill>
                  <a:srgbClr val="00B0F0"/>
                </a:solidFill>
                <a:latin typeface="Consolas" pitchFamily="49" charset="0"/>
                <a:cs typeface="Consolas" pitchFamily="49" charset="0"/>
              </a:rPr>
              <a:t>L</a:t>
            </a:r>
            <a:r>
              <a:rPr lang="en-US" sz="2800">
                <a:solidFill>
                  <a:srgbClr val="00B0F0"/>
                </a:solidFill>
                <a:latin typeface="Consolas" pitchFamily="49" charset="0"/>
                <a:cs typeface="Consolas" pitchFamily="49" charset="0"/>
              </a:rPr>
              <a:t>[1..</a:t>
            </a:r>
            <a:r>
              <a:rPr lang="en-US" sz="2800" i="1">
                <a:solidFill>
                  <a:srgbClr val="00B0F0"/>
                </a:solidFill>
                <a:latin typeface="Consolas" pitchFamily="49" charset="0"/>
                <a:cs typeface="Consolas" pitchFamily="49" charset="0"/>
              </a:rPr>
              <a:t>n</a:t>
            </a:r>
            <a:r>
              <a:rPr lang="en-US" sz="2800">
                <a:solidFill>
                  <a:srgbClr val="00B0F0"/>
                </a:solidFill>
                <a:latin typeface="Consolas" pitchFamily="49" charset="0"/>
                <a:cs typeface="Consolas" pitchFamily="49" charset="0"/>
              </a:rPr>
              <a:t>, 1..</a:t>
            </a:r>
            <a:r>
              <a:rPr lang="en-US" sz="2800" i="1">
                <a:solidFill>
                  <a:srgbClr val="00B0F0"/>
                </a:solidFill>
                <a:latin typeface="Consolas" pitchFamily="49" charset="0"/>
                <a:cs typeface="Consolas" pitchFamily="49" charset="0"/>
              </a:rPr>
              <a:t>n</a:t>
            </a:r>
            <a:r>
              <a:rPr lang="en-US" sz="2800">
                <a:solidFill>
                  <a:srgbClr val="00B0F0"/>
                </a:solidFill>
                <a:latin typeface="Consolas" pitchFamily="49" charset="0"/>
                <a:cs typeface="Consolas" pitchFamily="49" charset="0"/>
              </a:rPr>
              <a:t>])</a:t>
            </a:r>
            <a:r>
              <a:rPr lang="en-US" sz="2800" b="1">
                <a:solidFill>
                  <a:srgbClr val="00B0F0"/>
                </a:solidFill>
                <a:latin typeface="Consolas" pitchFamily="49" charset="0"/>
                <a:cs typeface="Consolas" pitchFamily="49" charset="0"/>
              </a:rPr>
              <a:t>:array</a:t>
            </a:r>
            <a:r>
              <a:rPr lang="en-US" sz="2800">
                <a:solidFill>
                  <a:srgbClr val="00B0F0"/>
                </a:solidFill>
                <a:latin typeface="Consolas" pitchFamily="49" charset="0"/>
                <a:cs typeface="Consolas" pitchFamily="49" charset="0"/>
              </a:rPr>
              <a:t> [1..</a:t>
            </a:r>
            <a:r>
              <a:rPr lang="en-US" sz="2800" i="1">
                <a:solidFill>
                  <a:srgbClr val="00B0F0"/>
                </a:solidFill>
                <a:latin typeface="Consolas" pitchFamily="49" charset="0"/>
                <a:cs typeface="Consolas" pitchFamily="49" charset="0"/>
              </a:rPr>
              <a:t>n</a:t>
            </a:r>
            <a:r>
              <a:rPr lang="en-US" sz="2800">
                <a:solidFill>
                  <a:srgbClr val="00B0F0"/>
                </a:solidFill>
                <a:latin typeface="Consolas" pitchFamily="49" charset="0"/>
                <a:cs typeface="Consolas" pitchFamily="49" charset="0"/>
              </a:rPr>
              <a:t>, 1..</a:t>
            </a:r>
            <a:r>
              <a:rPr lang="en-US" sz="2800" i="1">
                <a:solidFill>
                  <a:srgbClr val="00B0F0"/>
                </a:solidFill>
                <a:latin typeface="Consolas" pitchFamily="49" charset="0"/>
                <a:cs typeface="Consolas" pitchFamily="49" charset="0"/>
              </a:rPr>
              <a:t>n</a:t>
            </a:r>
            <a:r>
              <a:rPr lang="en-US" sz="2800">
                <a:solidFill>
                  <a:srgbClr val="00B0F0"/>
                </a:solidFill>
                <a:latin typeface="Consolas" pitchFamily="49" charset="0"/>
                <a:cs typeface="Consolas" pitchFamily="49" charset="0"/>
              </a:rPr>
              <a:t>]</a:t>
            </a:r>
          </a:p>
          <a:p>
            <a:pPr marL="0" indent="0" algn="l">
              <a:buNone/>
            </a:pP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array</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D</a:t>
            </a:r>
            <a:r>
              <a:rPr lang="en-US" sz="2800">
                <a:solidFill>
                  <a:srgbClr val="F9C5D7"/>
                </a:solidFill>
                <a:latin typeface="Consolas" pitchFamily="49" charset="0"/>
                <a:cs typeface="Consolas" pitchFamily="49" charset="0"/>
              </a:rPr>
              <a:t>[1..</a:t>
            </a:r>
            <a:r>
              <a:rPr lang="en-US" sz="2800" i="1">
                <a:solidFill>
                  <a:srgbClr val="F9C5D7"/>
                </a:solidFill>
                <a:latin typeface="Consolas" pitchFamily="49" charset="0"/>
                <a:cs typeface="Consolas" pitchFamily="49" charset="0"/>
              </a:rPr>
              <a:t>n</a:t>
            </a:r>
            <a:r>
              <a:rPr lang="en-US" sz="2800">
                <a:solidFill>
                  <a:srgbClr val="F9C5D7"/>
                </a:solidFill>
                <a:latin typeface="Consolas" pitchFamily="49" charset="0"/>
                <a:cs typeface="Consolas" pitchFamily="49" charset="0"/>
              </a:rPr>
              <a:t>, 1..</a:t>
            </a:r>
            <a:r>
              <a:rPr lang="en-US" sz="2800" i="1">
                <a:solidFill>
                  <a:srgbClr val="F9C5D7"/>
                </a:solidFill>
                <a:latin typeface="Consolas" pitchFamily="49" charset="0"/>
                <a:cs typeface="Consolas" pitchFamily="49" charset="0"/>
              </a:rPr>
              <a:t>n</a:t>
            </a:r>
            <a:r>
              <a:rPr lang="en-US" sz="2800">
                <a:solidFill>
                  <a:srgbClr val="F9C5D7"/>
                </a:solidFill>
                <a:latin typeface="Consolas" pitchFamily="49" charset="0"/>
                <a:cs typeface="Consolas" pitchFamily="49" charset="0"/>
              </a:rPr>
              <a:t>]</a:t>
            </a:r>
          </a:p>
          <a:p>
            <a:pPr marL="0" indent="0" algn="l">
              <a:buNone/>
            </a:pP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D </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L</a:t>
            </a:r>
            <a:endParaRPr lang="en-US" sz="2800">
              <a:solidFill>
                <a:srgbClr val="F9C5D7"/>
              </a:solidFill>
              <a:latin typeface="Consolas" pitchFamily="49" charset="0"/>
              <a:cs typeface="Consolas" pitchFamily="49" charset="0"/>
            </a:endParaRPr>
          </a:p>
          <a:p>
            <a:pPr marL="0" indent="0" algn="l">
              <a:buNone/>
            </a:pP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for</a:t>
            </a:r>
            <a:r>
              <a:rPr lang="en-US" sz="2800">
                <a:solidFill>
                  <a:srgbClr val="F9C5D7"/>
                </a:solidFill>
                <a:latin typeface="Consolas" pitchFamily="49" charset="0"/>
                <a:cs typeface="Consolas" pitchFamily="49" charset="0"/>
              </a:rPr>
              <a:t> k</a:t>
            </a:r>
            <a:r>
              <a:rPr lang="en-US" sz="2800" i="1">
                <a:solidFill>
                  <a:srgbClr val="F9C5D7"/>
                </a:solidFill>
                <a:latin typeface="Consolas" pitchFamily="49" charset="0"/>
                <a:cs typeface="Consolas" pitchFamily="49" charset="0"/>
              </a:rPr>
              <a:t> </a:t>
            </a:r>
            <a:r>
              <a:rPr lang="en-US" sz="2800">
                <a:solidFill>
                  <a:srgbClr val="F9C5D7"/>
                </a:solidFill>
                <a:latin typeface="Consolas" pitchFamily="49" charset="0"/>
                <a:cs typeface="Consolas" pitchFamily="49" charset="0"/>
              </a:rPr>
              <a:t>← 1 </a:t>
            </a:r>
            <a:r>
              <a:rPr lang="en-US" sz="2800" b="1">
                <a:solidFill>
                  <a:srgbClr val="F9C5D7"/>
                </a:solidFill>
                <a:latin typeface="Consolas" pitchFamily="49" charset="0"/>
                <a:cs typeface="Consolas" pitchFamily="49" charset="0"/>
              </a:rPr>
              <a:t>to</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n</a:t>
            </a: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do</a:t>
            </a:r>
            <a:endParaRPr lang="en-US" sz="2800">
              <a:solidFill>
                <a:srgbClr val="F9C5D7"/>
              </a:solidFill>
              <a:latin typeface="Consolas" pitchFamily="49" charset="0"/>
              <a:cs typeface="Consolas" pitchFamily="49" charset="0"/>
            </a:endParaRPr>
          </a:p>
          <a:p>
            <a:pPr marL="0" indent="0" algn="l">
              <a:buNone/>
            </a:pP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for</a:t>
            </a:r>
            <a:r>
              <a:rPr lang="en-US" sz="2800">
                <a:solidFill>
                  <a:srgbClr val="F9C5D7"/>
                </a:solidFill>
                <a:latin typeface="Consolas" pitchFamily="49" charset="0"/>
                <a:cs typeface="Consolas" pitchFamily="49" charset="0"/>
              </a:rPr>
              <a:t> </a:t>
            </a:r>
            <a:r>
              <a:rPr lang="en-US" sz="2800" i="1" err="1">
                <a:solidFill>
                  <a:srgbClr val="F9C5D7"/>
                </a:solidFill>
                <a:latin typeface="Consolas" pitchFamily="49" charset="0"/>
                <a:cs typeface="Consolas" pitchFamily="49" charset="0"/>
              </a:rPr>
              <a:t>i  </a:t>
            </a:r>
            <a:r>
              <a:rPr lang="en-US" sz="2800">
                <a:solidFill>
                  <a:srgbClr val="F9C5D7"/>
                </a:solidFill>
                <a:latin typeface="Consolas" pitchFamily="49" charset="0"/>
                <a:cs typeface="Consolas" pitchFamily="49" charset="0"/>
              </a:rPr>
              <a:t>← 1 </a:t>
            </a:r>
            <a:r>
              <a:rPr lang="en-US" sz="2800" b="1">
                <a:solidFill>
                  <a:srgbClr val="F9C5D7"/>
                </a:solidFill>
                <a:latin typeface="Consolas" pitchFamily="49" charset="0"/>
                <a:cs typeface="Consolas" pitchFamily="49" charset="0"/>
              </a:rPr>
              <a:t>to</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n</a:t>
            </a: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do</a:t>
            </a:r>
            <a:endParaRPr lang="en-US" sz="2800">
              <a:solidFill>
                <a:srgbClr val="F9C5D7"/>
              </a:solidFill>
              <a:latin typeface="Consolas" pitchFamily="49" charset="0"/>
              <a:cs typeface="Consolas" pitchFamily="49" charset="0"/>
            </a:endParaRPr>
          </a:p>
          <a:p>
            <a:pPr marL="0" indent="0" algn="l">
              <a:buNone/>
            </a:pP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for</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j </a:t>
            </a:r>
            <a:r>
              <a:rPr lang="en-US" sz="2800">
                <a:solidFill>
                  <a:srgbClr val="F9C5D7"/>
                </a:solidFill>
                <a:latin typeface="Consolas" pitchFamily="49" charset="0"/>
                <a:cs typeface="Consolas" pitchFamily="49" charset="0"/>
              </a:rPr>
              <a:t>← 1 </a:t>
            </a:r>
            <a:r>
              <a:rPr lang="en-US" sz="2800" b="1">
                <a:solidFill>
                  <a:srgbClr val="F9C5D7"/>
                </a:solidFill>
                <a:latin typeface="Consolas" pitchFamily="49" charset="0"/>
                <a:cs typeface="Consolas" pitchFamily="49" charset="0"/>
              </a:rPr>
              <a:t>to</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n</a:t>
            </a: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do</a:t>
            </a:r>
            <a:endParaRPr lang="en-US" sz="2800">
              <a:solidFill>
                <a:srgbClr val="F9C5D7"/>
              </a:solidFill>
              <a:latin typeface="Consolas" pitchFamily="49" charset="0"/>
              <a:cs typeface="Consolas" pitchFamily="49" charset="0"/>
            </a:endParaRPr>
          </a:p>
          <a:p>
            <a:pPr marL="0" indent="0" algn="l">
              <a:buNone/>
            </a:pP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D</a:t>
            </a:r>
            <a:r>
              <a:rPr lang="en-US" sz="2800">
                <a:solidFill>
                  <a:srgbClr val="F9C5D7"/>
                </a:solidFill>
                <a:latin typeface="Consolas" pitchFamily="49" charset="0"/>
                <a:cs typeface="Consolas" pitchFamily="49" charset="0"/>
              </a:rPr>
              <a:t>[</a:t>
            </a:r>
            <a:r>
              <a:rPr lang="en-US" sz="2800" i="1" err="1">
                <a:solidFill>
                  <a:srgbClr val="F9C5D7"/>
                </a:solidFill>
                <a:latin typeface="Consolas" pitchFamily="49" charset="0"/>
                <a:cs typeface="Consolas" pitchFamily="49" charset="0"/>
              </a:rPr>
              <a:t>i</a:t>
            </a:r>
            <a:r>
              <a:rPr lang="en-US" sz="2800" err="1">
                <a:solidFill>
                  <a:srgbClr val="F9C5D7"/>
                </a:solidFill>
                <a:latin typeface="Consolas" pitchFamily="49" charset="0"/>
                <a:cs typeface="Consolas" pitchFamily="49" charset="0"/>
              </a:rPr>
              <a:t>,</a:t>
            </a:r>
            <a:r>
              <a:rPr lang="en-US" sz="2800" i="1" err="1">
                <a:solidFill>
                  <a:srgbClr val="F9C5D7"/>
                </a:solidFill>
                <a:latin typeface="Consolas" pitchFamily="49" charset="0"/>
                <a:cs typeface="Consolas" pitchFamily="49" charset="0"/>
              </a:rPr>
              <a:t>j</a:t>
            </a:r>
            <a:r>
              <a:rPr lang="en-US" sz="2800">
                <a:solidFill>
                  <a:srgbClr val="F9C5D7"/>
                </a:solidFill>
                <a:latin typeface="Consolas" pitchFamily="49" charset="0"/>
                <a:cs typeface="Consolas" pitchFamily="49" charset="0"/>
              </a:rPr>
              <a:t>] ← min(</a:t>
            </a:r>
            <a:r>
              <a:rPr lang="en-US" sz="2800" i="1">
                <a:solidFill>
                  <a:srgbClr val="F9C5D7"/>
                </a:solidFill>
                <a:latin typeface="Consolas" pitchFamily="49" charset="0"/>
                <a:cs typeface="Consolas" pitchFamily="49" charset="0"/>
              </a:rPr>
              <a:t>D</a:t>
            </a:r>
            <a:r>
              <a:rPr lang="en-US" sz="2800">
                <a:solidFill>
                  <a:srgbClr val="F9C5D7"/>
                </a:solidFill>
                <a:latin typeface="Consolas" pitchFamily="49" charset="0"/>
                <a:cs typeface="Consolas" pitchFamily="49" charset="0"/>
              </a:rPr>
              <a:t>[</a:t>
            </a:r>
            <a:r>
              <a:rPr lang="en-US" sz="2800" i="1" err="1">
                <a:solidFill>
                  <a:srgbClr val="F9C5D7"/>
                </a:solidFill>
                <a:latin typeface="Consolas" pitchFamily="49" charset="0"/>
                <a:cs typeface="Consolas" pitchFamily="49" charset="0"/>
              </a:rPr>
              <a:t>i</a:t>
            </a:r>
            <a:r>
              <a:rPr lang="en-US" sz="2800" err="1">
                <a:solidFill>
                  <a:srgbClr val="F9C5D7"/>
                </a:solidFill>
                <a:latin typeface="Consolas" pitchFamily="49" charset="0"/>
                <a:cs typeface="Consolas" pitchFamily="49" charset="0"/>
              </a:rPr>
              <a:t>,</a:t>
            </a:r>
            <a:r>
              <a:rPr lang="en-US" sz="2800" i="1" err="1">
                <a:solidFill>
                  <a:srgbClr val="F9C5D7"/>
                </a:solidFill>
                <a:latin typeface="Consolas" pitchFamily="49" charset="0"/>
                <a:cs typeface="Consolas" pitchFamily="49" charset="0"/>
              </a:rPr>
              <a:t>j</a:t>
            </a:r>
            <a:r>
              <a:rPr lang="en-US" sz="2800">
                <a:solidFill>
                  <a:srgbClr val="F9C5D7"/>
                </a:solidFill>
                <a:latin typeface="Consolas" pitchFamily="49" charset="0"/>
                <a:cs typeface="Consolas" pitchFamily="49" charset="0"/>
              </a:rPr>
              <a:t>], </a:t>
            </a:r>
            <a:r>
              <a:rPr lang="en-US" sz="2800" i="1">
                <a:solidFill>
                  <a:srgbClr val="F9C5D7"/>
                </a:solidFill>
                <a:latin typeface="Consolas" pitchFamily="49" charset="0"/>
                <a:cs typeface="Consolas" pitchFamily="49" charset="0"/>
              </a:rPr>
              <a:t>D</a:t>
            </a:r>
            <a:r>
              <a:rPr lang="en-US" sz="2800">
                <a:solidFill>
                  <a:srgbClr val="F9C5D7"/>
                </a:solidFill>
                <a:latin typeface="Consolas" pitchFamily="49" charset="0"/>
                <a:cs typeface="Consolas" pitchFamily="49" charset="0"/>
              </a:rPr>
              <a:t>[</a:t>
            </a:r>
            <a:r>
              <a:rPr lang="en-US" sz="2800" i="1" err="1">
                <a:solidFill>
                  <a:srgbClr val="F9C5D7"/>
                </a:solidFill>
                <a:latin typeface="Consolas" pitchFamily="49" charset="0"/>
                <a:cs typeface="Consolas" pitchFamily="49" charset="0"/>
              </a:rPr>
              <a:t>i</a:t>
            </a:r>
            <a:r>
              <a:rPr lang="en-US" sz="2800" err="1">
                <a:solidFill>
                  <a:srgbClr val="F9C5D7"/>
                </a:solidFill>
                <a:latin typeface="Consolas" pitchFamily="49" charset="0"/>
                <a:cs typeface="Consolas" pitchFamily="49" charset="0"/>
              </a:rPr>
              <a:t>,k]+</a:t>
            </a:r>
            <a:r>
              <a:rPr lang="en-US" sz="2800" i="1">
                <a:solidFill>
                  <a:srgbClr val="F9C5D7"/>
                </a:solidFill>
                <a:latin typeface="Consolas" pitchFamily="49" charset="0"/>
                <a:cs typeface="Consolas" pitchFamily="49" charset="0"/>
              </a:rPr>
              <a:t> D</a:t>
            </a:r>
            <a:r>
              <a:rPr lang="en-US" sz="2800">
                <a:solidFill>
                  <a:srgbClr val="F9C5D7"/>
                </a:solidFill>
                <a:latin typeface="Consolas" pitchFamily="49" charset="0"/>
                <a:cs typeface="Consolas" pitchFamily="49" charset="0"/>
              </a:rPr>
              <a:t>[k,</a:t>
            </a:r>
            <a:r>
              <a:rPr lang="en-US" sz="2800" i="1" err="1">
                <a:solidFill>
                  <a:srgbClr val="F9C5D7"/>
                </a:solidFill>
                <a:latin typeface="Consolas" pitchFamily="49" charset="0"/>
                <a:cs typeface="Consolas" pitchFamily="49" charset="0"/>
              </a:rPr>
              <a:t>j</a:t>
            </a:r>
            <a:r>
              <a:rPr lang="en-US" sz="2800">
                <a:solidFill>
                  <a:srgbClr val="F9C5D7"/>
                </a:solidFill>
                <a:latin typeface="Consolas" pitchFamily="49" charset="0"/>
                <a:cs typeface="Consolas" pitchFamily="49" charset="0"/>
              </a:rPr>
              <a:t>])</a:t>
            </a:r>
          </a:p>
          <a:p>
            <a:pPr marL="0" indent="0" algn="l">
              <a:buNone/>
            </a:pPr>
            <a:r>
              <a:rPr lang="en-US" sz="2800">
                <a:solidFill>
                  <a:srgbClr val="F9C5D7"/>
                </a:solidFill>
                <a:latin typeface="Consolas" pitchFamily="49" charset="0"/>
                <a:cs typeface="Consolas" pitchFamily="49" charset="0"/>
              </a:rPr>
              <a:t>    </a:t>
            </a:r>
            <a:r>
              <a:rPr lang="en-US" sz="2800" b="1">
                <a:solidFill>
                  <a:srgbClr val="F9C5D7"/>
                </a:solidFill>
                <a:latin typeface="Consolas" pitchFamily="49" charset="0"/>
                <a:cs typeface="Consolas" pitchFamily="49" charset="0"/>
              </a:rPr>
              <a:t>return</a:t>
            </a:r>
            <a:r>
              <a:rPr lang="en-US" sz="2800">
                <a:solidFill>
                  <a:srgbClr val="F9C5D7"/>
                </a:solidFill>
                <a:latin typeface="Consolas" pitchFamily="49" charset="0"/>
                <a:cs typeface="Consolas" pitchFamily="49" charset="0"/>
              </a:rPr>
              <a:t> D</a:t>
            </a:r>
            <a:endParaRPr lang="en-US" sz="2800">
              <a:solidFill>
                <a:srgbClr val="F9C5D7"/>
              </a:solidFill>
            </a:endParaRPr>
          </a:p>
        </p:txBody>
      </p:sp>
    </p:spTree>
    <p:extLst>
      <p:ext uri="{BB962C8B-B14F-4D97-AF65-F5344CB8AC3E}">
        <p14:creationId xmlns:p14="http://schemas.microsoft.com/office/powerpoint/2010/main" val="6731817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0" presetClass="entr" presetSubtype="0" dur="50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10" presetClass="entr" presetSubtype="0" dur="50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ntr" presetSubtype="0" dur="50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ntr" presetSubtype="0" dur="50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10" presetClass="entr" presetSubtype="0" dur="50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Chain Matrix Multiplication </a:t>
            </a:r>
          </a:p>
        </p:txBody>
      </p:sp>
    </p:spTree>
    <p:extLst>
      <p:ext uri="{BB962C8B-B14F-4D97-AF65-F5344CB8AC3E}">
        <p14:creationId xmlns:p14="http://schemas.microsoft.com/office/powerpoint/2010/main" val="333199789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Let matrix </a:t>
                </a:r>
                <a14:m>
                  <m:oMath xmlns:m="http://schemas.openxmlformats.org/officeDocument/2006/math">
                    <m:r>
                      <a:rPr lang="en-US" b="0" i="1" smtClean="0">
                        <a:solidFill>
                          <a:srgbClr val="AD1457"/>
                        </a:solidFill>
                        <a:latin typeface="Cambria Math" panose="02040503050406030204" pitchFamily="18" charset="0"/>
                      </a:rPr>
                      <m:t>𝐴</m:t>
                    </m:r>
                    <m:r>
                      <a:rPr lang="en-US" b="0" i="1" smtClean="0">
                        <a:solidFill>
                          <a:srgbClr val="AD1457"/>
                        </a:solidFill>
                        <a:latin typeface="Cambria Math" panose="02040503050406030204" pitchFamily="18" charset="0"/>
                      </a:rPr>
                      <m:t> (</m:t>
                    </m:r>
                    <m:r>
                      <a:rPr lang="en-US" b="0" i="1" smtClean="0">
                        <a:solidFill>
                          <a:srgbClr val="AD1457"/>
                        </a:solidFill>
                        <a:latin typeface="Cambria Math" panose="02040503050406030204" pitchFamily="18" charset="0"/>
                      </a:rPr>
                      <m:t>𝑝</m:t>
                    </m:r>
                    <m:r>
                      <a:rPr lang="en-US" b="0" i="1">
                        <a:solidFill>
                          <a:srgbClr val="AD1457"/>
                        </a:solidFill>
                        <a:latin typeface="Cambria Math" panose="02040503050406030204" pitchFamily="18" charset="0"/>
                        <a:ea typeface="Cambria Math" panose="02040503050406030204" pitchFamily="18" charset="0"/>
                      </a:rPr>
                      <m:t>×</m:t>
                    </m:r>
                    <m:r>
                      <a:rPr lang="en-US" b="0" i="1">
                        <a:solidFill>
                          <a:srgbClr val="AD1457"/>
                        </a:solidFill>
                        <a:latin typeface="Cambria Math" panose="02040503050406030204" pitchFamily="18" charset="0"/>
                      </a:rPr>
                      <m:t> </m:t>
                    </m:r>
                    <m:r>
                      <a:rPr lang="en-US" b="0" i="1">
                        <a:solidFill>
                          <a:srgbClr val="AD1457"/>
                        </a:solidFill>
                        <a:latin typeface="Cambria Math" panose="02040503050406030204" pitchFamily="18" charset="0"/>
                      </a:rPr>
                      <m:t>𝑞</m:t>
                    </m:r>
                    <m:r>
                      <a:rPr lang="en-US" b="0" i="1">
                        <a:solidFill>
                          <a:srgbClr val="AD1457"/>
                        </a:solidFill>
                        <a:latin typeface="Cambria Math" panose="02040503050406030204" pitchFamily="18" charset="0"/>
                      </a:rPr>
                      <m:t>) </m:t>
                    </m:r>
                  </m:oMath>
                </a14:m>
                <a:r>
                  <a:rPr lang="en-US"/>
                  <a:t>and matrix </a:t>
                </a:r>
                <a14:m>
                  <m:oMath xmlns:m="http://schemas.openxmlformats.org/officeDocument/2006/math">
                    <m:r>
                      <a:rPr lang="en-US" b="0" i="1" smtClean="0">
                        <a:solidFill>
                          <a:srgbClr val="AD1457"/>
                        </a:solidFill>
                        <a:latin typeface="Cambria Math" panose="02040503050406030204" pitchFamily="18" charset="0"/>
                      </a:rPr>
                      <m:t>𝐵</m:t>
                    </m:r>
                    <m:r>
                      <a:rPr lang="en-US" b="0" i="1" smtClean="0">
                        <a:solidFill>
                          <a:srgbClr val="AD1457"/>
                        </a:solidFill>
                        <a:latin typeface="Cambria Math" panose="02040503050406030204" pitchFamily="18" charset="0"/>
                      </a:rPr>
                      <m:t> (</m:t>
                    </m:r>
                    <m:r>
                      <a:rPr lang="en-US" b="0" i="1" smtClean="0">
                        <a:solidFill>
                          <a:srgbClr val="AD1457"/>
                        </a:solidFill>
                        <a:latin typeface="Cambria Math" panose="02040503050406030204" pitchFamily="18" charset="0"/>
                      </a:rPr>
                      <m:t>𝑞</m:t>
                    </m:r>
                    <m:r>
                      <a:rPr lang="en-US" b="0" i="1" smtClean="0">
                        <a:solidFill>
                          <a:srgbClr val="AD1457"/>
                        </a:solidFill>
                        <a:latin typeface="Cambria Math" panose="02040503050406030204" pitchFamily="18" charset="0"/>
                      </a:rPr>
                      <m:t> × </m:t>
                    </m:r>
                    <m:r>
                      <a:rPr lang="en-US" b="0" i="1" smtClean="0">
                        <a:solidFill>
                          <a:srgbClr val="AD1457"/>
                        </a:solidFill>
                        <a:latin typeface="Cambria Math" panose="02040503050406030204" pitchFamily="18" charset="0"/>
                      </a:rPr>
                      <m:t>𝑟</m:t>
                    </m:r>
                    <m:r>
                      <a:rPr lang="en-US" b="0" i="1" smtClean="0">
                        <a:solidFill>
                          <a:srgbClr val="AD1457"/>
                        </a:solidFill>
                        <a:latin typeface="Cambria Math" panose="02040503050406030204" pitchFamily="18" charset="0"/>
                      </a:rPr>
                      <m:t>) </m:t>
                    </m:r>
                  </m:oMath>
                </a14:m>
                <a:r>
                  <a:rPr lang="en-US"/>
                  <a:t>are two given matrices for multiplication.</a:t>
                </a:r>
              </a:p>
              <a:p>
                <a:r>
                  <a:rPr lang="en-US"/>
                  <a:t>The resultant matrix </a:t>
                </a:r>
                <a14:m>
                  <m:oMath xmlns:m="http://schemas.openxmlformats.org/officeDocument/2006/math">
                    <m:r>
                      <a:rPr lang="en-US" b="0" i="1" smtClean="0">
                        <a:solidFill>
                          <a:srgbClr val="AD1457"/>
                        </a:solidFill>
                        <a:latin typeface="Cambria Math" panose="02040503050406030204" pitchFamily="18" charset="0"/>
                      </a:rPr>
                      <m:t>𝐶</m:t>
                    </m:r>
                    <m:r>
                      <a:rPr lang="en-US" b="0" i="1" smtClean="0">
                        <a:solidFill>
                          <a:srgbClr val="AD1457"/>
                        </a:solidFill>
                        <a:latin typeface="Cambria Math" panose="02040503050406030204" pitchFamily="18" charset="0"/>
                      </a:rPr>
                      <m:t>=</m:t>
                    </m:r>
                    <m:r>
                      <a:rPr lang="en-US" b="0" i="1" smtClean="0">
                        <a:solidFill>
                          <a:srgbClr val="AD1457"/>
                        </a:solidFill>
                        <a:latin typeface="Cambria Math" panose="02040503050406030204" pitchFamily="18" charset="0"/>
                      </a:rPr>
                      <m:t>𝐴</m:t>
                    </m:r>
                    <m:r>
                      <a:rPr lang="en-US" b="0" i="1" smtClean="0">
                        <a:solidFill>
                          <a:srgbClr val="AD1457"/>
                        </a:solidFill>
                        <a:latin typeface="Cambria Math" panose="02040503050406030204" pitchFamily="18" charset="0"/>
                      </a:rPr>
                      <m:t> ∙</m:t>
                    </m:r>
                    <m:r>
                      <a:rPr lang="en-US" b="0" i="1" smtClean="0">
                        <a:solidFill>
                          <a:srgbClr val="AD1457"/>
                        </a:solidFill>
                        <a:latin typeface="Cambria Math" panose="02040503050406030204" pitchFamily="18" charset="0"/>
                      </a:rPr>
                      <m:t>𝐵</m:t>
                    </m:r>
                  </m:oMath>
                </a14:m>
                <a:endParaRPr lang="en-US">
                  <a:solidFill>
                    <a:srgbClr val="AD1457"/>
                  </a:solidFill>
                </a:endParaRPr>
              </a:p>
              <a:p>
                <a:r>
                  <a:rPr lang="en-US"/>
                  <a:t>So, </a:t>
                </a:r>
              </a:p>
              <a:p>
                <a:endParaRPr lang="en-US" i="1">
                  <a:latin typeface="Cambria Math" panose="02040503050406030204" pitchFamily="18" charset="0"/>
                </a:endParaRPr>
              </a:p>
              <a:p>
                <a:endParaRPr lang="en-US" i="1">
                  <a:latin typeface="Cambria Math" panose="02040503050406030204" pitchFamily="18" charset="0"/>
                </a:endParaRPr>
              </a:p>
              <a:p>
                <a:r>
                  <a:rPr lang="en-US"/>
                  <a:t>Suppose, matrix </a:t>
                </a:r>
                <a14:m>
                  <m:oMath xmlns:m="http://schemas.openxmlformats.org/officeDocument/2006/math">
                    <m:r>
                      <a:rPr lang="en-US" i="1" smtClean="0">
                        <a:solidFill>
                          <a:srgbClr val="AD1457"/>
                        </a:solidFill>
                        <a:latin typeface="Cambria Math" panose="02040503050406030204" pitchFamily="18" charset="0"/>
                      </a:rPr>
                      <m:t>𝐴</m:t>
                    </m:r>
                    <m:r>
                      <a:rPr lang="en-US" i="1" smtClean="0">
                        <a:solidFill>
                          <a:srgbClr val="AD1457"/>
                        </a:solidFill>
                        <a:latin typeface="Cambria Math" panose="02040503050406030204" pitchFamily="18" charset="0"/>
                      </a:rPr>
                      <m:t> (2×3) </m:t>
                    </m:r>
                  </m:oMath>
                </a14:m>
                <a:r>
                  <a:rPr lang="en-US"/>
                  <a:t>and matrix </a:t>
                </a:r>
                <a14:m>
                  <m:oMath xmlns:m="http://schemas.openxmlformats.org/officeDocument/2006/math">
                    <m:r>
                      <a:rPr lang="en-US" i="1" smtClean="0">
                        <a:solidFill>
                          <a:srgbClr val="AD1457"/>
                        </a:solidFill>
                        <a:latin typeface="Cambria Math" panose="02040503050406030204" pitchFamily="18" charset="0"/>
                      </a:rPr>
                      <m:t>𝐵</m:t>
                    </m:r>
                    <m:r>
                      <a:rPr lang="en-US" i="1" smtClean="0">
                        <a:solidFill>
                          <a:srgbClr val="AD1457"/>
                        </a:solidFill>
                        <a:latin typeface="Cambria Math" panose="02040503050406030204" pitchFamily="18" charset="0"/>
                      </a:rPr>
                      <m:t> (3×2) </m:t>
                    </m:r>
                  </m:oMath>
                </a14:m>
                <a:r>
                  <a:rPr lang="en-US"/>
                  <a:t>are given.</a:t>
                </a:r>
              </a:p>
              <a:p>
                <a:r>
                  <a:rPr lang="en-US"/>
                  <a:t>The product </a:t>
                </a:r>
                <a14:m>
                  <m:oMath xmlns:m="http://schemas.openxmlformats.org/officeDocument/2006/math">
                    <m:r>
                      <a:rPr lang="en-US" i="1" smtClean="0">
                        <a:solidFill>
                          <a:srgbClr val="AD1457"/>
                        </a:solidFill>
                        <a:latin typeface="Cambria Math" panose="02040503050406030204" pitchFamily="18" charset="0"/>
                      </a:rPr>
                      <m:t>𝐶</m:t>
                    </m:r>
                    <m:r>
                      <a:rPr lang="en-US" i="1" smtClean="0">
                        <a:solidFill>
                          <a:srgbClr val="AD1457"/>
                        </a:solidFill>
                        <a:latin typeface="Cambria Math" panose="02040503050406030204" pitchFamily="18" charset="0"/>
                      </a:rPr>
                      <m:t>=</m:t>
                    </m:r>
                    <m:r>
                      <a:rPr lang="en-US" i="1" smtClean="0">
                        <a:solidFill>
                          <a:srgbClr val="AD1457"/>
                        </a:solidFill>
                        <a:latin typeface="Cambria Math" panose="02040503050406030204" pitchFamily="18" charset="0"/>
                      </a:rPr>
                      <m:t>𝐴</m:t>
                    </m:r>
                    <m:r>
                      <a:rPr lang="en-US" i="1" smtClean="0">
                        <a:solidFill>
                          <a:srgbClr val="AD1457"/>
                        </a:solidFill>
                        <a:latin typeface="Cambria Math" panose="02040503050406030204" pitchFamily="18" charset="0"/>
                      </a:rPr>
                      <m:t> ∙</m:t>
                    </m:r>
                    <m:r>
                      <a:rPr lang="en-US" i="1" smtClean="0">
                        <a:solidFill>
                          <a:srgbClr val="AD1457"/>
                        </a:solidFill>
                        <a:latin typeface="Cambria Math" panose="02040503050406030204" pitchFamily="18" charset="0"/>
                      </a:rPr>
                      <m:t>𝐵</m:t>
                    </m:r>
                    <m:r>
                      <a:rPr lang="en-US">
                        <a:solidFill>
                          <a:srgbClr val="AD1457"/>
                        </a:solidFill>
                        <a:latin typeface="Cambria Math" panose="02040503050406030204" pitchFamily="18" charset="0"/>
                      </a:rPr>
                      <m:t> </m:t>
                    </m:r>
                  </m:oMath>
                </a14:m>
                <a:r>
                  <a:rPr lang="en-US"/>
                  <a:t>and the dimension of matrix </a:t>
                </a:r>
                <a14:m>
                  <m:oMath xmlns:m="http://schemas.openxmlformats.org/officeDocument/2006/math">
                    <m:r>
                      <a:rPr lang="en-US" i="1" smtClean="0">
                        <a:solidFill>
                          <a:srgbClr val="AD1457"/>
                        </a:solidFill>
                        <a:latin typeface="Cambria Math" panose="02040503050406030204" pitchFamily="18" charset="0"/>
                      </a:rPr>
                      <m:t>𝐶</m:t>
                    </m:r>
                  </m:oMath>
                </a14:m>
                <a:r>
                  <a:rPr lang="en-US"/>
                  <a:t> is </a:t>
                </a:r>
                <a14:m>
                  <m:oMath xmlns:m="http://schemas.openxmlformats.org/officeDocument/2006/math">
                    <m:r>
                      <a:rPr lang="en-US" b="0" i="1" smtClean="0">
                        <a:solidFill>
                          <a:srgbClr val="AD1457"/>
                        </a:solidFill>
                        <a:latin typeface="Cambria Math" panose="02040503050406030204" pitchFamily="18" charset="0"/>
                      </a:rPr>
                      <m:t>2</m:t>
                    </m:r>
                    <m:r>
                      <a:rPr lang="en-US" b="0" i="1">
                        <a:solidFill>
                          <a:srgbClr val="AD1457"/>
                        </a:solidFill>
                        <a:latin typeface="Cambria Math" panose="02040503050406030204" pitchFamily="18" charset="0"/>
                        <a:ea typeface="Cambria Math" panose="02040503050406030204" pitchFamily="18" charset="0"/>
                      </a:rPr>
                      <m:t>×</m:t>
                    </m:r>
                    <m:r>
                      <a:rPr lang="en-US" b="0" i="1">
                        <a:solidFill>
                          <a:srgbClr val="AD1457"/>
                        </a:solidFill>
                        <a:latin typeface="Cambria Math" panose="02040503050406030204" pitchFamily="18" charset="0"/>
                      </a:rPr>
                      <m:t>2</m:t>
                    </m:r>
                  </m:oMath>
                </a14:m>
                <a:endParaRPr lang="en-US">
                  <a:solidFill>
                    <a:srgbClr val="AD1457"/>
                  </a:solidFill>
                </a:endParaRPr>
              </a:p>
              <a:p>
                <a:r>
                  <a:rPr lang="en-US"/>
                  <a:t>The total number of scalar multiplications required will be, </a:t>
                </a:r>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575560" y="2113110"/>
                <a:ext cx="7040880" cy="731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i="1" smtClean="0">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𝐶</m:t>
                        </m:r>
                      </m:e>
                      <m:sub>
                        <m:r>
                          <a:rPr lang="en-US" sz="2400" i="1">
                            <a:solidFill>
                              <a:srgbClr val="AD1457"/>
                            </a:solidFill>
                            <a:latin typeface="Cambria Math" panose="02040503050406030204" pitchFamily="18" charset="0"/>
                          </a:rPr>
                          <m:t>𝑖𝑗</m:t>
                        </m:r>
                      </m:sub>
                    </m:sSub>
                    <m:r>
                      <a:rPr lang="en-US" sz="2400" i="1">
                        <a:solidFill>
                          <a:srgbClr val="AD1457"/>
                        </a:solidFill>
                        <a:latin typeface="Cambria Math" panose="02040503050406030204" pitchFamily="18" charset="0"/>
                      </a:rPr>
                      <m:t>=</m:t>
                    </m:r>
                    <m:nary>
                      <m:naryPr>
                        <m:chr m:val="∑"/>
                        <m:ctrlPr>
                          <a:rPr lang="en-US" sz="2400" i="1">
                            <a:solidFill>
                              <a:srgbClr val="AD1457"/>
                            </a:solidFill>
                            <a:latin typeface="Cambria Math" panose="02040503050406030204" pitchFamily="18" charset="0"/>
                          </a:rPr>
                        </m:ctrlPr>
                      </m:naryPr>
                      <m:sub>
                        <m:r>
                          <a:rPr lang="en-US" sz="2400" i="1">
                            <a:solidFill>
                              <a:srgbClr val="AD1457"/>
                            </a:solidFill>
                            <a:latin typeface="Cambria Math" panose="02040503050406030204" pitchFamily="18" charset="0"/>
                          </a:rPr>
                          <m:t>𝑘</m:t>
                        </m:r>
                        <m:r>
                          <a:rPr lang="en-US" sz="2400" i="1">
                            <a:solidFill>
                              <a:srgbClr val="AD1457"/>
                            </a:solidFill>
                            <a:latin typeface="Cambria Math" panose="02040503050406030204" pitchFamily="18" charset="0"/>
                          </a:rPr>
                          <m:t>=1</m:t>
                        </m:r>
                      </m:sub>
                      <m:sup>
                        <m:r>
                          <a:rPr lang="en-US" sz="2400" i="1">
                            <a:solidFill>
                              <a:srgbClr val="AD1457"/>
                            </a:solidFill>
                            <a:latin typeface="Cambria Math" panose="02040503050406030204" pitchFamily="18" charset="0"/>
                          </a:rPr>
                          <m:t>𝑞</m:t>
                        </m:r>
                      </m:sup>
                      <m:e>
                        <m:sSub>
                          <m:sSubPr>
                            <m:ctrlPr>
                              <a:rPr lang="en-US" sz="2400" i="1">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𝑎</m:t>
                            </m:r>
                          </m:e>
                          <m:sub>
                            <m:r>
                              <a:rPr lang="en-US" sz="2400" i="1">
                                <a:solidFill>
                                  <a:srgbClr val="AD1457"/>
                                </a:solidFill>
                                <a:latin typeface="Cambria Math" panose="02040503050406030204" pitchFamily="18" charset="0"/>
                              </a:rPr>
                              <m:t>𝑖𝑘</m:t>
                            </m:r>
                          </m:sub>
                        </m:sSub>
                        <m:sSub>
                          <m:sSubPr>
                            <m:ctrlPr>
                              <a:rPr lang="en-US" sz="2400" i="1">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𝑏</m:t>
                            </m:r>
                          </m:e>
                          <m:sub>
                            <m:r>
                              <a:rPr lang="en-US" sz="2400" i="1">
                                <a:solidFill>
                                  <a:srgbClr val="AD1457"/>
                                </a:solidFill>
                                <a:latin typeface="Cambria Math" panose="02040503050406030204" pitchFamily="18" charset="0"/>
                              </a:rPr>
                              <m:t>𝑘𝑗</m:t>
                            </m:r>
                          </m:sub>
                        </m:sSub>
                      </m:e>
                    </m:nary>
                  </m:oMath>
                </a14:m>
                <a:r>
                  <a:rPr lang="en-US" sz="2400">
                    <a:solidFill>
                      <a:srgbClr val="AD1457"/>
                    </a:solidFill>
                  </a:rPr>
                  <a:t>    Where, </a:t>
                </a:r>
                <a14:m>
                  <m:oMath xmlns:m="http://schemas.openxmlformats.org/officeDocument/2006/math">
                    <m:r>
                      <a:rPr lang="en-US" sz="2400" i="1">
                        <a:solidFill>
                          <a:srgbClr val="AD1457"/>
                        </a:solidFill>
                        <a:latin typeface="Cambria Math" panose="02040503050406030204" pitchFamily="18" charset="0"/>
                      </a:rPr>
                      <m:t>1≤</m:t>
                    </m:r>
                    <m:r>
                      <a:rPr lang="en-US" sz="2400" i="1" err="1">
                        <a:solidFill>
                          <a:srgbClr val="AD1457"/>
                        </a:solidFill>
                        <a:latin typeface="Cambria Math" panose="02040503050406030204" pitchFamily="18" charset="0"/>
                      </a:rPr>
                      <m:t>𝑖</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𝑝</m:t>
                    </m:r>
                    <m:r>
                      <a:rPr lang="en-US" sz="2400" i="1">
                        <a:solidFill>
                          <a:srgbClr val="AD1457"/>
                        </a:solidFill>
                        <a:latin typeface="Cambria Math" panose="02040503050406030204" pitchFamily="18" charset="0"/>
                      </a:rPr>
                      <m:t> </m:t>
                    </m:r>
                  </m:oMath>
                </a14:m>
                <a:r>
                  <a:rPr lang="en-US" sz="2400" i="1">
                    <a:solidFill>
                      <a:srgbClr val="AD1457"/>
                    </a:solidFill>
                  </a:rPr>
                  <a:t>and </a:t>
                </a:r>
                <a14:m>
                  <m:oMath xmlns:m="http://schemas.openxmlformats.org/officeDocument/2006/math">
                    <m:r>
                      <a:rPr lang="en-US" sz="2400" i="1">
                        <a:solidFill>
                          <a:srgbClr val="AD1457"/>
                        </a:solidFill>
                        <a:latin typeface="Cambria Math" panose="02040503050406030204" pitchFamily="18" charset="0"/>
                      </a:rPr>
                      <m:t>1≤</m:t>
                    </m:r>
                    <m:r>
                      <a:rPr lang="en-US" sz="2400" i="1">
                        <a:solidFill>
                          <a:srgbClr val="AD1457"/>
                        </a:solidFill>
                        <a:latin typeface="Cambria Math" panose="02040503050406030204" pitchFamily="18" charset="0"/>
                      </a:rPr>
                      <m:t>𝑗</m:t>
                    </m:r>
                    <m:r>
                      <a:rPr lang="en-US" sz="2400" i="1">
                        <a:solidFill>
                          <a:srgbClr val="AD1457"/>
                        </a:solidFill>
                        <a:latin typeface="Cambria Math" panose="02040503050406030204" pitchFamily="18" charset="0"/>
                      </a:rPr>
                      <m:t>≤</m:t>
                    </m:r>
                    <m:r>
                      <a:rPr lang="en-US" sz="2400" i="1">
                        <a:solidFill>
                          <a:srgbClr val="AD1457"/>
                        </a:solidFill>
                        <a:latin typeface="Cambria Math" panose="02040503050406030204" pitchFamily="18" charset="0"/>
                      </a:rPr>
                      <m:t>𝑟</m:t>
                    </m:r>
                  </m:oMath>
                </a14:m>
                <a:endParaRPr lang="en-US" sz="2400" i="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Rectangle 3"/>
              <p:cNvSpPr>
                <a:spLocks noRot="1" noChangeAspect="1" noMove="1" noResize="1" noEditPoints="1" noAdjustHandles="1" noChangeArrowheads="1" noChangeShapeType="1" noTextEdit="1"/>
              </p:cNvSpPr>
              <p:nvPr/>
            </p:nvSpPr>
            <p:spPr>
              <a:xfrm>
                <a:off x="2575560" y="2113110"/>
                <a:ext cx="7040880" cy="7315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37709" y="4632960"/>
                <a:ext cx="4846320" cy="731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𝒑</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𝒒</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𝒓</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𝟑</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𝟏𝟐</m:t>
                      </m:r>
                    </m:oMath>
                  </m:oMathPara>
                </a14:m>
                <a:endParaRPr lang="en-US" sz="28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3437709" y="4632960"/>
                <a:ext cx="4846320" cy="731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988628" y="783772"/>
                <a:ext cx="4911634" cy="27040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smtClean="0">
                        <a:solidFill>
                          <a:srgbClr val="AD1457"/>
                        </a:solidFill>
                        <a:latin typeface="Cambria Math" panose="02040503050406030204" pitchFamily="18" charset="0"/>
                      </a:rPr>
                      <m:t>𝐴</m:t>
                    </m:r>
                    <m:r>
                      <a:rPr lang="en-US" sz="2000" i="1" smtClean="0">
                        <a:solidFill>
                          <a:srgbClr val="AD1457"/>
                        </a:solidFill>
                        <a:latin typeface="Cambria Math" panose="02040503050406030204" pitchFamily="18" charset="0"/>
                      </a:rPr>
                      <m:t>=</m:t>
                    </m:r>
                    <m:d>
                      <m:dPr>
                        <m:begChr m:val="["/>
                        <m:endChr m:val="]"/>
                        <m:ctrlPr>
                          <a:rPr lang="en-US" sz="2000" i="1">
                            <a:solidFill>
                              <a:srgbClr val="AD1457"/>
                            </a:solidFill>
                            <a:latin typeface="Cambria Math" panose="02040503050406030204" pitchFamily="18" charset="0"/>
                          </a:rPr>
                        </m:ctrlPr>
                      </m:dPr>
                      <m:e>
                        <m:m>
                          <m:mPr>
                            <m:mcs>
                              <m:mc>
                                <m:mcPr>
                                  <m:count m:val="3"/>
                                  <m:mcJc m:val="center"/>
                                </m:mcPr>
                              </m:mc>
                            </m:mcs>
                            <m:ctrlPr>
                              <a:rPr lang="en-US" sz="2000" i="1">
                                <a:solidFill>
                                  <a:srgbClr val="AD1457"/>
                                </a:solidFill>
                                <a:latin typeface="Cambria Math" panose="02040503050406030204" pitchFamily="18" charset="0"/>
                              </a:rPr>
                            </m:ctrlPr>
                          </m:mP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12</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13</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22</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23</m:t>
                                  </m:r>
                                </m:sub>
                              </m:sSub>
                            </m:e>
                          </m:mr>
                        </m:m>
                      </m:e>
                    </m:d>
                  </m:oMath>
                </a14:m>
                <a:r>
                  <a:rPr lang="en-US" sz="2000">
                    <a:solidFill>
                      <a:srgbClr val="AD1457"/>
                    </a:solidFill>
                  </a:rPr>
                  <a:t> and </a:t>
                </a:r>
                <a14:m>
                  <m:oMath xmlns:m="http://schemas.openxmlformats.org/officeDocument/2006/math">
                    <m:r>
                      <a:rPr lang="en-US" sz="2000" i="1">
                        <a:solidFill>
                          <a:srgbClr val="AD1457"/>
                        </a:solidFill>
                        <a:latin typeface="Cambria Math" panose="02040503050406030204" pitchFamily="18" charset="0"/>
                      </a:rPr>
                      <m:t>𝐵</m:t>
                    </m:r>
                    <m:r>
                      <a:rPr lang="en-US" sz="2000" i="1">
                        <a:solidFill>
                          <a:srgbClr val="AD1457"/>
                        </a:solidFill>
                        <a:latin typeface="Cambria Math" panose="02040503050406030204" pitchFamily="18" charset="0"/>
                      </a:rPr>
                      <m:t>=</m:t>
                    </m:r>
                    <m:d>
                      <m:dPr>
                        <m:begChr m:val="["/>
                        <m:endChr m:val="]"/>
                        <m:ctrlPr>
                          <a:rPr lang="en-US" sz="2000" i="1">
                            <a:solidFill>
                              <a:srgbClr val="AD1457"/>
                            </a:solidFill>
                            <a:latin typeface="Cambria Math" panose="02040503050406030204" pitchFamily="18" charset="0"/>
                          </a:rPr>
                        </m:ctrlPr>
                      </m:dPr>
                      <m:e>
                        <m:m>
                          <m:mPr>
                            <m:mcs>
                              <m:mc>
                                <m:mcPr>
                                  <m:count m:val="2"/>
                                  <m:mcJc m:val="center"/>
                                </m:mcPr>
                              </m:mc>
                            </m:mcs>
                            <m:ctrlPr>
                              <a:rPr lang="en-US" sz="2000" i="1">
                                <a:solidFill>
                                  <a:srgbClr val="AD1457"/>
                                </a:solidFill>
                                <a:latin typeface="Cambria Math" panose="02040503050406030204" pitchFamily="18" charset="0"/>
                              </a:rPr>
                            </m:ctrlPr>
                          </m:mP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11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12</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21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22</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31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32</m:t>
                                  </m:r>
                                </m:sub>
                              </m:sSub>
                            </m:e>
                          </m:mr>
                        </m:m>
                      </m:e>
                    </m:d>
                  </m:oMath>
                </a14:m>
                <a:endParaRPr lang="en-US" sz="2000">
                  <a:solidFill>
                    <a:srgbClr val="AD1457"/>
                  </a:solidFill>
                </a:endParaRPr>
              </a:p>
              <a:p>
                <a:pPr algn="ctr"/>
                <a:endParaRPr lang="en-US" sz="200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21</m:t>
                          </m:r>
                        </m:sub>
                      </m:sSub>
                      <m:r>
                        <a:rPr lang="en-US" sz="2000">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31</m:t>
                          </m:r>
                        </m:sub>
                      </m:sSub>
                    </m:oMath>
                  </m:oMathPara>
                </a14:m>
                <a:endParaRPr lang="en-US" sz="200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12</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32</m:t>
                          </m:r>
                        </m:sub>
                      </m:sSub>
                    </m:oMath>
                  </m:oMathPara>
                </a14:m>
                <a:endParaRPr lang="en-US" sz="200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31</m:t>
                          </m:r>
                        </m:sub>
                      </m:sSub>
                    </m:oMath>
                  </m:oMathPara>
                </a14:m>
                <a:endParaRPr lang="en-US" sz="200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22</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32</m:t>
                          </m:r>
                        </m:sub>
                      </m:sSub>
                    </m:oMath>
                  </m:oMathPara>
                </a14:m>
                <a:endParaRPr lang="en-US" sz="2000">
                  <a:solidFill>
                    <a:srgbClr val="AD1457"/>
                  </a:solidFill>
                  <a:ea typeface="Cambria Math" panose="020405030504060302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Rectangle 6"/>
              <p:cNvSpPr>
                <a:spLocks noRot="1" noChangeAspect="1" noMove="1" noResize="1" noEditPoints="1" noAdjustHandles="1" noChangeArrowheads="1" noChangeShapeType="1" noTextEdit="1"/>
              </p:cNvSpPr>
              <p:nvPr/>
            </p:nvSpPr>
            <p:spPr>
              <a:xfrm>
                <a:off x="6988628" y="783772"/>
                <a:ext cx="4911634" cy="270401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1629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nodeType="afterGroup">
                            <p:stCondLst>
                              <p:cond delay="500"/>
                            </p:stCondLst>
                            <p:childTnLst>
                              <p:par>
                                <p:cTn id="19" presetID="22" presetClass="entr" presetSubtype="1" dur="100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000"/>
                                        <p:tgtEl>
                                          <p:spTgt spid="4"/>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0" presetClass="entr" presetSubtype="0" dur="50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ntr" presetSubtype="0" dur="50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10" presetClass="entr" presetSubtype="0" dur="50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ntr" presetSubtype="0" dur="50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nodeType="afterGroup">
                            <p:stCondLst>
                              <p:cond delay="500"/>
                            </p:stCondLst>
                            <p:childTnLst>
                              <p:par>
                                <p:cTn id="43" presetID="22" presetClass="entr" presetSubtype="1" dur="1000"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1000"/>
                                        <p:tgtEl>
                                          <p:spTgt spid="5"/>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4" presetClass="exit" presetSubtype="10" dur="500" fill="hold" grpId="1" nodeType="clickEffect">
                                  <p:stCondLst>
                                    <p:cond delay="0"/>
                                  </p:stCondLst>
                                  <p:childTnLst>
                                    <p:animEffect transition="out" filter="randombar(horizontal)">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Now, we want to calculate </a:t>
                </a:r>
                <a:r>
                  <a:rPr lang="en-US" b="1"/>
                  <a:t>the product of more than two matrices</a:t>
                </a:r>
                <a:r>
                  <a:rPr lang="en-US"/>
                  <a:t>. Matrix multiplication is </a:t>
                </a:r>
                <a:r>
                  <a:rPr lang="en-US" b="1"/>
                  <a:t>associative</a:t>
                </a:r>
                <a:r>
                  <a:rPr lang="en-US"/>
                  <a:t>.</a:t>
                </a:r>
              </a:p>
              <a:p>
                <a:r>
                  <a:rPr lang="en-US"/>
                  <a:t>The product of </a:t>
                </a:r>
                <a:r>
                  <a:rPr lang="en-US">
                    <a:solidFill>
                      <a:srgbClr val="AD1457"/>
                    </a:solidFill>
                  </a:rPr>
                  <a:t>four matrices </a:t>
                </a:r>
                <a14:m>
                  <m:oMath xmlns:m="http://schemas.openxmlformats.org/officeDocument/2006/math">
                    <m:r>
                      <a:rPr lang="en-US" i="1">
                        <a:solidFill>
                          <a:srgbClr val="AD1457"/>
                        </a:solidFill>
                        <a:latin typeface="Cambria Math" panose="02040503050406030204" pitchFamily="18" charset="0"/>
                      </a:rPr>
                      <m:t>𝐴</m:t>
                    </m:r>
                    <m:r>
                      <a:rPr lang="en-US" i="1">
                        <a:solidFill>
                          <a:srgbClr val="AD1457"/>
                        </a:solidFill>
                        <a:latin typeface="Cambria Math" panose="02040503050406030204" pitchFamily="18" charset="0"/>
                      </a:rPr>
                      <m:t>(13×5), </m:t>
                    </m:r>
                    <m:r>
                      <a:rPr lang="en-US" i="1">
                        <a:solidFill>
                          <a:srgbClr val="AD1457"/>
                        </a:solidFill>
                        <a:latin typeface="Cambria Math" panose="02040503050406030204" pitchFamily="18" charset="0"/>
                      </a:rPr>
                      <m:t>𝐵</m:t>
                    </m:r>
                    <m:r>
                      <a:rPr lang="en-US" i="1">
                        <a:solidFill>
                          <a:srgbClr val="AD1457"/>
                        </a:solidFill>
                        <a:latin typeface="Cambria Math" panose="02040503050406030204" pitchFamily="18" charset="0"/>
                      </a:rPr>
                      <m:t>(5×89), </m:t>
                    </m:r>
                    <m:r>
                      <a:rPr lang="en-US" i="1">
                        <a:solidFill>
                          <a:srgbClr val="AD1457"/>
                        </a:solidFill>
                        <a:latin typeface="Cambria Math" panose="02040503050406030204" pitchFamily="18" charset="0"/>
                      </a:rPr>
                      <m:t>𝐶</m:t>
                    </m:r>
                    <m:r>
                      <a:rPr lang="en-US" i="1">
                        <a:solidFill>
                          <a:srgbClr val="AD1457"/>
                        </a:solidFill>
                        <a:latin typeface="Cambria Math" panose="02040503050406030204" pitchFamily="18" charset="0"/>
                      </a:rPr>
                      <m:t>(89×3), </m:t>
                    </m:r>
                    <m:r>
                      <a:rPr lang="en-US" i="1">
                        <a:solidFill>
                          <a:srgbClr val="AD1457"/>
                        </a:solidFill>
                        <a:latin typeface="Cambria Math" panose="02040503050406030204" pitchFamily="18" charset="0"/>
                      </a:rPr>
                      <m:t>𝐷</m:t>
                    </m:r>
                    <m:r>
                      <a:rPr lang="en-US" i="1">
                        <a:solidFill>
                          <a:srgbClr val="AD1457"/>
                        </a:solidFill>
                        <a:latin typeface="Cambria Math" panose="02040503050406030204" pitchFamily="18" charset="0"/>
                      </a:rPr>
                      <m:t>(3×34)</m:t>
                    </m:r>
                  </m:oMath>
                </a14:m>
                <a:r>
                  <a:rPr lang="en-US"/>
                  <a:t> can be fully parenthesized in </a:t>
                </a:r>
                <a14:m>
                  <m:oMath xmlns:m="http://schemas.openxmlformats.org/officeDocument/2006/math">
                    <m:r>
                      <a:rPr lang="en-US" i="1">
                        <a:solidFill>
                          <a:srgbClr val="0070C0"/>
                        </a:solidFill>
                        <a:latin typeface="Cambria Math" panose="02040503050406030204" pitchFamily="18" charset="0"/>
                      </a:rPr>
                      <m:t>5</m:t>
                    </m:r>
                  </m:oMath>
                </a14:m>
                <a:r>
                  <a:rPr lang="en-US">
                    <a:solidFill>
                      <a:srgbClr val="0070C0"/>
                    </a:solidFill>
                  </a:rPr>
                  <a:t> distinct ways. </a:t>
                </a:r>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13401080"/>
                        </a:ext>
                      </a:extLst>
                    </a:gridCol>
                    <a:gridCol w="17526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55947625"/>
                        </a:ext>
                      </a:extLst>
                    </a:gridCol>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25827405"/>
                        </a:ext>
                      </a:extLst>
                    </a:gridCol>
                  </a:tblGrid>
                  <a:tr h="550611">
                    <a:tc>
                      <a:txBody>
                        <a:bodyPr/>
                        <a:lstStyle/>
                        <a:p>
                          <a:pPr algn="ctr"/>
                          <a:r>
                            <a:rPr lang="en-US" sz="2400" b="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𝐴𝐵</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𝐶</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𝐷</m:t>
                                </m:r>
                              </m:oMath>
                            </m:oMathPara>
                          </a14:m>
                          <a:endParaRPr lang="en-US" sz="2400" b="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10582</m:t>
                                </m:r>
                              </m:oMath>
                            </m:oMathPara>
                          </a14:m>
                          <a:endParaRPr lang="en-US" sz="2400" b="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45647970"/>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509753091"/>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62087805"/>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00370903"/>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549794186"/>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423058956"/>
                  </p:ext>
                </p:extLst>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13401080"/>
                        </a:ext>
                      </a:extLst>
                    </a:gridCol>
                    <a:gridCol w="17526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55947625"/>
                        </a:ext>
                      </a:extLst>
                    </a:gridCol>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25827405"/>
                        </a:ext>
                      </a:extLst>
                    </a:gridCol>
                  </a:tblGrid>
                  <a:tr h="550611">
                    <a:tc>
                      <a:txBody>
                        <a:bodyPr/>
                        <a:lstStyle/>
                        <a:p>
                          <a:pPr algn="ctr"/>
                          <a:r>
                            <a:rPr lang="en-US" sz="2400" b="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1111" r="-74653" b="-404444"/>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1111" r="-939" b="-404444"/>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45647970"/>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509753091"/>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62087805"/>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00370903"/>
                      </a:ext>
                    </a:extLst>
                  </a:tr>
                  <a:tr h="550611">
                    <a:tc>
                      <a:txBody>
                        <a:bodyPr/>
                        <a:lstStyle/>
                        <a:p>
                          <a:pPr algn="ct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549794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128155166"/>
                        </a:ext>
                      </a:extLst>
                    </a:gridCol>
                    <a:gridCol w="183051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24035383"/>
                        </a:ext>
                      </a:extLst>
                    </a:gridCol>
                  </a:tblGrid>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𝐴</m:t>
                                </m:r>
                                <m:r>
                                  <a:rPr lang="en-US" sz="2000" i="1">
                                    <a:solidFill>
                                      <a:srgbClr val="AD1457"/>
                                    </a:solidFill>
                                    <a:latin typeface="Cambria Math" panose="02040503050406030204" pitchFamily="18" charset="0"/>
                                  </a:rPr>
                                  <m:t>(13×5)∙</m:t>
                                </m:r>
                                <m:r>
                                  <a:rPr lang="en-US" sz="2000" i="1">
                                    <a:solidFill>
                                      <a:srgbClr val="AD1457"/>
                                    </a:solidFill>
                                    <a:latin typeface="Cambria Math" panose="02040503050406030204" pitchFamily="18" charset="0"/>
                                  </a:rPr>
                                  <m:t>𝐵</m:t>
                                </m:r>
                                <m:r>
                                  <a:rPr lang="en-US" sz="2000" i="1">
                                    <a:solidFill>
                                      <a:srgbClr val="AD1457"/>
                                    </a:solidFill>
                                    <a:latin typeface="Cambria Math" panose="02040503050406030204" pitchFamily="18" charset="0"/>
                                  </a:rPr>
                                  <m:t>(5×89)</m:t>
                                </m:r>
                              </m:oMath>
                            </m:oMathPara>
                          </a14:m>
                          <a:endParaRPr lang="en-US" sz="200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𝟓𝟕𝟖𝟓</m:t>
                                </m:r>
                              </m:oMath>
                            </m:oMathPara>
                          </a14:m>
                          <a:endParaRPr lang="en-US">
                            <a:solidFill>
                              <a:srgbClr val="0066FF"/>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29509236"/>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1 (13×89)</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540355334"/>
                      </a:ext>
                    </a:extLst>
                  </a:tr>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2=</m:t>
                                </m:r>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1(13×89) . </m:t>
                                </m:r>
                                <m:r>
                                  <a:rPr lang="en-US" sz="2000" i="1" smtClean="0">
                                    <a:solidFill>
                                      <a:srgbClr val="AD1457"/>
                                    </a:solidFill>
                                    <a:latin typeface="Cambria Math" panose="02040503050406030204" pitchFamily="18" charset="0"/>
                                  </a:rPr>
                                  <m:t>𝐶</m:t>
                                </m:r>
                                <m:r>
                                  <a:rPr lang="en-US" sz="2000" b="0" i="1" smtClean="0">
                                    <a:solidFill>
                                      <a:srgbClr val="AD1457"/>
                                    </a:solidFill>
                                    <a:latin typeface="Cambria Math" panose="02040503050406030204" pitchFamily="18" charset="0"/>
                                  </a:rPr>
                                  <m:t>(89</m:t>
                                </m:r>
                                <m:r>
                                  <a:rPr lang="en-US" sz="2000" b="0" i="1" smtClean="0">
                                    <a:solidFill>
                                      <a:srgbClr val="AD1457"/>
                                    </a:solidFill>
                                    <a:latin typeface="Cambria Math" panose="02040503050406030204" pitchFamily="18" charset="0"/>
                                    <a:ea typeface="Cambria Math" panose="02040503050406030204" pitchFamily="18" charset="0"/>
                                  </a:rPr>
                                  <m:t>×3)</m:t>
                                </m:r>
                              </m:oMath>
                            </m:oMathPara>
                          </a14:m>
                          <a:endParaRPr lang="en-US" sz="200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𝟑𝟒𝟕𝟏</m:t>
                                </m:r>
                              </m:oMath>
                            </m:oMathPara>
                          </a14:m>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16237659"/>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2 (13×3)</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710616"/>
                      </a:ext>
                    </a:extLst>
                  </a:tr>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3=</m:t>
                                </m:r>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2(13×3) . </m:t>
                                </m:r>
                                <m:r>
                                  <a:rPr lang="en-US" sz="2000" i="1" smtClean="0">
                                    <a:solidFill>
                                      <a:srgbClr val="AD1457"/>
                                    </a:solidFill>
                                    <a:latin typeface="Cambria Math" panose="02040503050406030204" pitchFamily="18" charset="0"/>
                                  </a:rPr>
                                  <m:t>𝐷</m:t>
                                </m:r>
                                <m:r>
                                  <a:rPr lang="en-US" sz="2000" b="0" i="1" smtClean="0">
                                    <a:solidFill>
                                      <a:srgbClr val="AD1457"/>
                                    </a:solidFill>
                                    <a:latin typeface="Cambria Math" panose="02040503050406030204" pitchFamily="18" charset="0"/>
                                  </a:rPr>
                                  <m:t>(3</m:t>
                                </m:r>
                                <m:r>
                                  <a:rPr lang="en-US" sz="2000" b="0" i="1" smtClean="0">
                                    <a:solidFill>
                                      <a:srgbClr val="AD1457"/>
                                    </a:solidFill>
                                    <a:latin typeface="Cambria Math" panose="02040503050406030204" pitchFamily="18" charset="0"/>
                                    <a:ea typeface="Cambria Math" panose="02040503050406030204" pitchFamily="18" charset="0"/>
                                  </a:rPr>
                                  <m:t>×34)</m:t>
                                </m:r>
                              </m:oMath>
                            </m:oMathPara>
                          </a14:m>
                          <a:endParaRPr lang="en-US" sz="2000">
                            <a:solidFill>
                              <a:srgbClr val="AD1457"/>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𝟏𝟑𝟐𝟔</m:t>
                                </m:r>
                              </m:oMath>
                            </m:oMathPara>
                          </a14:m>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29529425"/>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3 (13×34)</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55976662"/>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773723183"/>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128155166"/>
                        </a:ext>
                      </a:extLst>
                    </a:gridCol>
                    <a:gridCol w="183051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24035383"/>
                        </a:ext>
                      </a:extLst>
                    </a:gridCol>
                  </a:tblGrid>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333" r="-46832" b="-517333"/>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667" r="-664" b="-208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2950923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01333" r="-46832" b="-417333"/>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540355334"/>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98684" r="-46832" b="-311842"/>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100000" r="-664" b="-10728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16237659"/>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302667" r="-46832" b="-216000"/>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71061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402667" r="-46832" b="-116000"/>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201333" r="-664" b="-8000"/>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29529425"/>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502667" r="-46832" b="-16000"/>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55976662"/>
                      </a:ext>
                    </a:extLst>
                  </a:tr>
                </a:tbl>
              </a:graphicData>
            </a:graphic>
          </p:graphicFrame>
        </mc:Fallback>
      </mc:AlternateContent>
      <p:grpSp>
        <p:nvGrpSpPr>
          <p:cNvPr id="17" name="Group 16"/>
          <p:cNvGrpSpPr/>
          <p:nvPr/>
        </p:nvGrpSpPr>
        <p:grpSpPr>
          <a:xfrm>
            <a:off x="1998617" y="2613155"/>
            <a:ext cx="6217920" cy="390454"/>
            <a:chOff x="2272937" y="2613155"/>
            <a:chExt cx="4985655" cy="390454"/>
          </a:xfrm>
        </p:grpSpPr>
        <p:cxnSp>
          <p:nvCxnSpPr>
            <p:cNvPr id="14" name="Elbow Connector 13"/>
            <p:cNvCxnSpPr/>
            <p:nvPr/>
          </p:nvCxnSpPr>
          <p:spPr>
            <a:xfrm flipV="1">
              <a:off x="2272937" y="2613155"/>
              <a:ext cx="4985655" cy="390454"/>
            </a:xfrm>
            <a:prstGeom prst="bentConnector3">
              <a:avLst>
                <a:gd name="adj1" fmla="val 5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258592" y="2613155"/>
              <a:ext cx="0" cy="274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9387838" y="5667101"/>
                <a:ext cx="1807028"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rPr>
                        <m:t>10582</m:t>
                      </m:r>
                    </m:oMath>
                  </m:oMathPara>
                </a14:m>
                <a:endParaRPr lang="en-US" sz="2800">
                  <a:solidFill>
                    <a:srgbClr val="C0000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6" name="Rectangle 15"/>
              <p:cNvSpPr>
                <a:spLocks noRot="1" noChangeAspect="1" noMove="1" noResize="1" noEditPoints="1" noAdjustHandles="1" noChangeArrowheads="1" noChangeShapeType="1" noTextEdit="1"/>
              </p:cNvSpPr>
              <p:nvPr/>
            </p:nvSpPr>
            <p:spPr>
              <a:xfrm>
                <a:off x="9387838" y="5667101"/>
                <a:ext cx="1807028" cy="4572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8" name="Rounded Rectangle 17"/>
          <p:cNvSpPr/>
          <p:nvPr/>
        </p:nvSpPr>
        <p:spPr>
          <a:xfrm>
            <a:off x="1802674" y="3017520"/>
            <a:ext cx="418011" cy="32657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23366" y="2922094"/>
            <a:ext cx="2103120" cy="502920"/>
          </a:xfrm>
          <a:prstGeom prst="rect">
            <a:avLst/>
          </a:prstGeom>
          <a:solidFill>
            <a:schemeClr val="bg1"/>
          </a:solidFill>
        </p:spPr>
        <p:txBody>
          <a:bodyPr wrap="square" rtlCol="0">
            <a:spAutoFit/>
          </a:bodyPr>
          <a:lstStyle/>
          <a:p>
            <a:endParaRPr lang="en-US"/>
          </a:p>
        </p:txBody>
      </p:sp>
      <p:sp>
        <p:nvSpPr>
          <p:cNvPr id="20" name="TextBox 19"/>
          <p:cNvSpPr txBox="1"/>
          <p:nvPr/>
        </p:nvSpPr>
        <p:spPr>
          <a:xfrm>
            <a:off x="5463687" y="2935740"/>
            <a:ext cx="3200400" cy="365760"/>
          </a:xfrm>
          <a:prstGeom prst="rect">
            <a:avLst/>
          </a:prstGeom>
          <a:solidFill>
            <a:schemeClr val="bg1"/>
          </a:solidFill>
        </p:spPr>
        <p:txBody>
          <a:bodyPr wrap="square" rtlCol="0">
            <a:spAutoFit/>
          </a:bodyPr>
          <a:lstStyle/>
          <a:p>
            <a:endParaRPr lang="en-US"/>
          </a:p>
        </p:txBody>
      </p:sp>
      <p:sp>
        <p:nvSpPr>
          <p:cNvPr id="21" name="TextBox 20"/>
          <p:cNvSpPr txBox="1"/>
          <p:nvPr/>
        </p:nvSpPr>
        <p:spPr>
          <a:xfrm>
            <a:off x="9589928" y="3002066"/>
            <a:ext cx="1371600" cy="640080"/>
          </a:xfrm>
          <a:prstGeom prst="rect">
            <a:avLst/>
          </a:prstGeom>
          <a:solidFill>
            <a:schemeClr val="bg1"/>
          </a:solidFill>
        </p:spPr>
        <p:txBody>
          <a:bodyPr wrap="square" rtlCol="0">
            <a:spAutoFit/>
          </a:bodyPr>
          <a:lstStyle/>
          <a:p>
            <a:endParaRPr lang="en-US"/>
          </a:p>
        </p:txBody>
      </p:sp>
      <p:sp>
        <p:nvSpPr>
          <p:cNvPr id="22" name="TextBox 21"/>
          <p:cNvSpPr txBox="1"/>
          <p:nvPr/>
        </p:nvSpPr>
        <p:spPr>
          <a:xfrm>
            <a:off x="5885329" y="3443251"/>
            <a:ext cx="3017520" cy="320040"/>
          </a:xfrm>
          <a:prstGeom prst="rect">
            <a:avLst/>
          </a:prstGeom>
          <a:solidFill>
            <a:schemeClr val="bg1"/>
          </a:solidFill>
        </p:spPr>
        <p:txBody>
          <a:bodyPr wrap="square" rtlCol="0">
            <a:spAutoFit/>
          </a:bodyPr>
          <a:lstStyle/>
          <a:p>
            <a:endParaRPr lang="en-US"/>
          </a:p>
        </p:txBody>
      </p:sp>
      <p:sp>
        <p:nvSpPr>
          <p:cNvPr id="23" name="TextBox 22"/>
          <p:cNvSpPr txBox="1"/>
          <p:nvPr/>
        </p:nvSpPr>
        <p:spPr>
          <a:xfrm>
            <a:off x="5527273" y="3849722"/>
            <a:ext cx="3566160" cy="365760"/>
          </a:xfrm>
          <a:prstGeom prst="rect">
            <a:avLst/>
          </a:prstGeom>
          <a:solidFill>
            <a:schemeClr val="bg1"/>
          </a:solidFill>
        </p:spPr>
        <p:txBody>
          <a:bodyPr wrap="square" rtlCol="0">
            <a:spAutoFit/>
          </a:bodyPr>
          <a:lstStyle/>
          <a:p>
            <a:endParaRPr lang="en-US"/>
          </a:p>
        </p:txBody>
      </p:sp>
      <p:sp>
        <p:nvSpPr>
          <p:cNvPr id="24" name="TextBox 23"/>
          <p:cNvSpPr txBox="1"/>
          <p:nvPr/>
        </p:nvSpPr>
        <p:spPr>
          <a:xfrm>
            <a:off x="9534030" y="3895021"/>
            <a:ext cx="1463040" cy="731520"/>
          </a:xfrm>
          <a:prstGeom prst="rect">
            <a:avLst/>
          </a:prstGeom>
          <a:solidFill>
            <a:schemeClr val="bg1"/>
          </a:solidFill>
        </p:spPr>
        <p:txBody>
          <a:bodyPr wrap="square" rtlCol="0">
            <a:spAutoFit/>
          </a:bodyPr>
          <a:lstStyle/>
          <a:p>
            <a:endParaRPr lang="en-US"/>
          </a:p>
        </p:txBody>
      </p:sp>
      <p:sp>
        <p:nvSpPr>
          <p:cNvPr id="25" name="TextBox 24"/>
          <p:cNvSpPr txBox="1"/>
          <p:nvPr/>
        </p:nvSpPr>
        <p:spPr>
          <a:xfrm>
            <a:off x="6015620" y="4349090"/>
            <a:ext cx="2834640" cy="320040"/>
          </a:xfrm>
          <a:prstGeom prst="rect">
            <a:avLst/>
          </a:prstGeom>
          <a:solidFill>
            <a:schemeClr val="bg1"/>
          </a:solidFill>
        </p:spPr>
        <p:txBody>
          <a:bodyPr wrap="square" rtlCol="0">
            <a:spAutoFit/>
          </a:bodyPr>
          <a:lstStyle/>
          <a:p>
            <a:endParaRPr lang="en-US"/>
          </a:p>
        </p:txBody>
      </p:sp>
      <p:sp>
        <p:nvSpPr>
          <p:cNvPr id="26" name="TextBox 25"/>
          <p:cNvSpPr txBox="1"/>
          <p:nvPr/>
        </p:nvSpPr>
        <p:spPr>
          <a:xfrm>
            <a:off x="5540188" y="4793428"/>
            <a:ext cx="3383280" cy="365760"/>
          </a:xfrm>
          <a:prstGeom prst="rect">
            <a:avLst/>
          </a:prstGeom>
          <a:solidFill>
            <a:schemeClr val="bg1"/>
          </a:solidFill>
        </p:spPr>
        <p:txBody>
          <a:bodyPr wrap="square" rtlCol="0">
            <a:spAutoFit/>
          </a:bodyPr>
          <a:lstStyle/>
          <a:p>
            <a:endParaRPr lang="en-US"/>
          </a:p>
        </p:txBody>
      </p:sp>
      <p:sp>
        <p:nvSpPr>
          <p:cNvPr id="27" name="TextBox 26"/>
          <p:cNvSpPr txBox="1"/>
          <p:nvPr/>
        </p:nvSpPr>
        <p:spPr>
          <a:xfrm>
            <a:off x="9563031" y="4825234"/>
            <a:ext cx="1463040" cy="731520"/>
          </a:xfrm>
          <a:prstGeom prst="rect">
            <a:avLst/>
          </a:prstGeom>
          <a:solidFill>
            <a:schemeClr val="bg1"/>
          </a:solidFill>
        </p:spPr>
        <p:txBody>
          <a:bodyPr wrap="square" rtlCol="0">
            <a:spAutoFit/>
          </a:bodyPr>
          <a:lstStyle/>
          <a:p>
            <a:endParaRPr lang="en-US"/>
          </a:p>
        </p:txBody>
      </p:sp>
      <p:sp>
        <p:nvSpPr>
          <p:cNvPr id="28" name="TextBox 27"/>
          <p:cNvSpPr txBox="1"/>
          <p:nvPr/>
        </p:nvSpPr>
        <p:spPr>
          <a:xfrm>
            <a:off x="5921489" y="5241479"/>
            <a:ext cx="3061146" cy="365760"/>
          </a:xfrm>
          <a:prstGeom prst="rect">
            <a:avLst/>
          </a:prstGeom>
          <a:solidFill>
            <a:schemeClr val="bg1"/>
          </a:solidFill>
        </p:spPr>
        <p:txBody>
          <a:bodyPr wrap="square" rtlCol="0">
            <a:spAutoFit/>
          </a:bodyPr>
          <a:lstStyle/>
          <a:p>
            <a:endParaRPr lang="en-US"/>
          </a:p>
        </p:txBody>
      </p:sp>
      <p:cxnSp>
        <p:nvCxnSpPr>
          <p:cNvPr id="30" name="Straight Connector 29"/>
          <p:cNvCxnSpPr/>
          <p:nvPr/>
        </p:nvCxnSpPr>
        <p:spPr>
          <a:xfrm flipV="1">
            <a:off x="1761564" y="3361765"/>
            <a:ext cx="82296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748119" y="3000100"/>
            <a:ext cx="1134414"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flipH="1">
            <a:off x="3238497" y="3002775"/>
            <a:ext cx="1008795" cy="369331"/>
          </a:xfrm>
          <a:prstGeom prst="rect">
            <a:avLst/>
          </a:prstGeom>
          <a:solidFill>
            <a:schemeClr val="bg1"/>
          </a:solidFill>
        </p:spPr>
        <p:txBody>
          <a:bodyPr wrap="square" rtlCol="0">
            <a:spAutoFit/>
          </a:bodyPr>
          <a:lstStyle/>
          <a:p>
            <a:endParaRPr lang="en-US"/>
          </a:p>
        </p:txBody>
      </p:sp>
      <p:cxnSp>
        <p:nvCxnSpPr>
          <p:cNvPr id="36" name="Straight Arrow Connector 35"/>
          <p:cNvCxnSpPr/>
          <p:nvPr/>
        </p:nvCxnSpPr>
        <p:spPr>
          <a:xfrm flipH="1" flipV="1">
            <a:off x="3993777" y="3375212"/>
            <a:ext cx="5714999" cy="2554941"/>
          </a:xfrm>
          <a:prstGeom prst="straightConnector1">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920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1" dur="125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25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4" presetClass="exit" presetSubtype="10" dur="500" fill="hold" grpId="0" nodeType="clickEffect">
                                  <p:stCondLst>
                                    <p:cond delay="0"/>
                                  </p:stCondLst>
                                  <p:childTnLst>
                                    <p:animEffect transition="out" filter="randombar(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p:stCondLst>
                              <p:cond delay="0"/>
                            </p:stCondLst>
                            <p:childTnLst>
                              <p:par>
                                <p:cTn id="25" presetID="21" presetClass="entr" presetSubtype="1" dur="100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nodeType="afterGroup">
                            <p:stCondLst>
                              <p:cond delay="1000"/>
                            </p:stCondLst>
                            <p:childTnLst>
                              <p:par>
                                <p:cTn id="29" presetID="22" presetClass="entr" presetSubtype="4" dur="100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1000"/>
                                        <p:tgtEl>
                                          <p:spTgt spid="17"/>
                                        </p:tgtEl>
                                      </p:cBhvr>
                                    </p:animEffect>
                                  </p:childTnLst>
                                </p:cTn>
                              </p:par>
                            </p:childTnLst>
                          </p:cTn>
                        </p:par>
                        <p:par>
                          <p:cTn id="32" fill="hold" nodeType="afterGroup">
                            <p:stCondLst>
                              <p:cond delay="2000"/>
                            </p:stCondLst>
                            <p:childTnLst>
                              <p:par>
                                <p:cTn id="33" presetID="14" presetClass="entr" presetSubtype="10" dur="50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 presetClass="exit" presetSubtype="0" dur="1" fill="hold" grpId="0" nodeType="clickEffect">
                                  <p:stCondLst>
                                    <p:cond delay="0"/>
                                  </p:stCondLst>
                                  <p:childTnLst>
                                    <p:set>
                                      <p:cBhvr>
                                        <p:cTn id="39" dur="1" fill="hold">
                                          <p:stCondLst>
                                            <p:cond delay="0"/>
                                          </p:stCondLst>
                                        </p:cTn>
                                        <p:tgtEl>
                                          <p:spTgt spid="20"/>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p:stCondLst>
                              <p:cond delay="0"/>
                            </p:stCondLst>
                            <p:childTnLst>
                              <p:par>
                                <p:cTn id="42" presetID="1" presetClass="exit" presetSubtype="0" dur="1" fill="hold" grpId="0" nodeType="clickEffect">
                                  <p:stCondLst>
                                    <p:cond delay="0"/>
                                  </p:stCondLst>
                                  <p:childTnLst>
                                    <p:set>
                                      <p:cBhvr>
                                        <p:cTn id="43" dur="1" fill="hold">
                                          <p:stCondLst>
                                            <p:cond delay="0"/>
                                          </p:stCondLst>
                                        </p:cTn>
                                        <p:tgtEl>
                                          <p:spTgt spid="21"/>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p:stCondLst>
                              <p:cond delay="0"/>
                            </p:stCondLst>
                            <p:childTnLst>
                              <p:par>
                                <p:cTn id="46" presetID="1" presetClass="exit" presetSubtype="0" dur="1" fill="hold" grpId="0" nodeType="clickEffect">
                                  <p:stCondLst>
                                    <p:cond delay="0"/>
                                  </p:stCondLst>
                                  <p:childTnLst>
                                    <p:set>
                                      <p:cBhvr>
                                        <p:cTn id="47" dur="1" fill="hold">
                                          <p:stCondLst>
                                            <p:cond delay="0"/>
                                          </p:stCondLst>
                                        </p:cTn>
                                        <p:tgtEl>
                                          <p:spTgt spid="2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p:stCondLst>
                              <p:cond delay="0"/>
                            </p:stCondLst>
                            <p:childTnLst>
                              <p:par>
                                <p:cTn id="50" presetID="1" presetClass="exit" presetSubtype="0" dur="1" fill="hold" grpId="1" nodeType="click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22" presetClass="entr" presetSubtype="8" dur="100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1000"/>
                                        <p:tgtEl>
                                          <p:spTgt spid="30"/>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1" presetClass="exit" presetSubtype="0" dur="1" fill="hold" grpId="0"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xit" presetSubtype="0" dur="1" fill="hold" grpId="0" nodeType="click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xit" presetSubtype="0" dur="1" fill="hold" grpId="0"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xit" presetSubtype="0" dur="1"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21" presetClass="entr" presetSubtype="1" dur="100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heel(1)">
                                      <p:cBhvr>
                                        <p:cTn id="73" dur="1000"/>
                                        <p:tgtEl>
                                          <p:spTgt spid="33"/>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1" presetClass="exit" presetSubtype="0" dur="1" fill="hold" grpId="0" nodeType="clickEffect">
                                  <p:stCondLst>
                                    <p:cond delay="0"/>
                                  </p:stCondLst>
                                  <p:childTnLst>
                                    <p:set>
                                      <p:cBhvr>
                                        <p:cTn id="77" dur="1" fill="hold">
                                          <p:stCondLst>
                                            <p:cond delay="0"/>
                                          </p:stCondLst>
                                        </p:cTn>
                                        <p:tgtEl>
                                          <p:spTgt spid="26"/>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p:stCondLst>
                              <p:cond delay="0"/>
                            </p:stCondLst>
                            <p:childTnLst>
                              <p:par>
                                <p:cTn id="80" presetID="1" presetClass="exit" presetSubtype="0" dur="1" fill="hold" grpId="0" nodeType="click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p:stCondLst>
                              <p:cond delay="0"/>
                            </p:stCondLst>
                            <p:childTnLst>
                              <p:par>
                                <p:cTn id="84" presetID="1" presetClass="exit" presetSubtype="0" dur="1" fill="hold" grpId="0" nodeType="clickEffect">
                                  <p:stCondLst>
                                    <p:cond delay="0"/>
                                  </p:stCondLst>
                                  <p:childTnLst>
                                    <p:set>
                                      <p:cBhvr>
                                        <p:cTn id="85" dur="1" fill="hold">
                                          <p:stCondLst>
                                            <p:cond delay="0"/>
                                          </p:stCondLst>
                                        </p:cTn>
                                        <p:tgtEl>
                                          <p:spTgt spid="28"/>
                                        </p:tgtEl>
                                        <p:attrNameLst>
                                          <p:attrName>style.visibility</p:attrName>
                                        </p:attrNameLst>
                                      </p:cBhvr>
                                      <p:to>
                                        <p:strVal val="hidden"/>
                                      </p:to>
                                    </p:set>
                                  </p:childTnLst>
                                </p:cTn>
                              </p:par>
                            </p:childTnLst>
                          </p:cTn>
                        </p:par>
                      </p:childTnLst>
                    </p:cTn>
                  </p:par>
                  <p:par>
                    <p:cTn id="86" fill="hold" nodeType="clickPar">
                      <p:stCondLst>
                        <p:cond delay="indefinite"/>
                      </p:stCondLst>
                      <p:childTnLst>
                        <p:par>
                          <p:cTn id="87" fill="hold">
                            <p:stCondLst>
                              <p:cond delay="0"/>
                            </p:stCondLst>
                            <p:childTnLst>
                              <p:par>
                                <p:cTn id="88" presetID="1" presetClass="exit" presetSubtype="0" dur="1" fill="hold" grpId="1" nodeType="clickEffect">
                                  <p:stCondLst>
                                    <p:cond delay="0"/>
                                  </p:stCondLst>
                                  <p:childTnLst>
                                    <p:set>
                                      <p:cBhvr>
                                        <p:cTn id="89" dur="1" fill="hold">
                                          <p:stCondLst>
                                            <p:cond delay="0"/>
                                          </p:stCondLst>
                                        </p:cTn>
                                        <p:tgtEl>
                                          <p:spTgt spid="33"/>
                                        </p:tgtEl>
                                        <p:attrNameLst>
                                          <p:attrName>style.visibility</p:attrName>
                                        </p:attrNameLst>
                                      </p:cBhvr>
                                      <p:to>
                                        <p:strVal val="hidden"/>
                                      </p:to>
                                    </p:set>
                                  </p:childTnLst>
                                </p:cTn>
                              </p:par>
                            </p:childTnLst>
                          </p:cTn>
                        </p:par>
                        <p:par>
                          <p:cTn id="90" fill="hold" nodeType="afterGroup">
                            <p:stCondLst>
                              <p:cond delay="1"/>
                            </p:stCondLst>
                            <p:childTnLst>
                              <p:par>
                                <p:cTn id="91" presetID="10" presetClass="entr" presetSubtype="0" dur="50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par>
                          <p:cTn id="94" fill="hold" nodeType="afterGroup">
                            <p:stCondLst>
                              <p:cond delay="501"/>
                            </p:stCondLst>
                            <p:childTnLst>
                              <p:par>
                                <p:cTn id="95" presetID="22" presetClass="entr" presetSubtype="4" dur="1000"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1000"/>
                                        <p:tgtEl>
                                          <p:spTgt spid="36"/>
                                        </p:tgtEl>
                                      </p:cBhvr>
                                    </p:animEffect>
                                  </p:childTnLst>
                                </p:cTn>
                              </p:par>
                            </p:childTnLst>
                          </p:cTn>
                        </p:par>
                        <p:par>
                          <p:cTn id="98" fill="hold" nodeType="afterGroup">
                            <p:stCondLst>
                              <p:cond delay="1501"/>
                            </p:stCondLst>
                            <p:childTnLst>
                              <p:par>
                                <p:cTn id="99" presetID="1" presetClass="exit" presetSubtype="0" dur="1" fill="hold" grpId="0" nodeType="afterEffect">
                                  <p:stCondLst>
                                    <p:cond delay="0"/>
                                  </p:stCondLst>
                                  <p:childTnLst>
                                    <p:set>
                                      <p:cBhvr>
                                        <p:cTn id="100" dur="1" fill="hold">
                                          <p:stCondLst>
                                            <p:cond delay="0"/>
                                          </p:stCondLst>
                                        </p:cTn>
                                        <p:tgtEl>
                                          <p:spTgt spid="3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p:stCondLst>
                              <p:cond delay="0"/>
                            </p:stCondLst>
                            <p:childTnLst>
                              <p:par>
                                <p:cTn id="103" presetID="1" presetClass="exit" presetSubtype="0" dur="1" fill="hold" nodeType="clickEffect">
                                  <p:stCondLst>
                                    <p:cond delay="0"/>
                                  </p:stCondLst>
                                  <p:childTnLst>
                                    <p:set>
                                      <p:cBhvr>
                                        <p:cTn id="10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3" grpId="0" animBg="1"/>
      <p:bldP spid="33" grpId="1"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r>
              <a:rPr lang="en-US" dirty="0" smtClean="0">
                <a:latin typeface="Calibri" panose="020F0502020204030204" pitchFamily="34" charset="0"/>
                <a:cs typeface="Calibri" panose="020F0502020204030204" pitchFamily="34" charset="0"/>
              </a:rPr>
              <a:t>When </a:t>
            </a:r>
            <a:r>
              <a:rPr lang="en-US" dirty="0">
                <a:latin typeface="Calibri" panose="020F0502020204030204" pitchFamily="34" charset="0"/>
                <a:cs typeface="Calibri" panose="020F0502020204030204" pitchFamily="34" charset="0"/>
              </a:rPr>
              <a:t>the value of 'n' increases, the function calls will also increase, and computations will also increase. In this case, the time complexity increases exponentially, and it becomes 2</a:t>
            </a:r>
            <a:r>
              <a:rPr lang="en-US" baseline="30000" dirty="0">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One solution to this problem is to use the dynamic programming approach. Rather than generating the recursive tree again and again, we can reuse the previously calculated value. If we use the dynamic programming approach, then the time complexity would be O(n).</a:t>
            </a:r>
          </a:p>
        </p:txBody>
      </p:sp>
    </p:spTree>
    <p:extLst>
      <p:ext uri="{BB962C8B-B14F-4D97-AF65-F5344CB8AC3E}">
        <p14:creationId xmlns:p14="http://schemas.microsoft.com/office/powerpoint/2010/main" val="10529164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Now, we want to calculate </a:t>
                </a:r>
                <a:r>
                  <a:rPr lang="en-US" b="1"/>
                  <a:t>the product of more than two matrices</a:t>
                </a:r>
                <a:r>
                  <a:rPr lang="en-US"/>
                  <a:t>. Matrix multiplication is </a:t>
                </a:r>
                <a:r>
                  <a:rPr lang="en-US" b="1"/>
                  <a:t>associative</a:t>
                </a:r>
                <a:r>
                  <a:rPr lang="en-US"/>
                  <a:t>.</a:t>
                </a:r>
              </a:p>
              <a:p>
                <a:r>
                  <a:rPr lang="en-US"/>
                  <a:t>The product of </a:t>
                </a:r>
                <a:r>
                  <a:rPr lang="en-US">
                    <a:solidFill>
                      <a:srgbClr val="AD1457"/>
                    </a:solidFill>
                  </a:rPr>
                  <a:t>four matrices </a:t>
                </a:r>
                <a14:m>
                  <m:oMath xmlns:m="http://schemas.openxmlformats.org/officeDocument/2006/math">
                    <m:r>
                      <a:rPr lang="en-US" i="1">
                        <a:solidFill>
                          <a:srgbClr val="AD1457"/>
                        </a:solidFill>
                        <a:latin typeface="Cambria Math" panose="02040503050406030204" pitchFamily="18" charset="0"/>
                      </a:rPr>
                      <m:t>𝐴</m:t>
                    </m:r>
                    <m:r>
                      <a:rPr lang="en-US" i="1">
                        <a:solidFill>
                          <a:srgbClr val="AD1457"/>
                        </a:solidFill>
                        <a:latin typeface="Cambria Math" panose="02040503050406030204" pitchFamily="18" charset="0"/>
                      </a:rPr>
                      <m:t>(13×5), </m:t>
                    </m:r>
                    <m:r>
                      <a:rPr lang="en-US" i="1">
                        <a:solidFill>
                          <a:srgbClr val="AD1457"/>
                        </a:solidFill>
                        <a:latin typeface="Cambria Math" panose="02040503050406030204" pitchFamily="18" charset="0"/>
                      </a:rPr>
                      <m:t>𝐵</m:t>
                    </m:r>
                    <m:r>
                      <a:rPr lang="en-US" i="1">
                        <a:solidFill>
                          <a:srgbClr val="AD1457"/>
                        </a:solidFill>
                        <a:latin typeface="Cambria Math" panose="02040503050406030204" pitchFamily="18" charset="0"/>
                      </a:rPr>
                      <m:t>(5×89), </m:t>
                    </m:r>
                    <m:r>
                      <a:rPr lang="en-US" i="1">
                        <a:solidFill>
                          <a:srgbClr val="AD1457"/>
                        </a:solidFill>
                        <a:latin typeface="Cambria Math" panose="02040503050406030204" pitchFamily="18" charset="0"/>
                      </a:rPr>
                      <m:t>𝐶</m:t>
                    </m:r>
                    <m:r>
                      <a:rPr lang="en-US" i="1">
                        <a:solidFill>
                          <a:srgbClr val="AD1457"/>
                        </a:solidFill>
                        <a:latin typeface="Cambria Math" panose="02040503050406030204" pitchFamily="18" charset="0"/>
                      </a:rPr>
                      <m:t>(89×3), </m:t>
                    </m:r>
                    <m:r>
                      <a:rPr lang="en-US" i="1">
                        <a:solidFill>
                          <a:srgbClr val="AD1457"/>
                        </a:solidFill>
                        <a:latin typeface="Cambria Math" panose="02040503050406030204" pitchFamily="18" charset="0"/>
                      </a:rPr>
                      <m:t>𝐷</m:t>
                    </m:r>
                    <m:r>
                      <a:rPr lang="en-US" i="1">
                        <a:solidFill>
                          <a:srgbClr val="AD1457"/>
                        </a:solidFill>
                        <a:latin typeface="Cambria Math" panose="02040503050406030204" pitchFamily="18" charset="0"/>
                      </a:rPr>
                      <m:t>(3×34)</m:t>
                    </m:r>
                  </m:oMath>
                </a14:m>
                <a:r>
                  <a:rPr lang="en-US"/>
                  <a:t> can be fully parenthesized in </a:t>
                </a:r>
                <a14:m>
                  <m:oMath xmlns:m="http://schemas.openxmlformats.org/officeDocument/2006/math">
                    <m:r>
                      <a:rPr lang="en-US" i="1">
                        <a:solidFill>
                          <a:srgbClr val="0070C0"/>
                        </a:solidFill>
                        <a:latin typeface="Cambria Math" panose="02040503050406030204" pitchFamily="18" charset="0"/>
                      </a:rPr>
                      <m:t>5</m:t>
                    </m:r>
                  </m:oMath>
                </a14:m>
                <a:r>
                  <a:rPr lang="en-US">
                    <a:solidFill>
                      <a:srgbClr val="0070C0"/>
                    </a:solidFill>
                  </a:rPr>
                  <a:t> distinct ways. </a:t>
                </a:r>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13401080"/>
                        </a:ext>
                      </a:extLst>
                    </a:gridCol>
                    <a:gridCol w="17526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255947625"/>
                        </a:ext>
                      </a:extLst>
                    </a:gridCol>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125827405"/>
                        </a:ext>
                      </a:extLst>
                    </a:gridCol>
                  </a:tblGrid>
                  <a:tr h="550611">
                    <a:tc>
                      <a:txBody>
                        <a:bodyPr/>
                        <a:lstStyle/>
                        <a:p>
                          <a:pPr algn="ctr"/>
                          <a:r>
                            <a:rPr lang="en-US" sz="2400" b="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𝐴𝐵</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𝐶</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𝐷</m:t>
                                </m:r>
                              </m:oMath>
                            </m:oMathPara>
                          </a14:m>
                          <a:endParaRPr lang="en-US" sz="2400" b="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10582</m:t>
                                </m:r>
                              </m:oMath>
                            </m:oMathPara>
                          </a14:m>
                          <a:endParaRPr lang="en-US" sz="2400" b="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45647970"/>
                      </a:ext>
                    </a:extLst>
                  </a:tr>
                  <a:tr h="550611">
                    <a:tc>
                      <a:txBody>
                        <a:bodyPr/>
                        <a:lstStyle/>
                        <a:p>
                          <a:pPr algn="ctr"/>
                          <a:r>
                            <a:rPr lang="en-US" sz="2400">
                              <a:solidFill>
                                <a:srgbClr val="C00000"/>
                              </a:solidFill>
                            </a:rPr>
                            <a:t>2</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𝐴𝐵</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𝐶𝐷</m:t>
                                </m:r>
                                <m:r>
                                  <a:rPr lang="en-US" sz="2400" i="1" smtClean="0">
                                    <a:solidFill>
                                      <a:srgbClr val="C00000"/>
                                    </a:solidFill>
                                    <a:latin typeface="Cambria Math" panose="02040503050406030204" pitchFamily="18" charset="0"/>
                                  </a:rPr>
                                  <m:t>)</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54201</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509753091"/>
                      </a:ext>
                    </a:extLst>
                  </a:tr>
                  <a:tr h="550611">
                    <a:tc>
                      <a:txBody>
                        <a:bodyPr/>
                        <a:lstStyle/>
                        <a:p>
                          <a:pPr algn="ctr"/>
                          <a:r>
                            <a:rPr lang="en-US" sz="2400">
                              <a:solidFill>
                                <a:srgbClr val="C00000"/>
                              </a:solidFill>
                            </a:rPr>
                            <a:t>3</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𝐴</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𝐵𝐶</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𝐷</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2856</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062087805"/>
                      </a:ext>
                    </a:extLst>
                  </a:tr>
                  <a:tr h="550611">
                    <a:tc>
                      <a:txBody>
                        <a:bodyPr/>
                        <a:lstStyle/>
                        <a:p>
                          <a:pPr algn="ctr"/>
                          <a:r>
                            <a:rPr lang="en-US" sz="2400">
                              <a:solidFill>
                                <a:srgbClr val="C00000"/>
                              </a:solidFill>
                            </a:rPr>
                            <a:t>4</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𝐴</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𝐵𝐶</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𝐷</m:t>
                                </m:r>
                                <m:r>
                                  <a:rPr lang="en-US" sz="2400" i="1" smtClean="0">
                                    <a:solidFill>
                                      <a:srgbClr val="C00000"/>
                                    </a:solidFill>
                                    <a:latin typeface="Cambria Math" panose="02040503050406030204" pitchFamily="18" charset="0"/>
                                  </a:rPr>
                                  <m:t>)</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4055</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00370903"/>
                      </a:ext>
                    </a:extLst>
                  </a:tr>
                  <a:tr h="550611">
                    <a:tc>
                      <a:txBody>
                        <a:bodyPr/>
                        <a:lstStyle/>
                        <a:p>
                          <a:pPr algn="ctr"/>
                          <a:r>
                            <a:rPr lang="en-US" sz="2400">
                              <a:solidFill>
                                <a:srgbClr val="C00000"/>
                              </a:solidFill>
                            </a:rPr>
                            <a:t>5</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𝐴</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𝐵</m:t>
                                </m:r>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𝐶𝐷</m:t>
                                </m:r>
                                <m:r>
                                  <a:rPr lang="en-US" sz="2400" i="1" smtClean="0">
                                    <a:solidFill>
                                      <a:srgbClr val="C00000"/>
                                    </a:solidFill>
                                    <a:latin typeface="Cambria Math" panose="02040503050406030204" pitchFamily="18" charset="0"/>
                                  </a:rPr>
                                  <m:t>))</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26418</m:t>
                                </m:r>
                              </m:oMath>
                            </m:oMathPara>
                          </a14:m>
                          <a:endParaRPr lang="en-US" sz="240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549794186"/>
                      </a:ext>
                    </a:extLst>
                  </a:tr>
                </a:tbl>
              </a:graphicData>
            </a:graphic>
          </p:graphicFrame>
        </mc:Choice>
        <mc:Fallback xmlns="">
          <p:graphicFrame>
            <p:nvGraphicFramePr>
              <p:cNvPr id="11" name="Table 10"/>
              <p:cNvGraphicFramePr>
                <a:graphicFrameLocks noGrp="1"/>
              </p:cNvGraphicFramePr>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13401080"/>
                        </a:ext>
                      </a:extLst>
                    </a:gridCol>
                    <a:gridCol w="17526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255947625"/>
                        </a:ext>
                      </a:extLst>
                    </a:gridCol>
                    <a:gridCol w="129540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125827405"/>
                        </a:ext>
                      </a:extLst>
                    </a:gridCol>
                  </a:tblGrid>
                  <a:tr h="550611">
                    <a:tc>
                      <a:txBody>
                        <a:bodyPr/>
                        <a:lstStyle/>
                        <a:p>
                          <a:pPr algn="ctr"/>
                          <a:r>
                            <a:rPr lang="en-US" sz="2400" b="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1111" r="-74653" b="-420000"/>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1111" r="-939" b="-420000"/>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45647970"/>
                      </a:ext>
                    </a:extLst>
                  </a:tr>
                  <a:tr h="550611">
                    <a:tc>
                      <a:txBody>
                        <a:bodyPr/>
                        <a:lstStyle/>
                        <a:p>
                          <a:pPr algn="ctr"/>
                          <a:r>
                            <a:rPr lang="en-US" sz="2400">
                              <a:solidFill>
                                <a:srgbClr val="C00000"/>
                              </a:solidFill>
                            </a:rPr>
                            <a:t>2</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100000" r="-74653" b="-315385"/>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100000" r="-939" b="-31538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509753091"/>
                      </a:ext>
                    </a:extLst>
                  </a:tr>
                  <a:tr h="550611">
                    <a:tc>
                      <a:txBody>
                        <a:bodyPr/>
                        <a:lstStyle/>
                        <a:p>
                          <a:pPr algn="ctr"/>
                          <a:r>
                            <a:rPr lang="en-US" sz="2400">
                              <a:solidFill>
                                <a:srgbClr val="C00000"/>
                              </a:solidFill>
                            </a:rPr>
                            <a:t>3</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202222" r="-74653" b="-218889"/>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202222" r="-939" b="-218889"/>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062087805"/>
                      </a:ext>
                    </a:extLst>
                  </a:tr>
                  <a:tr h="550611">
                    <a:tc>
                      <a:txBody>
                        <a:bodyPr/>
                        <a:lstStyle/>
                        <a:p>
                          <a:pPr algn="ctr"/>
                          <a:r>
                            <a:rPr lang="en-US" sz="2400">
                              <a:solidFill>
                                <a:srgbClr val="C00000"/>
                              </a:solidFill>
                            </a:rPr>
                            <a:t>4</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298901" r="-74653" b="-116484"/>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298901" r="-939" b="-116484"/>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00370903"/>
                      </a:ext>
                    </a:extLst>
                  </a:tr>
                  <a:tr h="550611">
                    <a:tc>
                      <a:txBody>
                        <a:bodyPr/>
                        <a:lstStyle/>
                        <a:p>
                          <a:pPr algn="ctr"/>
                          <a:r>
                            <a:rPr lang="en-US" sz="2400">
                              <a:solidFill>
                                <a:srgbClr val="C00000"/>
                              </a:solidFill>
                            </a:rPr>
                            <a:t>5</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30903" t="-403333" r="-74653" b="-17778"/>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76995" t="-403333" r="-939" b="-17778"/>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549794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128155166"/>
                        </a:ext>
                      </a:extLst>
                    </a:gridCol>
                    <a:gridCol w="183051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624035383"/>
                        </a:ext>
                      </a:extLst>
                    </a:gridCol>
                  </a:tblGrid>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1=</m:t>
                                </m:r>
                                <m:r>
                                  <a:rPr lang="en-US" sz="2000" i="1">
                                    <a:solidFill>
                                      <a:srgbClr val="AD1457"/>
                                    </a:solidFill>
                                    <a:latin typeface="Cambria Math" panose="02040503050406030204" pitchFamily="18" charset="0"/>
                                  </a:rPr>
                                  <m:t>𝐴</m:t>
                                </m:r>
                                <m:r>
                                  <a:rPr lang="en-US" sz="2000" i="1">
                                    <a:solidFill>
                                      <a:srgbClr val="AD1457"/>
                                    </a:solidFill>
                                    <a:latin typeface="Cambria Math" panose="02040503050406030204" pitchFamily="18" charset="0"/>
                                  </a:rPr>
                                  <m:t>(13×5)∙</m:t>
                                </m:r>
                                <m:r>
                                  <a:rPr lang="en-US" sz="2000" i="1">
                                    <a:solidFill>
                                      <a:srgbClr val="AD1457"/>
                                    </a:solidFill>
                                    <a:latin typeface="Cambria Math" panose="02040503050406030204" pitchFamily="18" charset="0"/>
                                  </a:rPr>
                                  <m:t>𝐵</m:t>
                                </m:r>
                                <m:r>
                                  <a:rPr lang="en-US" sz="2000" i="1">
                                    <a:solidFill>
                                      <a:srgbClr val="AD1457"/>
                                    </a:solidFill>
                                    <a:latin typeface="Cambria Math" panose="02040503050406030204" pitchFamily="18" charset="0"/>
                                  </a:rPr>
                                  <m:t>(5×89)</m:t>
                                </m:r>
                              </m:oMath>
                            </m:oMathPara>
                          </a14:m>
                          <a:endParaRPr lang="en-US" sz="200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𝟓𝟕𝟖𝟓</m:t>
                                </m:r>
                              </m:oMath>
                            </m:oMathPara>
                          </a14:m>
                          <a:endParaRPr lang="en-US">
                            <a:solidFill>
                              <a:srgbClr val="0066FF"/>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029509236"/>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1 (13×89)</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540355334"/>
                      </a:ext>
                    </a:extLst>
                  </a:tr>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2=</m:t>
                                </m:r>
                                <m:r>
                                  <a:rPr lang="en-US" sz="2000" b="0" i="1" smtClean="0">
                                    <a:solidFill>
                                      <a:srgbClr val="AD1457"/>
                                    </a:solidFill>
                                    <a:latin typeface="Cambria Math" panose="02040503050406030204" pitchFamily="18" charset="0"/>
                                  </a:rPr>
                                  <m:t>𝐶</m:t>
                                </m:r>
                                <m:r>
                                  <a:rPr lang="en-US" sz="2000" i="1" smtClean="0">
                                    <a:solidFill>
                                      <a:srgbClr val="AD1457"/>
                                    </a:solidFill>
                                    <a:latin typeface="Cambria Math" panose="02040503050406030204" pitchFamily="18" charset="0"/>
                                  </a:rPr>
                                  <m:t>(</m:t>
                                </m:r>
                                <m:r>
                                  <a:rPr lang="en-US" sz="2000" b="0" i="1" smtClean="0">
                                    <a:solidFill>
                                      <a:srgbClr val="AD1457"/>
                                    </a:solidFill>
                                    <a:latin typeface="Cambria Math" panose="02040503050406030204" pitchFamily="18" charset="0"/>
                                  </a:rPr>
                                  <m:t>89</m:t>
                                </m:r>
                                <m:r>
                                  <a:rPr lang="en-US" sz="2000" i="1" smtClean="0">
                                    <a:solidFill>
                                      <a:srgbClr val="AD1457"/>
                                    </a:solidFill>
                                    <a:latin typeface="Cambria Math" panose="02040503050406030204" pitchFamily="18" charset="0"/>
                                  </a:rPr>
                                  <m:t>×</m:t>
                                </m:r>
                                <m:r>
                                  <a:rPr lang="en-US" sz="2000" b="0" i="1" smtClean="0">
                                    <a:solidFill>
                                      <a:srgbClr val="AD1457"/>
                                    </a:solidFill>
                                    <a:latin typeface="Cambria Math" panose="02040503050406030204" pitchFamily="18" charset="0"/>
                                  </a:rPr>
                                  <m:t>3</m:t>
                                </m:r>
                                <m:r>
                                  <a:rPr lang="en-US" sz="2000" i="1" smtClean="0">
                                    <a:solidFill>
                                      <a:srgbClr val="AD1457"/>
                                    </a:solidFill>
                                    <a:latin typeface="Cambria Math" panose="02040503050406030204" pitchFamily="18" charset="0"/>
                                  </a:rPr>
                                  <m:t>) . </m:t>
                                </m:r>
                                <m:r>
                                  <a:rPr lang="en-US" sz="2000" b="0" i="1" smtClean="0">
                                    <a:solidFill>
                                      <a:srgbClr val="AD1457"/>
                                    </a:solidFill>
                                    <a:latin typeface="Cambria Math" panose="02040503050406030204" pitchFamily="18" charset="0"/>
                                  </a:rPr>
                                  <m:t>𝐷</m:t>
                                </m:r>
                                <m:r>
                                  <a:rPr lang="en-US" sz="2000" b="0" i="1" smtClean="0">
                                    <a:solidFill>
                                      <a:srgbClr val="AD1457"/>
                                    </a:solidFill>
                                    <a:latin typeface="Cambria Math" panose="02040503050406030204" pitchFamily="18" charset="0"/>
                                  </a:rPr>
                                  <m:t>(3×34)</m:t>
                                </m:r>
                              </m:oMath>
                            </m:oMathPara>
                          </a14:m>
                          <a:endParaRPr lang="en-US" sz="200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𝟗𝟎𝟕𝟖</m:t>
                                </m:r>
                              </m:oMath>
                            </m:oMathPara>
                          </a14:m>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016237659"/>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2 (89×34)</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18710616"/>
                      </a:ext>
                    </a:extLst>
                  </a:tr>
                  <a:tr h="45720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left"/>
                              </m:oMathParaPr>
                              <m:oMath xmlns:m="http://schemas.openxmlformats.org/officeDocument/2006/math">
                                <m:r>
                                  <a:rPr lang="en-US" sz="2000" i="1" smtClean="0">
                                    <a:solidFill>
                                      <a:srgbClr val="AD1457"/>
                                    </a:solidFill>
                                    <a:latin typeface="Cambria Math" panose="02040503050406030204" pitchFamily="18" charset="0"/>
                                  </a:rPr>
                                  <m:t>𝑅</m:t>
                                </m:r>
                                <m:r>
                                  <a:rPr lang="en-US" sz="2000" i="1" smtClean="0">
                                    <a:solidFill>
                                      <a:srgbClr val="AD1457"/>
                                    </a:solidFill>
                                    <a:latin typeface="Cambria Math" panose="02040503050406030204" pitchFamily="18" charset="0"/>
                                  </a:rPr>
                                  <m:t>3=</m:t>
                                </m:r>
                                <m:r>
                                  <a:rPr lang="en-US" sz="2000" i="1" smtClean="0">
                                    <a:solidFill>
                                      <a:srgbClr val="AD1457"/>
                                    </a:solidFill>
                                    <a:latin typeface="Cambria Math" panose="02040503050406030204" pitchFamily="18" charset="0"/>
                                  </a:rPr>
                                  <m:t>𝑅</m:t>
                                </m:r>
                                <m:r>
                                  <a:rPr lang="en-US" sz="2000" b="0" i="1" smtClean="0">
                                    <a:solidFill>
                                      <a:srgbClr val="AD1457"/>
                                    </a:solidFill>
                                    <a:latin typeface="Cambria Math" panose="02040503050406030204" pitchFamily="18" charset="0"/>
                                  </a:rPr>
                                  <m:t>1</m:t>
                                </m:r>
                                <m:r>
                                  <a:rPr lang="en-US" sz="2000" i="1" smtClean="0">
                                    <a:solidFill>
                                      <a:srgbClr val="AD1457"/>
                                    </a:solidFill>
                                    <a:latin typeface="Cambria Math" panose="02040503050406030204" pitchFamily="18" charset="0"/>
                                  </a:rPr>
                                  <m:t>(13×</m:t>
                                </m:r>
                                <m:r>
                                  <a:rPr lang="en-US" sz="2000" b="0" i="1" smtClean="0">
                                    <a:solidFill>
                                      <a:srgbClr val="AD1457"/>
                                    </a:solidFill>
                                    <a:latin typeface="Cambria Math" panose="02040503050406030204" pitchFamily="18" charset="0"/>
                                  </a:rPr>
                                  <m:t>89</m:t>
                                </m:r>
                                <m:r>
                                  <a:rPr lang="en-US" sz="2000" i="1" smtClean="0">
                                    <a:solidFill>
                                      <a:srgbClr val="AD1457"/>
                                    </a:solidFill>
                                    <a:latin typeface="Cambria Math" panose="02040503050406030204" pitchFamily="18" charset="0"/>
                                  </a:rPr>
                                  <m:t>) . </m:t>
                                </m:r>
                                <m:r>
                                  <a:rPr lang="en-US" sz="2000" b="0" i="1" smtClean="0">
                                    <a:solidFill>
                                      <a:srgbClr val="AD1457"/>
                                    </a:solidFill>
                                    <a:latin typeface="Cambria Math" panose="02040503050406030204" pitchFamily="18" charset="0"/>
                                  </a:rPr>
                                  <m:t>𝑅</m:t>
                                </m:r>
                                <m:r>
                                  <a:rPr lang="en-US" sz="2000" b="0" i="1" smtClean="0">
                                    <a:solidFill>
                                      <a:srgbClr val="AD1457"/>
                                    </a:solidFill>
                                    <a:latin typeface="Cambria Math" panose="02040503050406030204" pitchFamily="18" charset="0"/>
                                  </a:rPr>
                                  <m:t>2(89×34)</m:t>
                                </m:r>
                              </m:oMath>
                            </m:oMathPara>
                          </a14:m>
                          <a:endParaRPr lang="en-US" sz="2000">
                            <a:solidFill>
                              <a:srgbClr val="AD1457"/>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𝟑𝟗𝟑𝟑𝟖</m:t>
                                </m:r>
                              </m:oMath>
                            </m:oMathPara>
                          </a14:m>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29529425"/>
                      </a:ext>
                    </a:extLst>
                  </a:tr>
                  <a:tr h="457200">
                    <a:tc>
                      <a:txBody>
                        <a:bodyPr/>
                        <a:lstStyle/>
                        <a:p>
                          <a:pPr marL="0" marR="0" indent="0" algn="ctr" defTabSz="914400" rtl="0" eaLnBrk="1" fontAlgn="auto" latinLnBrk="0" hangingPunct="1">
                            <a:lnSpc>
                              <a:spcPct val="100000"/>
                            </a:lnSpc>
                            <a:spcBef>
                              <a:spcPct val="0"/>
                            </a:spcBef>
                            <a:spcAft>
                              <a:spcPct val="0"/>
                            </a:spcAft>
                            <a:buClrTx/>
                            <a:buSzTx/>
                            <a:buFontTx/>
                            <a:buNone/>
                            <a:defRPr/>
                          </a:pPr>
                          <a:r>
                            <a:rPr lang="en-US" sz="2000">
                              <a:solidFill>
                                <a:schemeClr val="tx1"/>
                              </a:solidFill>
                            </a:rPr>
                            <a:t>Dimension of </a:t>
                          </a:r>
                          <a14:m>
                            <m:oMath xmlns:m="http://schemas.openxmlformats.org/officeDocument/2006/math">
                              <m:r>
                                <a:rPr lang="en-US" sz="2000" i="1" smtClean="0">
                                  <a:solidFill>
                                    <a:schemeClr val="tx1"/>
                                  </a:solidFill>
                                  <a:latin typeface="Cambria Math" panose="02040503050406030204" pitchFamily="18" charset="0"/>
                                </a:rPr>
                                <m:t>𝑅</m:t>
                              </m:r>
                              <m:r>
                                <a:rPr lang="en-US" sz="2000" i="1" smtClean="0">
                                  <a:solidFill>
                                    <a:schemeClr val="tx1"/>
                                  </a:solidFill>
                                  <a:latin typeface="Cambria Math" panose="02040503050406030204" pitchFamily="18" charset="0"/>
                                </a:rPr>
                                <m:t>3 (13×34)</m:t>
                              </m:r>
                            </m:oMath>
                          </a14:m>
                          <a:endParaRPr lang="en-US" sz="200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55976662"/>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4208804810"/>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128155166"/>
                        </a:ext>
                      </a:extLst>
                    </a:gridCol>
                    <a:gridCol w="1830513">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624035383"/>
                        </a:ext>
                      </a:extLst>
                    </a:gridCol>
                  </a:tblGrid>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333" r="-46832" b="-517333"/>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667" r="-664" b="-208667"/>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02950923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01333" r="-46832" b="-417333"/>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540355334"/>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198684" r="-46832" b="-311842"/>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100000" r="-664" b="-107285"/>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016237659"/>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302667" r="-46832" b="-216000"/>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1871061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402667" r="-46832" b="-116000"/>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215282" t="-201333" r="-664" b="-8000"/>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29529425"/>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rotWithShape="0">
                          <a:blip r:embed="rId4"/>
                          <a:stretch>
                            <a:fillRect l="-155" t="-502667" r="-46832" b="-16000"/>
                          </a:stretch>
                        </a:blipFill>
                      </a:tcPr>
                    </a:tc>
                    <a:tc vMerge="1">
                      <a:txBody>
                        <a:bodyPr/>
                        <a:lstStyle/>
                        <a:p>
                          <a:endParaRPr lang="en-US"/>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55976662"/>
                      </a:ext>
                    </a:extLst>
                  </a:tr>
                </a:tbl>
              </a:graphicData>
            </a:graphic>
          </p:graphicFrame>
        </mc:Fallback>
      </mc:AlternateContent>
      <mc:AlternateContent xmlns:mc="http://schemas.openxmlformats.org/markup-compatibility/2006" xmlns:a14="http://schemas.microsoft.com/office/drawing/2010/main">
        <mc:Choice Requires="a14">
          <p:sp>
            <p:nvSpPr>
              <p:cNvPr id="16" name="Rectangle 15"/>
              <p:cNvSpPr/>
              <p:nvPr/>
            </p:nvSpPr>
            <p:spPr>
              <a:xfrm>
                <a:off x="9387838" y="5667101"/>
                <a:ext cx="1807028"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54201</m:t>
                      </m:r>
                    </m:oMath>
                  </m:oMathPara>
                </a14:m>
                <a:endParaRPr lang="en-US" sz="2800">
                  <a:solidFill>
                    <a:srgbClr val="C00000"/>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6" name="Rectangle 15"/>
              <p:cNvSpPr>
                <a:spLocks noRot="1" noChangeAspect="1" noMove="1" noResize="1" noEditPoints="1" noAdjustHandles="1" noChangeArrowheads="1" noChangeShapeType="1" noTextEdit="1"/>
              </p:cNvSpPr>
              <p:nvPr/>
            </p:nvSpPr>
            <p:spPr>
              <a:xfrm>
                <a:off x="9387838" y="5667101"/>
                <a:ext cx="1807028" cy="4572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8" name="Rounded Rectangle 17"/>
          <p:cNvSpPr/>
          <p:nvPr/>
        </p:nvSpPr>
        <p:spPr>
          <a:xfrm>
            <a:off x="1698170" y="3566165"/>
            <a:ext cx="418011" cy="32657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44989" y="3470734"/>
            <a:ext cx="2103120" cy="521208"/>
          </a:xfrm>
          <a:prstGeom prst="rect">
            <a:avLst/>
          </a:prstGeom>
          <a:solidFill>
            <a:schemeClr val="bg1"/>
          </a:solidFill>
        </p:spPr>
        <p:txBody>
          <a:bodyPr wrap="square" rtlCol="0">
            <a:spAutoFit/>
          </a:bodyPr>
          <a:lstStyle/>
          <a:p>
            <a:endParaRPr lang="en-US"/>
          </a:p>
        </p:txBody>
      </p:sp>
      <p:cxnSp>
        <p:nvCxnSpPr>
          <p:cNvPr id="30" name="Straight Connector 29"/>
          <p:cNvCxnSpPr/>
          <p:nvPr/>
        </p:nvCxnSpPr>
        <p:spPr>
          <a:xfrm flipV="1">
            <a:off x="1617871" y="3949594"/>
            <a:ext cx="118872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348626" y="3561803"/>
            <a:ext cx="420624" cy="329184"/>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flipH="1">
            <a:off x="3275381" y="3525289"/>
            <a:ext cx="1008795" cy="369331"/>
          </a:xfrm>
          <a:prstGeom prst="rect">
            <a:avLst/>
          </a:prstGeom>
          <a:solidFill>
            <a:schemeClr val="bg1"/>
          </a:solidFill>
        </p:spPr>
        <p:txBody>
          <a:bodyPr wrap="square" rtlCol="0">
            <a:spAutoFit/>
          </a:bodyPr>
          <a:lstStyle/>
          <a:p>
            <a:endParaRPr lang="en-US"/>
          </a:p>
        </p:txBody>
      </p:sp>
      <p:cxnSp>
        <p:nvCxnSpPr>
          <p:cNvPr id="36" name="Straight Arrow Connector 35"/>
          <p:cNvCxnSpPr/>
          <p:nvPr/>
        </p:nvCxnSpPr>
        <p:spPr>
          <a:xfrm flipH="1" flipV="1">
            <a:off x="4232366" y="3879669"/>
            <a:ext cx="5476411" cy="2050485"/>
          </a:xfrm>
          <a:prstGeom prst="straightConnector1">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02876" y="2948802"/>
            <a:ext cx="3200400" cy="365760"/>
          </a:xfrm>
          <a:prstGeom prst="rect">
            <a:avLst/>
          </a:prstGeom>
          <a:solidFill>
            <a:schemeClr val="bg1"/>
          </a:solidFill>
        </p:spPr>
        <p:txBody>
          <a:bodyPr wrap="square" rtlCol="0">
            <a:spAutoFit/>
          </a:bodyPr>
          <a:lstStyle/>
          <a:p>
            <a:endParaRPr lang="en-US"/>
          </a:p>
        </p:txBody>
      </p:sp>
      <p:sp>
        <p:nvSpPr>
          <p:cNvPr id="31" name="TextBox 30"/>
          <p:cNvSpPr txBox="1"/>
          <p:nvPr/>
        </p:nvSpPr>
        <p:spPr>
          <a:xfrm>
            <a:off x="9629117" y="3015128"/>
            <a:ext cx="1371600" cy="64008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5924518" y="3456313"/>
            <a:ext cx="3017520" cy="320040"/>
          </a:xfrm>
          <a:prstGeom prst="rect">
            <a:avLst/>
          </a:prstGeom>
          <a:solidFill>
            <a:schemeClr val="bg1"/>
          </a:solidFill>
        </p:spPr>
        <p:txBody>
          <a:bodyPr wrap="square" rtlCol="0">
            <a:spAutoFit/>
          </a:bodyPr>
          <a:lstStyle/>
          <a:p>
            <a:endParaRPr lang="en-US"/>
          </a:p>
        </p:txBody>
      </p:sp>
      <p:sp>
        <p:nvSpPr>
          <p:cNvPr id="35" name="TextBox 34"/>
          <p:cNvSpPr txBox="1"/>
          <p:nvPr/>
        </p:nvSpPr>
        <p:spPr>
          <a:xfrm>
            <a:off x="5460274" y="3862784"/>
            <a:ext cx="3672348" cy="365760"/>
          </a:xfrm>
          <a:prstGeom prst="rect">
            <a:avLst/>
          </a:prstGeom>
          <a:solidFill>
            <a:schemeClr val="bg1"/>
          </a:solidFill>
        </p:spPr>
        <p:txBody>
          <a:bodyPr wrap="square" rtlCol="0">
            <a:spAutoFit/>
          </a:bodyPr>
          <a:lstStyle/>
          <a:p>
            <a:endParaRPr lang="en-US"/>
          </a:p>
        </p:txBody>
      </p:sp>
      <p:sp>
        <p:nvSpPr>
          <p:cNvPr id="37" name="TextBox 36"/>
          <p:cNvSpPr txBox="1"/>
          <p:nvPr/>
        </p:nvSpPr>
        <p:spPr>
          <a:xfrm>
            <a:off x="9573219" y="3908083"/>
            <a:ext cx="1463040" cy="731520"/>
          </a:xfrm>
          <a:prstGeom prst="rect">
            <a:avLst/>
          </a:prstGeom>
          <a:solidFill>
            <a:schemeClr val="bg1"/>
          </a:solidFill>
        </p:spPr>
        <p:txBody>
          <a:bodyPr wrap="square" rtlCol="0">
            <a:spAutoFit/>
          </a:bodyPr>
          <a:lstStyle/>
          <a:p>
            <a:endParaRPr lang="en-US"/>
          </a:p>
        </p:txBody>
      </p:sp>
      <p:sp>
        <p:nvSpPr>
          <p:cNvPr id="38" name="TextBox 37"/>
          <p:cNvSpPr txBox="1"/>
          <p:nvPr/>
        </p:nvSpPr>
        <p:spPr>
          <a:xfrm>
            <a:off x="5878286" y="4349089"/>
            <a:ext cx="2998100" cy="320040"/>
          </a:xfrm>
          <a:prstGeom prst="rect">
            <a:avLst/>
          </a:prstGeom>
          <a:solidFill>
            <a:schemeClr val="bg1"/>
          </a:solidFill>
        </p:spPr>
        <p:txBody>
          <a:bodyPr wrap="square" rtlCol="0">
            <a:spAutoFit/>
          </a:bodyPr>
          <a:lstStyle/>
          <a:p>
            <a:endParaRPr lang="en-US"/>
          </a:p>
        </p:txBody>
      </p:sp>
      <p:sp>
        <p:nvSpPr>
          <p:cNvPr id="39" name="TextBox 38"/>
          <p:cNvSpPr txBox="1"/>
          <p:nvPr/>
        </p:nvSpPr>
        <p:spPr>
          <a:xfrm>
            <a:off x="5553250" y="4780364"/>
            <a:ext cx="3590749" cy="365760"/>
          </a:xfrm>
          <a:prstGeom prst="rect">
            <a:avLst/>
          </a:prstGeom>
          <a:solidFill>
            <a:schemeClr val="bg1"/>
          </a:solidFill>
        </p:spPr>
        <p:txBody>
          <a:bodyPr wrap="square" rtlCol="0">
            <a:spAutoFit/>
          </a:bodyPr>
          <a:lstStyle/>
          <a:p>
            <a:endParaRPr lang="en-US"/>
          </a:p>
        </p:txBody>
      </p:sp>
      <p:sp>
        <p:nvSpPr>
          <p:cNvPr id="40" name="TextBox 39"/>
          <p:cNvSpPr txBox="1"/>
          <p:nvPr/>
        </p:nvSpPr>
        <p:spPr>
          <a:xfrm>
            <a:off x="9602220" y="4838296"/>
            <a:ext cx="1463040" cy="731520"/>
          </a:xfrm>
          <a:prstGeom prst="rect">
            <a:avLst/>
          </a:prstGeom>
          <a:solidFill>
            <a:schemeClr val="bg1"/>
          </a:solidFill>
        </p:spPr>
        <p:txBody>
          <a:bodyPr wrap="square" rtlCol="0">
            <a:spAutoFit/>
          </a:bodyPr>
          <a:lstStyle/>
          <a:p>
            <a:endParaRPr lang="en-US"/>
          </a:p>
        </p:txBody>
      </p:sp>
      <p:sp>
        <p:nvSpPr>
          <p:cNvPr id="41" name="TextBox 40"/>
          <p:cNvSpPr txBox="1"/>
          <p:nvPr/>
        </p:nvSpPr>
        <p:spPr>
          <a:xfrm>
            <a:off x="5960678" y="5254541"/>
            <a:ext cx="3061146" cy="365760"/>
          </a:xfrm>
          <a:prstGeom prst="rect">
            <a:avLst/>
          </a:prstGeom>
          <a:solidFill>
            <a:schemeClr val="bg1"/>
          </a:solidFill>
        </p:spPr>
        <p:txBody>
          <a:bodyPr wrap="square" rtlCol="0">
            <a:spAutoFit/>
          </a:bodyPr>
          <a:lstStyle/>
          <a:p>
            <a:endParaRPr lang="en-US"/>
          </a:p>
        </p:txBody>
      </p:sp>
      <p:cxnSp>
        <p:nvCxnSpPr>
          <p:cNvPr id="10" name="Elbow Connector 9"/>
          <p:cNvCxnSpPr>
            <a:endCxn id="12" idx="0"/>
          </p:cNvCxnSpPr>
          <p:nvPr/>
        </p:nvCxnSpPr>
        <p:spPr>
          <a:xfrm flipV="1">
            <a:off x="2057400" y="2903163"/>
            <a:ext cx="6263734" cy="593073"/>
          </a:xfrm>
          <a:prstGeom prst="bentConnector4">
            <a:avLst>
              <a:gd name="adj1" fmla="val -94"/>
              <a:gd name="adj2" fmla="val 1385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05950" y="4028083"/>
            <a:ext cx="2103120" cy="521208"/>
          </a:xfrm>
          <a:prstGeom prst="rect">
            <a:avLst/>
          </a:prstGeom>
          <a:solidFill>
            <a:schemeClr val="bg1"/>
          </a:solidFill>
        </p:spPr>
        <p:txBody>
          <a:bodyPr wrap="square" rtlCol="0">
            <a:spAutoFit/>
          </a:bodyPr>
          <a:lstStyle/>
          <a:p>
            <a:endParaRPr lang="en-US"/>
          </a:p>
        </p:txBody>
      </p:sp>
      <p:sp>
        <p:nvSpPr>
          <p:cNvPr id="46" name="TextBox 45"/>
          <p:cNvSpPr txBox="1"/>
          <p:nvPr/>
        </p:nvSpPr>
        <p:spPr>
          <a:xfrm flipH="1">
            <a:off x="3244902" y="4082638"/>
            <a:ext cx="1008795" cy="369331"/>
          </a:xfrm>
          <a:prstGeom prst="rect">
            <a:avLst/>
          </a:prstGeom>
          <a:solidFill>
            <a:schemeClr val="bg1"/>
          </a:solidFill>
        </p:spPr>
        <p:txBody>
          <a:bodyPr wrap="square" rtlCol="0">
            <a:spAutoFit/>
          </a:bodyPr>
          <a:lstStyle/>
          <a:p>
            <a:endParaRPr lang="en-US"/>
          </a:p>
        </p:txBody>
      </p:sp>
      <p:sp>
        <p:nvSpPr>
          <p:cNvPr id="47" name="TextBox 46"/>
          <p:cNvSpPr txBox="1"/>
          <p:nvPr/>
        </p:nvSpPr>
        <p:spPr>
          <a:xfrm>
            <a:off x="914659" y="4572369"/>
            <a:ext cx="2103120" cy="521208"/>
          </a:xfrm>
          <a:prstGeom prst="rect">
            <a:avLst/>
          </a:prstGeom>
          <a:solidFill>
            <a:schemeClr val="bg1"/>
          </a:solidFill>
        </p:spPr>
        <p:txBody>
          <a:bodyPr wrap="square" rtlCol="0">
            <a:spAutoFit/>
          </a:bodyPr>
          <a:lstStyle/>
          <a:p>
            <a:endParaRPr lang="en-US"/>
          </a:p>
        </p:txBody>
      </p:sp>
      <p:sp>
        <p:nvSpPr>
          <p:cNvPr id="48" name="TextBox 47"/>
          <p:cNvSpPr txBox="1"/>
          <p:nvPr/>
        </p:nvSpPr>
        <p:spPr>
          <a:xfrm flipH="1">
            <a:off x="3253611" y="4626924"/>
            <a:ext cx="1008795" cy="369331"/>
          </a:xfrm>
          <a:prstGeom prst="rect">
            <a:avLst/>
          </a:prstGeom>
          <a:solidFill>
            <a:schemeClr val="bg1"/>
          </a:solidFill>
        </p:spPr>
        <p:txBody>
          <a:bodyPr wrap="square" rtlCol="0">
            <a:spAutoFit/>
          </a:bodyPr>
          <a:lstStyle/>
          <a:p>
            <a:endParaRPr lang="en-US"/>
          </a:p>
        </p:txBody>
      </p:sp>
      <p:sp>
        <p:nvSpPr>
          <p:cNvPr id="49" name="TextBox 48"/>
          <p:cNvSpPr txBox="1"/>
          <p:nvPr/>
        </p:nvSpPr>
        <p:spPr>
          <a:xfrm>
            <a:off x="875470" y="5121009"/>
            <a:ext cx="2103120" cy="521208"/>
          </a:xfrm>
          <a:prstGeom prst="rect">
            <a:avLst/>
          </a:prstGeom>
          <a:solidFill>
            <a:schemeClr val="bg1"/>
          </a:solidFill>
        </p:spPr>
        <p:txBody>
          <a:bodyPr wrap="square" rtlCol="0">
            <a:spAutoFit/>
          </a:bodyPr>
          <a:lstStyle/>
          <a:p>
            <a:endParaRPr lang="en-US"/>
          </a:p>
        </p:txBody>
      </p:sp>
      <p:sp>
        <p:nvSpPr>
          <p:cNvPr id="50" name="TextBox 49"/>
          <p:cNvSpPr txBox="1"/>
          <p:nvPr/>
        </p:nvSpPr>
        <p:spPr>
          <a:xfrm flipH="1">
            <a:off x="3214422" y="5175564"/>
            <a:ext cx="1008795" cy="369331"/>
          </a:xfrm>
          <a:prstGeom prst="rect">
            <a:avLst/>
          </a:prstGeom>
          <a:solidFill>
            <a:schemeClr val="bg1"/>
          </a:solidFill>
        </p:spPr>
        <p:txBody>
          <a:bodyPr wrap="square" rtlCol="0">
            <a:spAutoFit/>
          </a:bodyPr>
          <a:lstStyle/>
          <a:p>
            <a:endParaRPr lang="en-US"/>
          </a:p>
        </p:txBody>
      </p:sp>
      <p:sp>
        <p:nvSpPr>
          <p:cNvPr id="51" name="TextBox 50"/>
          <p:cNvSpPr txBox="1"/>
          <p:nvPr/>
        </p:nvSpPr>
        <p:spPr>
          <a:xfrm>
            <a:off x="3114741" y="3444985"/>
            <a:ext cx="1280160" cy="548640"/>
          </a:xfrm>
          <a:prstGeom prst="rect">
            <a:avLst/>
          </a:prstGeom>
          <a:solidFill>
            <a:srgbClr val="C00000">
              <a:alpha val="30000"/>
            </a:srgbClr>
          </a:solidFill>
        </p:spPr>
        <p:txBody>
          <a:bodyPr wrap="square" rtlCol="0">
            <a:spAutoFit/>
          </a:bodyPr>
          <a:lstStyle/>
          <a:p>
            <a:endParaRPr lang="en-US"/>
          </a:p>
        </p:txBody>
      </p:sp>
      <p:sp>
        <p:nvSpPr>
          <p:cNvPr id="52" name="TextBox 51"/>
          <p:cNvSpPr txBox="1"/>
          <p:nvPr/>
        </p:nvSpPr>
        <p:spPr>
          <a:xfrm>
            <a:off x="3107459" y="4016542"/>
            <a:ext cx="1298448" cy="548640"/>
          </a:xfrm>
          <a:prstGeom prst="rect">
            <a:avLst/>
          </a:prstGeom>
          <a:solidFill>
            <a:schemeClr val="accent2">
              <a:lumMod val="50000"/>
              <a:alpha val="30000"/>
            </a:schemeClr>
          </a:solidFill>
        </p:spPr>
        <p:txBody>
          <a:bodyPr wrap="square" rtlCol="0">
            <a:spAutoFit/>
          </a:bodyPr>
          <a:lstStyle/>
          <a:p>
            <a:endParaRPr lang="en-US"/>
          </a:p>
        </p:txBody>
      </p:sp>
    </p:spTree>
    <p:extLst>
      <p:ext uri="{BB962C8B-B14F-4D97-AF65-F5344CB8AC3E}">
        <p14:creationId xmlns:p14="http://schemas.microsoft.com/office/powerpoint/2010/main" val="11035336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4" presetClass="exit" presetSubtype="10" dur="500" fill="hold" grpId="0" nodeType="clickEffect">
                                  <p:stCondLst>
                                    <p:cond delay="0"/>
                                  </p:stCondLst>
                                  <p:childTnLst>
                                    <p:animEffect transition="out" filter="randombar(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4" dur="100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childTnLst>
                          </p:cTn>
                        </p:par>
                        <p:par>
                          <p:cTn id="13" fill="hold" nodeType="afterGroup">
                            <p:stCondLst>
                              <p:cond delay="1000"/>
                            </p:stCondLst>
                            <p:childTnLst>
                              <p:par>
                                <p:cTn id="14" presetID="14" presetClass="entr" presetSubtype="10" dur="50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1" presetClass="entr" presetSubtype="1" dur="100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1000"/>
                                        <p:tgtEl>
                                          <p:spTgt spid="1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 presetClass="exit" presetSubtype="0" dur="1" fill="hold" grpId="0" nodeType="clickEffect">
                                  <p:stCondLst>
                                    <p:cond delay="0"/>
                                  </p:stCondLst>
                                  <p:childTnLst>
                                    <p:set>
                                      <p:cBhvr>
                                        <p:cTn id="25" dur="1" fill="hold">
                                          <p:stCondLst>
                                            <p:cond delay="0"/>
                                          </p:stCondLst>
                                        </p:cTn>
                                        <p:tgtEl>
                                          <p:spTgt spid="29"/>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p:stCondLst>
                              <p:cond delay="0"/>
                            </p:stCondLst>
                            <p:childTnLst>
                              <p:par>
                                <p:cTn id="28" presetID="1" presetClass="exit" presetSubtype="0" dur="1" fill="hold" grpId="0" nodeType="clickEffect">
                                  <p:stCondLst>
                                    <p:cond delay="0"/>
                                  </p:stCondLst>
                                  <p:childTnLst>
                                    <p:set>
                                      <p:cBhvr>
                                        <p:cTn id="29" dur="1" fill="hold">
                                          <p:stCondLst>
                                            <p:cond delay="0"/>
                                          </p:stCondLst>
                                        </p:cTn>
                                        <p:tgtEl>
                                          <p:spTgt spid="3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p:stCondLst>
                              <p:cond delay="0"/>
                            </p:stCondLst>
                            <p:childTnLst>
                              <p:par>
                                <p:cTn id="32" presetID="1" presetClass="exit" presetSubtype="0" dur="1" fill="hold" grpId="0" nodeType="clickEffect">
                                  <p:stCondLst>
                                    <p:cond delay="0"/>
                                  </p:stCondLst>
                                  <p:childTnLst>
                                    <p:set>
                                      <p:cBhvr>
                                        <p:cTn id="33" dur="1" fill="hold">
                                          <p:stCondLst>
                                            <p:cond delay="0"/>
                                          </p:stCondLst>
                                        </p:cTn>
                                        <p:tgtEl>
                                          <p:spTgt spid="32"/>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p:stCondLst>
                              <p:cond delay="0"/>
                            </p:stCondLst>
                            <p:childTnLst>
                              <p:par>
                                <p:cTn id="36" presetID="1" presetClass="exit" presetSubtype="0" dur="1"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21" presetClass="entr" presetSubtype="1" dur="100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1000"/>
                                        <p:tgtEl>
                                          <p:spTgt spid="33"/>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 presetClass="exit" presetSubtype="0" dur="1"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xit" presetSubtype="0" dur="1" fill="hold" grpId="0" nodeType="clickEffect">
                                  <p:stCondLst>
                                    <p:cond delay="0"/>
                                  </p:stCondLst>
                                  <p:childTnLst>
                                    <p:set>
                                      <p:cBhvr>
                                        <p:cTn id="48" dur="1" fill="hold">
                                          <p:stCondLst>
                                            <p:cond delay="0"/>
                                          </p:stCondLst>
                                        </p:cTn>
                                        <p:tgtEl>
                                          <p:spTgt spid="37"/>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p:stCondLst>
                              <p:cond delay="0"/>
                            </p:stCondLst>
                            <p:childTnLst>
                              <p:par>
                                <p:cTn id="51" presetID="1" presetClass="exit" presetSubtype="0" dur="1" fill="hold" grpId="0" nodeType="clickEffect">
                                  <p:stCondLst>
                                    <p:cond delay="0"/>
                                  </p:stCondLst>
                                  <p:childTnLst>
                                    <p:set>
                                      <p:cBhvr>
                                        <p:cTn id="52" dur="1" fill="hold">
                                          <p:stCondLst>
                                            <p:cond delay="0"/>
                                          </p:stCondLst>
                                        </p:cTn>
                                        <p:tgtEl>
                                          <p:spTgt spid="38"/>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p:stCondLst>
                              <p:cond delay="0"/>
                            </p:stCondLst>
                            <p:childTnLst>
                              <p:par>
                                <p:cTn id="55" presetID="1" presetClass="exit" presetSubtype="0" dur="1"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22" presetClass="entr" presetSubtype="8" dur="100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1000"/>
                                        <p:tgtEl>
                                          <p:spTgt spid="30"/>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1" presetClass="exit" presetSubtype="0" dur="1" fill="hold" grpId="0" nodeType="click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p:stCondLst>
                              <p:cond delay="0"/>
                            </p:stCondLst>
                            <p:childTnLst>
                              <p:par>
                                <p:cTn id="66" presetID="1" presetClass="exit" presetSubtype="0" dur="1" fill="hold" grpId="0" nodeType="clickEffect">
                                  <p:stCondLst>
                                    <p:cond delay="0"/>
                                  </p:stCondLst>
                                  <p:childTnLst>
                                    <p:set>
                                      <p:cBhvr>
                                        <p:cTn id="67" dur="1" fill="hold">
                                          <p:stCondLst>
                                            <p:cond delay="0"/>
                                          </p:stCondLst>
                                        </p:cTn>
                                        <p:tgtEl>
                                          <p:spTgt spid="40"/>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p:stCondLst>
                              <p:cond delay="0"/>
                            </p:stCondLst>
                            <p:childTnLst>
                              <p:par>
                                <p:cTn id="70" presetID="1" presetClass="exit" presetSubtype="0" dur="1" fill="hold" grpId="0" nodeType="clickEffect">
                                  <p:stCondLst>
                                    <p:cond delay="0"/>
                                  </p:stCondLst>
                                  <p:childTnLst>
                                    <p:set>
                                      <p:cBhvr>
                                        <p:cTn id="71" dur="1" fill="hold">
                                          <p:stCondLst>
                                            <p:cond delay="0"/>
                                          </p:stCondLst>
                                        </p:cTn>
                                        <p:tgtEl>
                                          <p:spTgt spid="41"/>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p:stCondLst>
                              <p:cond delay="0"/>
                            </p:stCondLst>
                            <p:childTnLst>
                              <p:par>
                                <p:cTn id="74" presetID="1" presetClass="exit" presetSubtype="0" dur="1" fill="hold" nodeType="clickEffect">
                                  <p:stCondLst>
                                    <p:cond delay="0"/>
                                  </p:stCondLst>
                                  <p:childTnLst>
                                    <p:set>
                                      <p:cBhvr>
                                        <p:cTn id="75" dur="1" fill="hold">
                                          <p:stCondLst>
                                            <p:cond delay="0"/>
                                          </p:stCondLst>
                                        </p:cTn>
                                        <p:tgtEl>
                                          <p:spTgt spid="30"/>
                                        </p:tgtEl>
                                        <p:attrNameLst>
                                          <p:attrName>style.visibility</p:attrName>
                                        </p:attrNameLst>
                                      </p:cBhvr>
                                      <p:to>
                                        <p:strVal val="hidden"/>
                                      </p:to>
                                    </p:set>
                                  </p:childTnLst>
                                </p:cTn>
                              </p:par>
                            </p:childTnLst>
                          </p:cTn>
                        </p:par>
                        <p:par>
                          <p:cTn id="76" fill="hold" nodeType="afterGroup">
                            <p:stCondLst>
                              <p:cond delay="1"/>
                            </p:stCondLst>
                            <p:childTnLst>
                              <p:par>
                                <p:cTn id="77" presetID="10" presetClass="entr" presetSubtype="0" dur="50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nodeType="afterGroup">
                            <p:stCondLst>
                              <p:cond delay="501"/>
                            </p:stCondLst>
                            <p:childTnLst>
                              <p:par>
                                <p:cTn id="81" presetID="22" presetClass="entr" presetSubtype="4" dur="1000" fill="hold"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down)">
                                      <p:cBhvr>
                                        <p:cTn id="83" dur="1000"/>
                                        <p:tgtEl>
                                          <p:spTgt spid="36"/>
                                        </p:tgtEl>
                                      </p:cBhvr>
                                    </p:animEffect>
                                  </p:childTnLst>
                                </p:cTn>
                              </p:par>
                            </p:childTnLst>
                          </p:cTn>
                        </p:par>
                        <p:par>
                          <p:cTn id="84" fill="hold" nodeType="afterGroup">
                            <p:stCondLst>
                              <p:cond delay="1501"/>
                            </p:stCondLst>
                            <p:childTnLst>
                              <p:par>
                                <p:cTn id="85" presetID="1" presetClass="exit" presetSubtype="0" dur="1" fill="hold" grpId="0" nodeType="afterEffect">
                                  <p:stCondLst>
                                    <p:cond delay="0"/>
                                  </p:stCondLst>
                                  <p:childTnLst>
                                    <p:set>
                                      <p:cBhvr>
                                        <p:cTn id="86" dur="1" fill="hold">
                                          <p:stCondLst>
                                            <p:cond delay="0"/>
                                          </p:stCondLst>
                                        </p:cTn>
                                        <p:tgtEl>
                                          <p:spTgt spid="34"/>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p:stCondLst>
                              <p:cond delay="0"/>
                            </p:stCondLst>
                            <p:childTnLst>
                              <p:par>
                                <p:cTn id="89" presetID="1" presetClass="exit" presetSubtype="0" dur="1"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xit" presetSubtype="0" dur="1" fill="hold" nodeType="withEffect">
                                  <p:stCondLst>
                                    <p:cond delay="0"/>
                                  </p:stCondLst>
                                  <p:childTnLst>
                                    <p:set>
                                      <p:cBhvr>
                                        <p:cTn id="92" dur="1" fill="hold">
                                          <p:stCondLst>
                                            <p:cond delay="0"/>
                                          </p:stCondLst>
                                        </p:cTn>
                                        <p:tgtEl>
                                          <p:spTgt spid="10"/>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p:stCondLst>
                              <p:cond delay="0"/>
                            </p:stCondLst>
                            <p:childTnLst>
                              <p:par>
                                <p:cTn id="95" presetID="14" presetClass="exit" presetSubtype="10" dur="500" fill="hold" grpId="0" nodeType="clickEffect">
                                  <p:stCondLst>
                                    <p:cond delay="0"/>
                                  </p:stCondLst>
                                  <p:childTnLst>
                                    <p:animEffect transition="out" filter="randombar(horizontal)">
                                      <p:cBhvr>
                                        <p:cTn id="96" dur="500"/>
                                        <p:tgtEl>
                                          <p:spTgt spid="45"/>
                                        </p:tgtEl>
                                      </p:cBhvr>
                                    </p:animEffect>
                                    <p:set>
                                      <p:cBhvr>
                                        <p:cTn id="97" dur="1" fill="hold">
                                          <p:stCondLst>
                                            <p:cond delay="499"/>
                                          </p:stCondLst>
                                        </p:cTn>
                                        <p:tgtEl>
                                          <p:spTgt spid="4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p:stCondLst>
                              <p:cond delay="0"/>
                            </p:stCondLst>
                            <p:childTnLst>
                              <p:par>
                                <p:cTn id="100" presetID="1" presetClass="exit" presetSubtype="0" dur="1" fill="hold" grpId="0" nodeType="clickEffect">
                                  <p:stCondLst>
                                    <p:cond delay="0"/>
                                  </p:stCondLst>
                                  <p:childTnLst>
                                    <p:set>
                                      <p:cBhvr>
                                        <p:cTn id="101" dur="1" fill="hold">
                                          <p:stCondLst>
                                            <p:cond delay="0"/>
                                          </p:stCondLst>
                                        </p:cTn>
                                        <p:tgtEl>
                                          <p:spTgt spid="46"/>
                                        </p:tgtEl>
                                        <p:attrNameLst>
                                          <p:attrName>style.visibility</p:attrName>
                                        </p:attrNameLst>
                                      </p:cBhvr>
                                      <p:to>
                                        <p:strVal val="hidden"/>
                                      </p:to>
                                    </p:set>
                                  </p:childTnLst>
                                </p:cTn>
                              </p:par>
                            </p:childTnLst>
                          </p:cTn>
                        </p:par>
                      </p:childTnLst>
                    </p:cTn>
                  </p:par>
                  <p:par>
                    <p:cTn id="102" fill="hold" nodeType="clickPar">
                      <p:stCondLst>
                        <p:cond delay="indefinite"/>
                      </p:stCondLst>
                      <p:childTnLst>
                        <p:par>
                          <p:cTn id="103" fill="hold">
                            <p:stCondLst>
                              <p:cond delay="0"/>
                            </p:stCondLst>
                            <p:childTnLst>
                              <p:par>
                                <p:cTn id="104" presetID="14" presetClass="exit" presetSubtype="10" dur="500" fill="hold" grpId="0" nodeType="clickEffect">
                                  <p:stCondLst>
                                    <p:cond delay="0"/>
                                  </p:stCondLst>
                                  <p:childTnLst>
                                    <p:animEffect transition="out" filter="randombar(horizontal)">
                                      <p:cBhvr>
                                        <p:cTn id="105" dur="500"/>
                                        <p:tgtEl>
                                          <p:spTgt spid="47"/>
                                        </p:tgtEl>
                                      </p:cBhvr>
                                    </p:animEffect>
                                    <p:set>
                                      <p:cBhvr>
                                        <p:cTn id="106" dur="1" fill="hold">
                                          <p:stCondLst>
                                            <p:cond delay="499"/>
                                          </p:stCondLst>
                                        </p:cTn>
                                        <p:tgtEl>
                                          <p:spTgt spid="47"/>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p:stCondLst>
                              <p:cond delay="0"/>
                            </p:stCondLst>
                            <p:childTnLst>
                              <p:par>
                                <p:cTn id="109" presetID="1" presetClass="exit" presetSubtype="0" dur="1" fill="hold" grpId="0" nodeType="click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p:stCondLst>
                              <p:cond delay="0"/>
                            </p:stCondLst>
                            <p:childTnLst>
                              <p:par>
                                <p:cTn id="113" presetID="14" presetClass="exit" presetSubtype="10" dur="500" fill="hold" grpId="0" nodeType="clickEffect">
                                  <p:stCondLst>
                                    <p:cond delay="0"/>
                                  </p:stCondLst>
                                  <p:childTnLst>
                                    <p:animEffect transition="out" filter="randombar(horizontal)">
                                      <p:cBhvr>
                                        <p:cTn id="114" dur="500"/>
                                        <p:tgtEl>
                                          <p:spTgt spid="49"/>
                                        </p:tgtEl>
                                      </p:cBhvr>
                                    </p:animEffect>
                                    <p:set>
                                      <p:cBhvr>
                                        <p:cTn id="115" dur="1" fill="hold">
                                          <p:stCondLst>
                                            <p:cond delay="499"/>
                                          </p:stCondLst>
                                        </p:cTn>
                                        <p:tgtEl>
                                          <p:spTgt spid="49"/>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p:stCondLst>
                              <p:cond delay="0"/>
                            </p:stCondLst>
                            <p:childTnLst>
                              <p:par>
                                <p:cTn id="118" presetID="1" presetClass="exit" presetSubtype="0" dur="1" fill="hold" grpId="0" nodeType="clickEffect">
                                  <p:stCondLst>
                                    <p:cond delay="0"/>
                                  </p:stCondLst>
                                  <p:childTnLst>
                                    <p:set>
                                      <p:cBhvr>
                                        <p:cTn id="119" dur="1" fill="hold">
                                          <p:stCondLst>
                                            <p:cond delay="0"/>
                                          </p:stCondLst>
                                        </p:cTn>
                                        <p:tgtEl>
                                          <p:spTgt spid="50"/>
                                        </p:tgtEl>
                                        <p:attrNameLst>
                                          <p:attrName>style.visibility</p:attrName>
                                        </p:attrNameLst>
                                      </p:cBhvr>
                                      <p:to>
                                        <p:strVal val="hidden"/>
                                      </p:to>
                                    </p:set>
                                  </p:childTnLst>
                                </p:cTn>
                              </p:par>
                            </p:childTnLst>
                          </p:cTn>
                        </p:par>
                      </p:childTnLst>
                    </p:cTn>
                  </p:par>
                  <p:par>
                    <p:cTn id="120" fill="hold" nodeType="clickPar">
                      <p:stCondLst>
                        <p:cond delay="indefinite"/>
                      </p:stCondLst>
                      <p:childTnLst>
                        <p:par>
                          <p:cTn id="121" fill="hold">
                            <p:stCondLst>
                              <p:cond delay="0"/>
                            </p:stCondLst>
                            <p:childTnLst>
                              <p:par>
                                <p:cTn id="122" presetID="22" presetClass="entr" presetSubtype="8" dur="500"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wipe(left)">
                                      <p:cBhvr>
                                        <p:cTn id="124" dur="500"/>
                                        <p:tgtEl>
                                          <p:spTgt spid="51"/>
                                        </p:tgtEl>
                                      </p:cBhvr>
                                    </p:animEffect>
                                  </p:childTnLst>
                                </p:cTn>
                              </p:par>
                            </p:childTnLst>
                          </p:cTn>
                        </p:par>
                      </p:childTnLst>
                    </p:cTn>
                  </p:par>
                  <p:par>
                    <p:cTn id="125" fill="hold" nodeType="clickPar">
                      <p:stCondLst>
                        <p:cond delay="indefinite"/>
                      </p:stCondLst>
                      <p:childTnLst>
                        <p:par>
                          <p:cTn id="126" fill="hold">
                            <p:stCondLst>
                              <p:cond delay="0"/>
                            </p:stCondLst>
                            <p:childTnLst>
                              <p:par>
                                <p:cTn id="127" presetID="22" presetClass="entr" presetSubtype="2" dur="500" fill="hold" grpId="0" nodeType="click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wipe(right)">
                                      <p:cBhvr>
                                        <p:cTn id="1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33" grpId="0" animBg="1"/>
      <p:bldP spid="33" grpId="1" animBg="1"/>
      <p:bldP spid="34" grpId="0" animBg="1"/>
      <p:bldP spid="29" grpId="0" animBg="1"/>
      <p:bldP spid="31" grpId="0" animBg="1"/>
      <p:bldP spid="32" grpId="0" animBg="1"/>
      <p:bldP spid="35" grpId="0" animBg="1"/>
      <p:bldP spid="37" grpId="0" animBg="1"/>
      <p:bldP spid="38" grpId="0" animBg="1"/>
      <p:bldP spid="39" grpId="0" animBg="1"/>
      <p:bldP spid="40" grpId="0" animBg="1"/>
      <p:bldP spid="41"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a:t>Matrix table </a:t>
                </a:r>
                <a14:m>
                  <m:oMath xmlns:m="http://schemas.openxmlformats.org/officeDocument/2006/math">
                    <m:r>
                      <a:rPr lang="en-US" b="1" i="1" smtClean="0">
                        <a:solidFill>
                          <a:srgbClr val="AD1457"/>
                        </a:solidFill>
                        <a:latin typeface="Cambria Math" panose="02040503050406030204" pitchFamily="18" charset="0"/>
                      </a:rPr>
                      <m:t>𝑴</m:t>
                    </m:r>
                    <m:r>
                      <a:rPr lang="en-US" b="1" i="1" smtClean="0">
                        <a:solidFill>
                          <a:srgbClr val="AD1457"/>
                        </a:solidFill>
                        <a:latin typeface="Cambria Math" panose="02040503050406030204" pitchFamily="18" charset="0"/>
                      </a:rPr>
                      <m:t>[</m:t>
                    </m:r>
                    <m:r>
                      <a:rPr lang="en-US" b="1" i="1" err="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𝒋</m:t>
                    </m:r>
                    <m:r>
                      <a:rPr lang="en-US" b="1" i="1">
                        <a:solidFill>
                          <a:srgbClr val="AD1457"/>
                        </a:solidFill>
                        <a:latin typeface="Cambria Math" panose="02040503050406030204" pitchFamily="18" charset="0"/>
                      </a:rPr>
                      <m:t>] </m:t>
                    </m:r>
                  </m:oMath>
                </a14:m>
                <a:r>
                  <a:rPr lang="en-US"/>
                  <a:t>stores the </a:t>
                </a:r>
                <a:r>
                  <a:rPr lang="en-US" b="1"/>
                  <a:t>cost of multiplications</a:t>
                </a:r>
                <a:r>
                  <a:rPr lang="en-US"/>
                  <a:t>.</a:t>
                </a:r>
              </a:p>
              <a:p>
                <a:pPr marL="0" indent="0">
                  <a:buNone/>
                </a:pPr>
                <a:endParaRPr lang="en-US" b="1"/>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3412" y="1615953"/>
                <a:ext cx="10609729" cy="374942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r>
                  <a:rPr lang="en-US" sz="2400">
                    <a:solidFill>
                      <a:schemeClr val="tx1"/>
                    </a:solidFill>
                  </a:rPr>
                  <a:t>To generate </a:t>
                </a:r>
                <a14:m>
                  <m:oMath xmlns:m="http://schemas.openxmlformats.org/officeDocument/2006/math">
                    <m:r>
                      <a:rPr lang="en-US" sz="2400" b="1" i="1" smtClean="0">
                        <a:solidFill>
                          <a:srgbClr val="AD1457"/>
                        </a:solidFill>
                        <a:latin typeface="Cambria Math" panose="02040503050406030204" pitchFamily="18" charset="0"/>
                      </a:rPr>
                      <m:t>𝑴</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m:t>
                    </m:r>
                  </m:oMath>
                </a14:m>
                <a:r>
                  <a:rPr lang="en-US" sz="2400">
                    <a:solidFill>
                      <a:schemeClr val="tx1"/>
                    </a:solidFill>
                  </a:rPr>
                  <a:t>use following steps:</a:t>
                </a:r>
              </a:p>
              <a:p>
                <a:pPr marL="400050" lvl="1" indent="0">
                  <a:spcBef>
                    <a:spcPts val="600"/>
                  </a:spcBef>
                  <a:spcAft>
                    <a:spcPts val="600"/>
                  </a:spcAft>
                  <a:buNone/>
                </a:pPr>
                <a:r>
                  <a:rPr lang="en-US" sz="2400">
                    <a:solidFill>
                      <a:schemeClr val="tx1"/>
                    </a:solidFill>
                  </a:rPr>
                  <a:t>Step-1: if </a:t>
                </a:r>
                <a14:m>
                  <m:oMath xmlns:m="http://schemas.openxmlformats.org/officeDocument/2006/math">
                    <m:r>
                      <a:rPr lang="en-US" sz="2400" b="1" i="1" smtClean="0">
                        <a:solidFill>
                          <a:srgbClr val="AD1457"/>
                        </a:solidFill>
                        <a:latin typeface="Cambria Math" panose="02040503050406030204" pitchFamily="18" charset="0"/>
                      </a:rPr>
                      <m:t>𝒊</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𝒋</m:t>
                    </m:r>
                    <m:r>
                      <a:rPr lang="en-US" sz="2400" b="1" i="1" smtClean="0">
                        <a:solidFill>
                          <a:srgbClr val="AD1457"/>
                        </a:solidFill>
                        <a:latin typeface="Cambria Math" panose="02040503050406030204" pitchFamily="18" charset="0"/>
                      </a:rPr>
                      <m:t> </m:t>
                    </m:r>
                  </m:oMath>
                </a14:m>
                <a:r>
                  <a:rPr lang="en-US" sz="2400">
                    <a:solidFill>
                      <a:schemeClr val="tx1"/>
                    </a:solidFill>
                  </a:rPr>
                  <a:t>then </a:t>
                </a:r>
                <a14:m>
                  <m:oMath xmlns:m="http://schemas.openxmlformats.org/officeDocument/2006/math">
                    <m:r>
                      <a:rPr lang="en-US" sz="2400" b="1" i="1">
                        <a:solidFill>
                          <a:schemeClr val="tx1"/>
                        </a:solidFill>
                        <a:latin typeface="Cambria Math" panose="02040503050406030204" pitchFamily="18" charset="0"/>
                      </a:rPr>
                      <m:t>𝑴</m:t>
                    </m:r>
                    <m:r>
                      <a:rPr lang="en-US" sz="2400" b="1" i="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𝟎</m:t>
                    </m:r>
                  </m:oMath>
                </a14:m>
                <a:endParaRPr lang="en-US" sz="2400" b="1">
                  <a:solidFill>
                    <a:schemeClr val="tx1"/>
                  </a:solidFill>
                </a:endParaRPr>
              </a:p>
              <a:p>
                <a:pPr marL="400050" lvl="1" indent="0">
                  <a:spcBef>
                    <a:spcPts val="600"/>
                  </a:spcBef>
                  <a:spcAft>
                    <a:spcPts val="600"/>
                  </a:spcAft>
                  <a:buNone/>
                </a:pPr>
                <a:r>
                  <a:rPr lang="en-US" sz="2400">
                    <a:solidFill>
                      <a:schemeClr val="tx1"/>
                    </a:solidFill>
                  </a:rPr>
                  <a:t>Step-2: if </a:t>
                </a:r>
                <a14:m>
                  <m:oMath xmlns:m="http://schemas.openxmlformats.org/officeDocument/2006/math">
                    <m:r>
                      <a:rPr lang="en-US" sz="2400" b="1" i="1" smtClean="0">
                        <a:solidFill>
                          <a:srgbClr val="AD1457"/>
                        </a:solidFill>
                        <a:latin typeface="Cambria Math" panose="02040503050406030204" pitchFamily="18" charset="0"/>
                      </a:rPr>
                      <m:t>𝒋</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𝒊</m:t>
                    </m:r>
                    <m:r>
                      <a:rPr lang="en-US" sz="2400" b="1" i="1" smtClean="0">
                        <a:solidFill>
                          <a:srgbClr val="AD1457"/>
                        </a:solidFill>
                        <a:latin typeface="Cambria Math" panose="02040503050406030204" pitchFamily="18" charset="0"/>
                      </a:rPr>
                      <m:t>+</m:t>
                    </m:r>
                    <m:r>
                      <a:rPr lang="en-US" sz="2400" b="1" i="1"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 </m:t>
                    </m:r>
                  </m:oMath>
                </a14:m>
                <a:r>
                  <a:rPr lang="en-US" sz="2400">
                    <a:solidFill>
                      <a:schemeClr val="tx1"/>
                    </a:solidFill>
                  </a:rPr>
                  <a:t>then </a:t>
                </a:r>
                <a14:m>
                  <m:oMath xmlns:m="http://schemas.openxmlformats.org/officeDocument/2006/math">
                    <m:r>
                      <a:rPr lang="en-US" sz="2400" b="1" i="1">
                        <a:solidFill>
                          <a:schemeClr val="tx1"/>
                        </a:solidFill>
                        <a:latin typeface="Cambria Math" panose="02040503050406030204" pitchFamily="18" charset="0"/>
                      </a:rPr>
                      <m:t>𝑴</m:t>
                    </m:r>
                    <m:r>
                      <a:rPr lang="en-US" sz="2400" b="1" i="1">
                        <a:solidFill>
                          <a:schemeClr val="tx1"/>
                        </a:solidFill>
                        <a:latin typeface="Cambria Math" panose="02040503050406030204" pitchFamily="18" charset="0"/>
                      </a:rPr>
                      <m:t>[</m:t>
                    </m:r>
                    <m:r>
                      <a:rPr lang="en-US" sz="2400" b="1" i="1" err="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𝒋</m:t>
                    </m:r>
                    <m:r>
                      <a:rPr lang="en-US" sz="2400" b="1" i="1">
                        <a:solidFill>
                          <a:schemeClr val="tx1"/>
                        </a:solidFill>
                        <a:latin typeface="Cambria Math" panose="02040503050406030204" pitchFamily="18" charset="0"/>
                      </a:rPr>
                      <m:t>] =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𝑷</m:t>
                        </m:r>
                      </m:e>
                      <m:sub>
                        <m:r>
                          <a:rPr lang="en-US" sz="2400" b="1" i="1">
                            <a:solidFill>
                              <a:schemeClr val="tx1"/>
                            </a:solidFill>
                            <a:latin typeface="Cambria Math" panose="02040503050406030204" pitchFamily="18" charset="0"/>
                          </a:rPr>
                          <m:t>𝒊</m:t>
                        </m:r>
                        <m:r>
                          <a:rPr lang="en-US" sz="2400" b="1" i="1">
                            <a:solidFill>
                              <a:schemeClr val="tx1"/>
                            </a:solidFill>
                            <a:latin typeface="Cambria Math" panose="02040503050406030204" pitchFamily="18" charset="0"/>
                          </a:rPr>
                          <m:t>−</m:t>
                        </m:r>
                        <m:r>
                          <a:rPr lang="en-US" sz="2400" b="1" i="1">
                            <a:solidFill>
                              <a:schemeClr val="tx1"/>
                            </a:solidFill>
                            <a:latin typeface="Cambria Math" panose="02040503050406030204" pitchFamily="18" charset="0"/>
                          </a:rPr>
                          <m:t>𝟏</m:t>
                        </m:r>
                      </m:sub>
                    </m:sSub>
                    <m:r>
                      <a:rPr lang="en-US" sz="2400" b="1" i="1">
                        <a:solidFill>
                          <a:schemeClr val="tx1"/>
                        </a:solidFill>
                        <a:latin typeface="Cambria Math" panose="02040503050406030204" pitchFamily="18" charset="0"/>
                        <a:ea typeface="Cambria Math" panose="02040503050406030204" pitchFamily="18" charset="0"/>
                      </a:rPr>
                      <m:t>∙</m:t>
                    </m:r>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𝑷</m:t>
                        </m:r>
                      </m:e>
                      <m:sub>
                        <m:r>
                          <a:rPr lang="en-US" sz="2400" b="1" i="1">
                            <a:solidFill>
                              <a:schemeClr val="tx1"/>
                            </a:solidFill>
                            <a:latin typeface="Cambria Math" panose="02040503050406030204" pitchFamily="18" charset="0"/>
                            <a:ea typeface="Cambria Math" panose="02040503050406030204" pitchFamily="18" charset="0"/>
                          </a:rPr>
                          <m:t>𝒊</m:t>
                        </m:r>
                      </m:sub>
                    </m:sSub>
                    <m:r>
                      <a:rPr lang="en-US" sz="2400" b="1" i="1">
                        <a:solidFill>
                          <a:schemeClr val="tx1"/>
                        </a:solidFill>
                        <a:latin typeface="Cambria Math" panose="02040503050406030204" pitchFamily="18" charset="0"/>
                        <a:ea typeface="Cambria Math" panose="02040503050406030204" pitchFamily="18" charset="0"/>
                      </a:rPr>
                      <m:t>∙</m:t>
                    </m:r>
                    <m:sSub>
                      <m:sSubPr>
                        <m:ctrlPr>
                          <a:rPr lang="en-US" sz="2400" b="1" i="1">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𝑷</m:t>
                        </m:r>
                      </m:e>
                      <m:sub>
                        <m:r>
                          <a:rPr lang="en-US" sz="2400" b="1" i="1">
                            <a:solidFill>
                              <a:schemeClr val="tx1"/>
                            </a:solidFill>
                            <a:latin typeface="Cambria Math" panose="02040503050406030204" pitchFamily="18" charset="0"/>
                            <a:ea typeface="Cambria Math" panose="02040503050406030204" pitchFamily="18" charset="0"/>
                          </a:rPr>
                          <m:t>𝒊</m:t>
                        </m:r>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𝟏</m:t>
                        </m:r>
                      </m:sub>
                    </m:sSub>
                  </m:oMath>
                </a14:m>
                <a:endParaRPr lang="en-US" sz="2400" b="1" baseline="-25000">
                  <a:solidFill>
                    <a:schemeClr val="tx1"/>
                  </a:solidFill>
                </a:endParaRPr>
              </a:p>
              <a:p>
                <a:pPr marL="400050" lvl="1" indent="0">
                  <a:spcBef>
                    <a:spcPts val="600"/>
                  </a:spcBef>
                  <a:spcAft>
                    <a:spcPts val="600"/>
                  </a:spcAft>
                  <a:buNone/>
                </a:pPr>
                <a:r>
                  <a:rPr lang="en-US" sz="2400">
                    <a:solidFill>
                      <a:schemeClr val="tx1"/>
                    </a:solidFill>
                  </a:rPr>
                  <a:t>Step-3: if </a:t>
                </a:r>
                <a14:m>
                  <m:oMath xmlns:m="http://schemas.openxmlformats.org/officeDocument/2006/math">
                    <m:r>
                      <a:rPr lang="en-US" sz="2400" b="1" i="1" smtClean="0">
                        <a:solidFill>
                          <a:srgbClr val="AD1457"/>
                        </a:solidFill>
                        <a:latin typeface="Cambria Math" panose="02040503050406030204" pitchFamily="18" charset="0"/>
                      </a:rPr>
                      <m:t>𝒊</m:t>
                    </m:r>
                    <m:r>
                      <a:rPr lang="en-US" sz="2400" b="1" i="1" smtClean="0">
                        <a:solidFill>
                          <a:srgbClr val="AD1457"/>
                        </a:solidFill>
                        <a:latin typeface="Cambria Math" panose="02040503050406030204" pitchFamily="18" charset="0"/>
                      </a:rPr>
                      <m:t>&lt;</m:t>
                    </m:r>
                    <m:r>
                      <a:rPr lang="en-US" sz="2400" b="1" i="1" smtClean="0">
                        <a:solidFill>
                          <a:srgbClr val="AD1457"/>
                        </a:solidFill>
                        <a:latin typeface="Cambria Math" panose="02040503050406030204" pitchFamily="18" charset="0"/>
                      </a:rPr>
                      <m:t>𝒋</m:t>
                    </m:r>
                    <m:r>
                      <a:rPr lang="en-US" sz="2400" b="1" i="1" smtClean="0">
                        <a:solidFill>
                          <a:srgbClr val="AD1457"/>
                        </a:solidFill>
                        <a:latin typeface="Cambria Math" panose="02040503050406030204" pitchFamily="18" charset="0"/>
                      </a:rPr>
                      <m:t> </m:t>
                    </m:r>
                  </m:oMath>
                </a14:m>
                <a:r>
                  <a:rPr lang="en-US" sz="2400">
                    <a:solidFill>
                      <a:schemeClr val="tx1"/>
                    </a:solidFill>
                  </a:rPr>
                  <a:t>then </a:t>
                </a:r>
              </a:p>
              <a:p>
                <a:pPr marL="400050" lvl="1" indent="0">
                  <a:spcBef>
                    <a:spcPts val="600"/>
                  </a:spcBef>
                  <a:spcAft>
                    <a:spcPts val="600"/>
                  </a:spcAft>
                  <a:buNone/>
                </a:pPr>
                <a:endParaRPr lang="en-US" sz="2400">
                  <a:solidFill>
                    <a:schemeClr val="tx1"/>
                  </a:solidFill>
                </a:endParaRPr>
              </a:p>
              <a:p>
                <a:pPr marL="400050" lvl="1" indent="0">
                  <a:spcBef>
                    <a:spcPts val="600"/>
                  </a:spcBef>
                  <a:spcAft>
                    <a:spcPts val="600"/>
                  </a:spcAft>
                  <a:buNone/>
                </a:pPr>
                <a:endParaRPr lang="en-US" sz="2400">
                  <a:solidFill>
                    <a:schemeClr val="tx1"/>
                  </a:solidFill>
                </a:endParaRPr>
              </a:p>
              <a:p>
                <a:pPr marL="400050" lvl="1" indent="0">
                  <a:spcBef>
                    <a:spcPts val="600"/>
                  </a:spcBef>
                  <a:spcAft>
                    <a:spcPts val="600"/>
                  </a:spcAft>
                  <a:buNone/>
                </a:pPr>
                <a:endParaRPr lang="en-US" sz="2400">
                  <a:solidFill>
                    <a:schemeClr val="tx1"/>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9" name="Rectangle 8"/>
              <p:cNvSpPr>
                <a:spLocks noRot="1" noChangeAspect="1" noMove="1" noResize="1" noEditPoints="1" noAdjustHandles="1" noChangeArrowheads="1" noChangeShapeType="1" noTextEdit="1"/>
              </p:cNvSpPr>
              <p:nvPr/>
            </p:nvSpPr>
            <p:spPr>
              <a:xfrm>
                <a:off x="403412" y="1615953"/>
                <a:ext cx="10609729" cy="3749423"/>
              </a:xfrm>
              <a:prstGeom prst="rect">
                <a:avLst/>
              </a:prstGeom>
              <a:blipFill>
                <a:blip r:embed="rId3"/>
                <a:stretch>
                  <a:fillRect l="-803"/>
                </a:stretch>
              </a:blipFill>
            </p:spPr>
            <p:txBody>
              <a:bodyPr/>
              <a:lstStyle/>
              <a:p>
                <a:r>
                  <a:rPr lang="en-US">
                    <a:noFill/>
                  </a:rPr>
                  <a:t> </a:t>
                </a:r>
              </a:p>
            </p:txBody>
          </p:sp>
        </mc:Fallback>
      </mc:AlternateContent>
      <p:grpSp>
        <p:nvGrpSpPr>
          <p:cNvPr id="8" name="Group 7"/>
          <p:cNvGrpSpPr/>
          <p:nvPr/>
        </p:nvGrpSpPr>
        <p:grpSpPr>
          <a:xfrm>
            <a:off x="781722" y="3887353"/>
            <a:ext cx="9875520" cy="1168740"/>
            <a:chOff x="1062317" y="3282236"/>
            <a:chExt cx="9875520" cy="1168740"/>
          </a:xfrm>
        </p:grpSpPr>
        <p:sp>
          <p:nvSpPr>
            <p:cNvPr id="5" name="Rectangle 4"/>
            <p:cNvSpPr/>
            <p:nvPr/>
          </p:nvSpPr>
          <p:spPr>
            <a:xfrm>
              <a:off x="1062317" y="3282236"/>
              <a:ext cx="9875520" cy="1168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lvl="1" indent="0">
                <a:buNone/>
              </a:pPr>
              <a:endParaRPr lang="en-US" sz="2400" b="1"/>
            </a:p>
          </p:txBody>
        </p:sp>
        <mc:AlternateContent xmlns:mc="http://schemas.openxmlformats.org/markup-compatibility/2006" xmlns:a14="http://schemas.microsoft.com/office/drawing/2010/main">
          <mc:Choice Requires="a14">
            <p:sp>
              <p:nvSpPr>
                <p:cNvPr id="7" name="TextBox 6"/>
                <p:cNvSpPr txBox="1"/>
                <p:nvPr/>
              </p:nvSpPr>
              <p:spPr>
                <a:xfrm>
                  <a:off x="1222337" y="3455126"/>
                  <a:ext cx="9509760" cy="822960"/>
                </a:xfrm>
                <a:prstGeom prst="rect">
                  <a:avLst/>
                </a:prstGeom>
                <a:solidFill>
                  <a:schemeClr val="bg1"/>
                </a:solidFill>
              </p:spPr>
              <p:txBody>
                <a:bodyPr wrap="square" rtlCol="0" anchor="ctr">
                  <a:spAutoFit/>
                </a:bodyPr>
                <a:lstStyle/>
                <a:p>
                  <a:pPr indent="-57150"/>
                  <a14:m>
                    <m:oMathPara xmlns:m="http://schemas.openxmlformats.org/officeDocument/2006/math">
                      <m:oMathParaPr>
                        <m:jc m:val="left"/>
                      </m:oMathParaPr>
                      <m:oMath xmlns:m="http://schemas.openxmlformats.org/officeDocument/2006/math">
                        <m:r>
                          <a:rPr lang="en-US" sz="2400" b="1" i="1" smtClean="0">
                            <a:solidFill>
                              <a:srgbClr val="AD1457"/>
                            </a:solidFill>
                            <a:latin typeface="Cambria Math" panose="02040503050406030204" pitchFamily="18" charset="0"/>
                          </a:rPr>
                          <m:t>𝑴</m:t>
                        </m:r>
                        <m:r>
                          <a:rPr lang="en-US" sz="2400" b="1" i="1" smtClean="0">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𝒎𝒊𝒏</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𝑴</m:t>
                        </m:r>
                        <m:r>
                          <a:rPr lang="en-US" sz="2400" b="1" i="1">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𝒌</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𝑴</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𝒌</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𝑷</m:t>
                            </m:r>
                          </m:e>
                          <m:sub>
                            <m:r>
                              <a:rPr lang="en-US" sz="2400" b="1" i="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sub>
                        </m:sSub>
                        <m:r>
                          <a:rPr lang="en-US" sz="2400" b="1" i="1">
                            <a:solidFill>
                              <a:srgbClr val="AD1457"/>
                            </a:solidFill>
                            <a:latin typeface="Cambria Math" panose="02040503050406030204" pitchFamily="18" charset="0"/>
                            <a:ea typeface="Cambria Math" panose="02040503050406030204" pitchFamily="18" charset="0"/>
                          </a:rPr>
                          <m:t>∙</m:t>
                        </m:r>
                        <m:sSub>
                          <m:sSubPr>
                            <m:ctrlPr>
                              <a:rPr lang="en-US" sz="2400" b="1" i="1">
                                <a:solidFill>
                                  <a:srgbClr val="AD1457"/>
                                </a:solidFill>
                                <a:latin typeface="Cambria Math" panose="02040503050406030204" pitchFamily="18" charset="0"/>
                                <a:ea typeface="Cambria Math" panose="02040503050406030204" pitchFamily="18" charset="0"/>
                              </a:rPr>
                            </m:ctrlPr>
                          </m:sSubPr>
                          <m:e>
                            <m:r>
                              <a:rPr lang="en-US" sz="2400" b="1" i="1">
                                <a:solidFill>
                                  <a:srgbClr val="AD1457"/>
                                </a:solidFill>
                                <a:latin typeface="Cambria Math" panose="02040503050406030204" pitchFamily="18" charset="0"/>
                                <a:ea typeface="Cambria Math" panose="02040503050406030204" pitchFamily="18" charset="0"/>
                              </a:rPr>
                              <m:t>𝑷</m:t>
                            </m:r>
                          </m:e>
                          <m:sub>
                            <m:r>
                              <a:rPr lang="en-US" sz="2400" b="1" i="1">
                                <a:solidFill>
                                  <a:srgbClr val="AD1457"/>
                                </a:solidFill>
                                <a:latin typeface="Cambria Math" panose="02040503050406030204" pitchFamily="18" charset="0"/>
                                <a:ea typeface="Cambria Math" panose="02040503050406030204" pitchFamily="18" charset="0"/>
                              </a:rPr>
                              <m:t>𝒌</m:t>
                            </m:r>
                          </m:sub>
                        </m:sSub>
                        <m:r>
                          <a:rPr lang="en-US" sz="2400" b="1" i="1">
                            <a:solidFill>
                              <a:srgbClr val="AD1457"/>
                            </a:solidFill>
                            <a:latin typeface="Cambria Math" panose="02040503050406030204" pitchFamily="18" charset="0"/>
                            <a:ea typeface="Cambria Math" panose="02040503050406030204" pitchFamily="18" charset="0"/>
                          </a:rPr>
                          <m:t>∙</m:t>
                        </m:r>
                        <m:sSub>
                          <m:sSubPr>
                            <m:ctrlPr>
                              <a:rPr lang="en-US" sz="2400" b="1" i="1">
                                <a:solidFill>
                                  <a:srgbClr val="AD1457"/>
                                </a:solidFill>
                                <a:latin typeface="Cambria Math" panose="02040503050406030204" pitchFamily="18" charset="0"/>
                                <a:ea typeface="Cambria Math" panose="02040503050406030204" pitchFamily="18" charset="0"/>
                              </a:rPr>
                            </m:ctrlPr>
                          </m:sSubPr>
                          <m:e>
                            <m:r>
                              <a:rPr lang="en-US" sz="2400" b="1" i="1">
                                <a:solidFill>
                                  <a:srgbClr val="AD1457"/>
                                </a:solidFill>
                                <a:latin typeface="Cambria Math" panose="02040503050406030204" pitchFamily="18" charset="0"/>
                                <a:ea typeface="Cambria Math" panose="02040503050406030204" pitchFamily="18" charset="0"/>
                              </a:rPr>
                              <m:t>𝑷</m:t>
                            </m:r>
                          </m:e>
                          <m:sub>
                            <m:r>
                              <a:rPr lang="en-US" sz="2400" b="1" i="1">
                                <a:solidFill>
                                  <a:srgbClr val="AD1457"/>
                                </a:solidFill>
                                <a:latin typeface="Cambria Math" panose="02040503050406030204" pitchFamily="18" charset="0"/>
                                <a:ea typeface="Cambria Math" panose="02040503050406030204" pitchFamily="18" charset="0"/>
                              </a:rPr>
                              <m:t>𝒋</m:t>
                            </m:r>
                          </m:sub>
                        </m:sSub>
                        <m:r>
                          <a:rPr lang="en-US" sz="2400" b="1" i="1">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𝒘𝒊𝒕𝒉</m:t>
                        </m:r>
                        <m:r>
                          <a:rPr lang="en-US" sz="2400" b="1" i="1">
                            <a:solidFill>
                              <a:srgbClr val="AD1457"/>
                            </a:solidFill>
                            <a:latin typeface="Cambria Math" panose="02040503050406030204" pitchFamily="18" charset="0"/>
                          </a:rPr>
                          <m:t> </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𝒌</m:t>
                        </m:r>
                        <m:r>
                          <a:rPr lang="en-US" sz="2400" b="1" i="1">
                            <a:solidFill>
                              <a:srgbClr val="AD1457"/>
                            </a:solidFill>
                            <a:latin typeface="Cambria Math" panose="02040503050406030204" pitchFamily="18" charset="0"/>
                          </a:rPr>
                          <m:t>&lt;</m:t>
                        </m:r>
                        <m:r>
                          <a:rPr lang="en-US" sz="2400" b="1" i="1">
                            <a:solidFill>
                              <a:srgbClr val="AD1457"/>
                            </a:solidFill>
                            <a:latin typeface="Cambria Math" panose="02040503050406030204" pitchFamily="18" charset="0"/>
                          </a:rPr>
                          <m:t>𝒋</m:t>
                        </m:r>
                      </m:oMath>
                    </m:oMathPara>
                  </a14:m>
                  <a:endParaRPr lang="en-US" sz="24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7" name="TextBox 6"/>
                <p:cNvSpPr txBox="1">
                  <a:spLocks noRot="1" noChangeAspect="1" noMove="1" noResize="1" noEditPoints="1" noAdjustHandles="1" noChangeArrowheads="1" noChangeShapeType="1" noTextEdit="1"/>
                </p:cNvSpPr>
                <p:nvPr/>
              </p:nvSpPr>
              <p:spPr>
                <a:xfrm>
                  <a:off x="1222337" y="3455126"/>
                  <a:ext cx="9509760" cy="822960"/>
                </a:xfrm>
                <a:prstGeom prst="rect">
                  <a:avLst/>
                </a:prstGeom>
                <a:blipFill>
                  <a:blip r:embed="rId4"/>
                  <a:stretch>
                    <a:fillRect l="-128" r="0"/>
                  </a:stretch>
                </a:blipFill>
              </p:spPr>
              <p:txBody>
                <a:bodyPr/>
                <a:lstStyle/>
                <a:p>
                  <a:r>
                    <a:rPr lang="en-US">
                      <a:noFill/>
                    </a:rPr>
                    <a:t> </a:t>
                  </a:r>
                </a:p>
              </p:txBody>
            </p:sp>
          </mc:Fallback>
        </mc:AlternateContent>
      </p:grpSp>
    </p:spTree>
    <p:extLst>
      <p:ext uri="{BB962C8B-B14F-4D97-AF65-F5344CB8AC3E}">
        <p14:creationId xmlns:p14="http://schemas.microsoft.com/office/powerpoint/2010/main" val="1718070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1" dur="125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250"/>
                                        <p:tgtEl>
                                          <p:spTgt spid="9"/>
                                        </p:tgtEl>
                                      </p:cBhvr>
                                    </p:animEffect>
                                  </p:childTnLst>
                                </p:cTn>
                              </p:par>
                              <p:par>
                                <p:cTn id="13" presetID="10" presetClass="entr" presetSubtype="0" dur="50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par>
                          <p:cTn id="31" fill="hold" nodeType="afterGroup">
                            <p:stCondLst>
                              <p:cond delay="500"/>
                            </p:stCondLst>
                            <p:childTnLst>
                              <p:par>
                                <p:cTn id="32" presetID="14" presetClass="entr" presetSubtype="10" dur="50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Here dimensions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4</m:t>
                        </m:r>
                      </m:sub>
                    </m:sSub>
                    <m:r>
                      <a:rPr lang="en-US" i="1">
                        <a:latin typeface="Cambria Math" panose="02040503050406030204" pitchFamily="18" charset="0"/>
                      </a:rPr>
                      <m:t>=7.</m:t>
                    </m:r>
                  </m:oMath>
                </a14:m>
                <a:endParaRPr lang="en-US"/>
              </a:p>
              <a:p>
                <a:r>
                  <a:rPr lang="en-US"/>
                  <a:t>There would be </a:t>
                </a:r>
                <a14:m>
                  <m:oMath xmlns:m="http://schemas.openxmlformats.org/officeDocument/2006/math">
                    <m:r>
                      <a:rPr lang="en-US" i="1">
                        <a:latin typeface="Cambria Math" panose="02040503050406030204" pitchFamily="18" charset="0"/>
                      </a:rPr>
                      <m:t>4 </m:t>
                    </m:r>
                  </m:oMath>
                </a14:m>
                <a:r>
                  <a:rPr lang="en-US"/>
                  <a:t>matrices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(5×4</m:t>
                    </m:r>
                  </m:oMath>
                </a14:m>
                <a:r>
                  <a:rPr lang="en-US"/>
                  <a:t>),</a:t>
                </a:r>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(4×6), </m:t>
                    </m:r>
                    <m:r>
                      <a:rPr lang="en-US" i="1">
                        <a:latin typeface="Cambria Math" panose="02040503050406030204" pitchFamily="18" charset="0"/>
                      </a:rPr>
                      <m:t>𝐶</m:t>
                    </m:r>
                    <m:r>
                      <a:rPr lang="en-US" i="1">
                        <a:latin typeface="Cambria Math" panose="02040503050406030204" pitchFamily="18" charset="0"/>
                      </a:rPr>
                      <m:t>(6×2) </m:t>
                    </m:r>
                  </m:oMath>
                </a14:m>
                <a:r>
                  <a:rPr lang="en-US"/>
                  <a:t>and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(2×7). </m:t>
                    </m:r>
                  </m:oMath>
                </a14:m>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2873187" y="3922058"/>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5" name="TextBox 4"/>
          <p:cNvSpPr txBox="1"/>
          <p:nvPr/>
        </p:nvSpPr>
        <p:spPr>
          <a:xfrm>
            <a:off x="4168586" y="4455458"/>
            <a:ext cx="381000" cy="381000"/>
          </a:xfrm>
          <a:prstGeom prst="rect">
            <a:avLst/>
          </a:prstGeom>
          <a:solidFill>
            <a:schemeClr val="bg1"/>
          </a:solidFill>
        </p:spPr>
        <p:txBody>
          <a:bodyPr wrap="square" rtlCol="0">
            <a:spAutoFit/>
          </a:bodyPr>
          <a:lstStyle/>
          <a:p>
            <a:endParaRPr lang="en-US"/>
          </a:p>
        </p:txBody>
      </p:sp>
      <p:sp>
        <p:nvSpPr>
          <p:cNvPr id="6" name="TextBox 5"/>
          <p:cNvSpPr txBox="1"/>
          <p:nvPr/>
        </p:nvSpPr>
        <p:spPr>
          <a:xfrm>
            <a:off x="5006786" y="4945995"/>
            <a:ext cx="381000" cy="381000"/>
          </a:xfrm>
          <a:prstGeom prst="rect">
            <a:avLst/>
          </a:prstGeom>
          <a:solidFill>
            <a:schemeClr val="bg1"/>
          </a:solidFill>
        </p:spPr>
        <p:txBody>
          <a:bodyPr wrap="square" rtlCol="0">
            <a:spAutoFit/>
          </a:bodyPr>
          <a:lstStyle/>
          <a:p>
            <a:endParaRPr lang="en-US"/>
          </a:p>
        </p:txBody>
      </p:sp>
      <p:sp>
        <p:nvSpPr>
          <p:cNvPr id="7" name="TextBox 6"/>
          <p:cNvSpPr txBox="1"/>
          <p:nvPr/>
        </p:nvSpPr>
        <p:spPr>
          <a:xfrm>
            <a:off x="5997386" y="5446058"/>
            <a:ext cx="381000" cy="381000"/>
          </a:xfrm>
          <a:prstGeom prst="rect">
            <a:avLst/>
          </a:prstGeom>
          <a:solidFill>
            <a:schemeClr val="bg1"/>
          </a:solidFill>
        </p:spPr>
        <p:txBody>
          <a:bodyPr wrap="square" rtlCol="0">
            <a:spAutoFit/>
          </a:bodyPr>
          <a:lstStyle/>
          <a:p>
            <a:endParaRPr lang="en-US"/>
          </a:p>
        </p:txBody>
      </p:sp>
      <p:sp>
        <p:nvSpPr>
          <p:cNvPr id="8" name="TextBox 7"/>
          <p:cNvSpPr txBox="1"/>
          <p:nvPr/>
        </p:nvSpPr>
        <p:spPr>
          <a:xfrm>
            <a:off x="6987986" y="5882005"/>
            <a:ext cx="381000" cy="381000"/>
          </a:xfrm>
          <a:prstGeom prst="rect">
            <a:avLst/>
          </a:prstGeom>
          <a:solidFill>
            <a:schemeClr val="bg1"/>
          </a:solidFill>
        </p:spPr>
        <p:txBody>
          <a:bodyPr wrap="square" rtlCol="0">
            <a:spAutoFit/>
          </a:bodyPr>
          <a:lstStyle/>
          <a:p>
            <a:endParaRPr lang="en-US"/>
          </a:p>
        </p:txBody>
      </p:sp>
      <p:cxnSp>
        <p:nvCxnSpPr>
          <p:cNvPr id="9" name="Straight Connector 8"/>
          <p:cNvCxnSpPr/>
          <p:nvPr/>
        </p:nvCxnSpPr>
        <p:spPr>
          <a:xfrm>
            <a:off x="3151094" y="1232647"/>
            <a:ext cx="18288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128247" y="1311622"/>
            <a:ext cx="1828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38932" y="1232647"/>
            <a:ext cx="1828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683141" y="1349800"/>
            <a:ext cx="12192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79419" y="1349800"/>
            <a:ext cx="1219200" cy="365760"/>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49598" y="1349800"/>
            <a:ext cx="1219200" cy="365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19867" y="1349800"/>
            <a:ext cx="121920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6078071" y="1311622"/>
            <a:ext cx="182880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83341" y="2017059"/>
            <a:ext cx="10192871" cy="154026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lgn="ctr">
              <a:buNone/>
            </a:pPr>
            <a:endParaRPr lang="en-US" sz="2400">
              <a:solidFill>
                <a:schemeClr val="tx1"/>
              </a:solidFill>
            </a:endParaRPr>
          </a:p>
        </p:txBody>
      </p:sp>
      <mc:AlternateContent xmlns:mc="http://schemas.openxmlformats.org/markup-compatibility/2006" xmlns:a14="http://schemas.microsoft.com/office/drawing/2010/main">
        <mc:Choice Requires="a14">
          <p:sp>
            <p:nvSpPr>
              <p:cNvPr id="18" name="TextBox 17"/>
              <p:cNvSpPr txBox="1"/>
              <p:nvPr/>
            </p:nvSpPr>
            <p:spPr>
              <a:xfrm>
                <a:off x="1667436" y="2187027"/>
                <a:ext cx="9224681" cy="1200329"/>
              </a:xfrm>
              <a:prstGeom prst="rect">
                <a:avLst/>
              </a:prstGeom>
              <a:noFill/>
            </p:spPr>
            <p:txBody>
              <a:bodyPr wrap="square" rtlCol="0">
                <a:spAutoFit/>
              </a:bodyPr>
              <a:lstStyle/>
              <a:p>
                <a:pPr marL="0" lvl="1" indent="0" algn="ctr">
                  <a:buNone/>
                </a:pPr>
                <a:r>
                  <a:rPr lang="en-US" sz="2400">
                    <a:solidFill>
                      <a:srgbClr val="AD1457"/>
                    </a:solidFill>
                  </a:rPr>
                  <a:t>Step-1: if </a:t>
                </a:r>
                <a14:m>
                  <m:oMath xmlns:m="http://schemas.openxmlformats.org/officeDocument/2006/math">
                    <m:r>
                      <a:rPr lang="en-US" sz="2400" b="1" i="1">
                        <a:solidFill>
                          <a:srgbClr val="0066FF"/>
                        </a:solidFill>
                        <a:latin typeface="Cambria Math" panose="02040503050406030204" pitchFamily="18" charset="0"/>
                      </a:rPr>
                      <m:t>𝒊</m:t>
                    </m:r>
                    <m:r>
                      <a:rPr lang="en-US" sz="2400" b="1" i="1">
                        <a:solidFill>
                          <a:srgbClr val="0066FF"/>
                        </a:solidFill>
                        <a:latin typeface="Cambria Math" panose="02040503050406030204" pitchFamily="18" charset="0"/>
                      </a:rPr>
                      <m:t>=</m:t>
                    </m:r>
                    <m:r>
                      <a:rPr lang="en-US" sz="2400" b="1" i="1">
                        <a:solidFill>
                          <a:srgbClr val="0066FF"/>
                        </a:solidFill>
                        <a:latin typeface="Cambria Math" panose="02040503050406030204" pitchFamily="18" charset="0"/>
                      </a:rPr>
                      <m:t>𝒋</m:t>
                    </m:r>
                    <m:r>
                      <a:rPr lang="en-US" sz="2400" b="1" i="1">
                        <a:solidFill>
                          <a:srgbClr val="0066FF"/>
                        </a:solidFill>
                        <a:latin typeface="Cambria Math" panose="02040503050406030204" pitchFamily="18" charset="0"/>
                      </a:rPr>
                      <m:t> </m:t>
                    </m:r>
                  </m:oMath>
                </a14:m>
                <a:r>
                  <a:rPr lang="en-US" sz="2400">
                    <a:solidFill>
                      <a:srgbClr val="AD1457"/>
                    </a:solidFill>
                  </a:rPr>
                  <a:t>then </a:t>
                </a:r>
                <a14:m>
                  <m:oMath xmlns:m="http://schemas.openxmlformats.org/officeDocument/2006/math">
                    <m:r>
                      <a:rPr lang="en-US" sz="2400" b="1" i="1">
                        <a:solidFill>
                          <a:srgbClr val="AD1457"/>
                        </a:solidFill>
                        <a:latin typeface="Cambria Math" panose="02040503050406030204" pitchFamily="18" charset="0"/>
                      </a:rPr>
                      <m:t>𝑴</m:t>
                    </m:r>
                    <m:r>
                      <a:rPr lang="en-US" sz="2400" b="1" i="1">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𝟎</m:t>
                    </m:r>
                  </m:oMath>
                </a14:m>
                <a:endParaRPr lang="en-US" sz="2400" b="1">
                  <a:solidFill>
                    <a:srgbClr val="AD1457"/>
                  </a:solidFill>
                </a:endParaRPr>
              </a:p>
              <a:p>
                <a:pPr marL="0" lvl="1" indent="0" algn="ctr">
                  <a:buNone/>
                </a:pPr>
                <a:endParaRPr lang="en-US" sz="2400"/>
              </a:p>
              <a:p>
                <a:pPr marL="0" lvl="1" indent="0" algn="ctr">
                  <a:buNone/>
                </a:pPr>
                <a:r>
                  <a:rPr lang="en-US" sz="2400"/>
                  <a:t>So, </a:t>
                </a:r>
                <a14:m>
                  <m:oMath xmlns:m="http://schemas.openxmlformats.org/officeDocument/2006/math">
                    <m:r>
                      <a:rPr lang="en-US" sz="2400" i="1">
                        <a:latin typeface="Cambria Math" panose="02040503050406030204" pitchFamily="18" charset="0"/>
                      </a:rPr>
                      <m:t>𝑀</m:t>
                    </m:r>
                    <m:r>
                      <a:rPr lang="en-US" sz="2400" i="1">
                        <a:latin typeface="Cambria Math" panose="02040503050406030204" pitchFamily="18" charset="0"/>
                      </a:rPr>
                      <m:t>[1][1] = </m:t>
                    </m:r>
                    <m:r>
                      <a:rPr lang="en-US" sz="2400" i="1">
                        <a:latin typeface="Cambria Math" panose="02040503050406030204" pitchFamily="18" charset="0"/>
                      </a:rPr>
                      <m:t>𝑀</m:t>
                    </m:r>
                    <m:r>
                      <a:rPr lang="en-US" sz="2400" i="1">
                        <a:latin typeface="Cambria Math" panose="02040503050406030204" pitchFamily="18" charset="0"/>
                      </a:rPr>
                      <m:t>[2][2] = </m:t>
                    </m:r>
                    <m:r>
                      <a:rPr lang="en-US" sz="2400" i="1">
                        <a:latin typeface="Cambria Math" panose="02040503050406030204" pitchFamily="18" charset="0"/>
                      </a:rPr>
                      <m:t>𝑀</m:t>
                    </m:r>
                    <m:r>
                      <a:rPr lang="en-US" sz="2400" i="1">
                        <a:latin typeface="Cambria Math" panose="02040503050406030204" pitchFamily="18" charset="0"/>
                      </a:rPr>
                      <m:t>[3][3] = </m:t>
                    </m:r>
                    <m:r>
                      <a:rPr lang="en-US" sz="2400" i="1">
                        <a:latin typeface="Cambria Math" panose="02040503050406030204" pitchFamily="18" charset="0"/>
                      </a:rPr>
                      <m:t>𝑀</m:t>
                    </m:r>
                    <m:r>
                      <a:rPr lang="en-US" sz="2400" i="1">
                        <a:latin typeface="Cambria Math" panose="02040503050406030204" pitchFamily="18" charset="0"/>
                      </a:rPr>
                      <m:t>[4][4] = 0</m:t>
                    </m:r>
                  </m:oMath>
                </a14:m>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8" name="TextBox 17"/>
              <p:cNvSpPr txBox="1">
                <a:spLocks noRot="1" noChangeAspect="1" noMove="1" noResize="1" noEditPoints="1" noAdjustHandles="1" noChangeArrowheads="1" noChangeShapeType="1" noTextEdit="1"/>
              </p:cNvSpPr>
              <p:nvPr/>
            </p:nvSpPr>
            <p:spPr>
              <a:xfrm>
                <a:off x="1667436" y="2187027"/>
                <a:ext cx="9224681" cy="1200329"/>
              </a:xfrm>
              <a:prstGeom prst="rect">
                <a:avLst/>
              </a:prstGeom>
              <a:blipFill>
                <a:blip r:embed="rId3"/>
                <a:stretch>
                  <a:fillRect t="-3553" b="-1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184678" y="2175868"/>
                <a:ext cx="6643550" cy="461665"/>
              </a:xfrm>
              <a:prstGeom prst="rect">
                <a:avLst/>
              </a:prstGeom>
            </p:spPr>
            <p:txBody>
              <a:bodyPr wrap="none">
                <a:spAutoFit/>
              </a:bodyPr>
              <a:lstStyle/>
              <a:p>
                <a:r>
                  <a:rPr lang="en-US" sz="2400">
                    <a:solidFill>
                      <a:srgbClr val="AD1457"/>
                    </a:solidFill>
                  </a:rPr>
                  <a:t>Step-2: if </a:t>
                </a:r>
                <a14:m>
                  <m:oMath xmlns:m="http://schemas.openxmlformats.org/officeDocument/2006/math">
                    <m:r>
                      <a:rPr lang="en-US" sz="2400" b="1" i="1">
                        <a:solidFill>
                          <a:srgbClr val="0066FF"/>
                        </a:solidFill>
                        <a:latin typeface="Cambria Math" panose="02040503050406030204" pitchFamily="18" charset="0"/>
                      </a:rPr>
                      <m:t>𝒋</m:t>
                    </m:r>
                    <m:r>
                      <a:rPr lang="en-US" sz="2400" b="1" i="1">
                        <a:solidFill>
                          <a:srgbClr val="0066FF"/>
                        </a:solidFill>
                        <a:latin typeface="Cambria Math" panose="02040503050406030204" pitchFamily="18" charset="0"/>
                      </a:rPr>
                      <m:t>=</m:t>
                    </m:r>
                    <m:r>
                      <a:rPr lang="en-US" sz="2400" b="1" i="1">
                        <a:solidFill>
                          <a:srgbClr val="0066FF"/>
                        </a:solidFill>
                        <a:latin typeface="Cambria Math" panose="02040503050406030204" pitchFamily="18" charset="0"/>
                      </a:rPr>
                      <m:t>𝒊</m:t>
                    </m:r>
                    <m:r>
                      <a:rPr lang="en-US" sz="2400" b="1" i="1">
                        <a:solidFill>
                          <a:srgbClr val="0066FF"/>
                        </a:solidFill>
                        <a:latin typeface="Cambria Math" panose="02040503050406030204" pitchFamily="18" charset="0"/>
                      </a:rPr>
                      <m:t>+</m:t>
                    </m:r>
                    <m:r>
                      <a:rPr lang="en-US" sz="2400" b="1" i="1">
                        <a:solidFill>
                          <a:srgbClr val="0066FF"/>
                        </a:solidFill>
                        <a:latin typeface="Cambria Math" panose="02040503050406030204" pitchFamily="18" charset="0"/>
                      </a:rPr>
                      <m:t>𝟏</m:t>
                    </m:r>
                    <m:r>
                      <a:rPr lang="en-US" sz="2400" b="1" i="1">
                        <a:solidFill>
                          <a:srgbClr val="0066FF"/>
                        </a:solidFill>
                        <a:latin typeface="Cambria Math" panose="02040503050406030204" pitchFamily="18" charset="0"/>
                      </a:rPr>
                      <m:t> </m:t>
                    </m:r>
                  </m:oMath>
                </a14:m>
                <a:r>
                  <a:rPr lang="en-US" sz="2400">
                    <a:solidFill>
                      <a:srgbClr val="AD1457"/>
                    </a:solidFill>
                  </a:rPr>
                  <a:t>then </a:t>
                </a:r>
                <a14:m>
                  <m:oMath xmlns:m="http://schemas.openxmlformats.org/officeDocument/2006/math">
                    <m:r>
                      <a:rPr lang="en-US" sz="2400" b="1" i="1">
                        <a:solidFill>
                          <a:srgbClr val="AD1457"/>
                        </a:solidFill>
                        <a:latin typeface="Cambria Math" panose="02040503050406030204" pitchFamily="18" charset="0"/>
                      </a:rPr>
                      <m:t>𝑴</m:t>
                    </m:r>
                    <m:r>
                      <a:rPr lang="en-US" sz="2400" b="1" i="1">
                        <a:solidFill>
                          <a:srgbClr val="AD1457"/>
                        </a:solidFill>
                        <a:latin typeface="Cambria Math" panose="02040503050406030204" pitchFamily="18" charset="0"/>
                      </a:rPr>
                      <m:t>[</m:t>
                    </m:r>
                    <m:r>
                      <a:rPr lang="en-US" sz="2400" b="1" i="1" err="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𝒋</m:t>
                    </m:r>
                    <m:r>
                      <a:rPr lang="en-US" sz="2400" b="1" i="1">
                        <a:solidFill>
                          <a:srgbClr val="AD1457"/>
                        </a:solidFill>
                        <a:latin typeface="Cambria Math" panose="02040503050406030204" pitchFamily="18" charset="0"/>
                      </a:rPr>
                      <m:t>] = </m:t>
                    </m:r>
                    <m:sSub>
                      <m:sSubPr>
                        <m:ctrlPr>
                          <a:rPr lang="en-US" sz="2400" b="1" i="1">
                            <a:solidFill>
                              <a:srgbClr val="AD1457"/>
                            </a:solidFill>
                            <a:latin typeface="Cambria Math" panose="02040503050406030204" pitchFamily="18" charset="0"/>
                          </a:rPr>
                        </m:ctrlPr>
                      </m:sSubPr>
                      <m:e>
                        <m:r>
                          <a:rPr lang="en-US" sz="2400" b="1" i="1">
                            <a:solidFill>
                              <a:srgbClr val="AD1457"/>
                            </a:solidFill>
                            <a:latin typeface="Cambria Math" panose="02040503050406030204" pitchFamily="18" charset="0"/>
                          </a:rPr>
                          <m:t>𝑷</m:t>
                        </m:r>
                      </m:e>
                      <m:sub>
                        <m:r>
                          <a:rPr lang="en-US" sz="2400" b="1" i="1">
                            <a:solidFill>
                              <a:srgbClr val="AD1457"/>
                            </a:solidFill>
                            <a:latin typeface="Cambria Math" panose="02040503050406030204" pitchFamily="18" charset="0"/>
                          </a:rPr>
                          <m:t>𝒊</m:t>
                        </m:r>
                        <m:r>
                          <a:rPr lang="en-US" sz="2400" b="1" i="1">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𝟏</m:t>
                        </m:r>
                      </m:sub>
                    </m:sSub>
                    <m:r>
                      <a:rPr lang="en-US" sz="2400" b="1" i="1">
                        <a:solidFill>
                          <a:srgbClr val="AD1457"/>
                        </a:solidFill>
                        <a:latin typeface="Cambria Math" panose="02040503050406030204" pitchFamily="18" charset="0"/>
                        <a:ea typeface="Cambria Math" panose="02040503050406030204" pitchFamily="18" charset="0"/>
                      </a:rPr>
                      <m:t>∙</m:t>
                    </m:r>
                    <m:sSub>
                      <m:sSubPr>
                        <m:ctrlPr>
                          <a:rPr lang="en-US" sz="2400" b="1" i="1">
                            <a:solidFill>
                              <a:srgbClr val="AD1457"/>
                            </a:solidFill>
                            <a:latin typeface="Cambria Math" panose="02040503050406030204" pitchFamily="18" charset="0"/>
                            <a:ea typeface="Cambria Math" panose="02040503050406030204" pitchFamily="18" charset="0"/>
                          </a:rPr>
                        </m:ctrlPr>
                      </m:sSubPr>
                      <m:e>
                        <m:r>
                          <a:rPr lang="en-US" sz="2400" b="1" i="1">
                            <a:solidFill>
                              <a:srgbClr val="AD1457"/>
                            </a:solidFill>
                            <a:latin typeface="Cambria Math" panose="02040503050406030204" pitchFamily="18" charset="0"/>
                            <a:ea typeface="Cambria Math" panose="02040503050406030204" pitchFamily="18" charset="0"/>
                          </a:rPr>
                          <m:t>𝑷</m:t>
                        </m:r>
                      </m:e>
                      <m:sub>
                        <m:r>
                          <a:rPr lang="en-US" sz="2400" b="1" i="1">
                            <a:solidFill>
                              <a:srgbClr val="AD1457"/>
                            </a:solidFill>
                            <a:latin typeface="Cambria Math" panose="02040503050406030204" pitchFamily="18" charset="0"/>
                            <a:ea typeface="Cambria Math" panose="02040503050406030204" pitchFamily="18" charset="0"/>
                          </a:rPr>
                          <m:t>𝒊</m:t>
                        </m:r>
                      </m:sub>
                    </m:sSub>
                    <m:r>
                      <a:rPr lang="en-US" sz="2400" b="1" i="1">
                        <a:solidFill>
                          <a:srgbClr val="AD1457"/>
                        </a:solidFill>
                        <a:latin typeface="Cambria Math" panose="02040503050406030204" pitchFamily="18" charset="0"/>
                        <a:ea typeface="Cambria Math" panose="02040503050406030204" pitchFamily="18" charset="0"/>
                      </a:rPr>
                      <m:t>∙</m:t>
                    </m:r>
                    <m:sSub>
                      <m:sSubPr>
                        <m:ctrlPr>
                          <a:rPr lang="en-US" sz="2400" b="1" i="1">
                            <a:solidFill>
                              <a:srgbClr val="AD1457"/>
                            </a:solidFill>
                            <a:latin typeface="Cambria Math" panose="02040503050406030204" pitchFamily="18" charset="0"/>
                            <a:ea typeface="Cambria Math" panose="02040503050406030204" pitchFamily="18" charset="0"/>
                          </a:rPr>
                        </m:ctrlPr>
                      </m:sSubPr>
                      <m:e>
                        <m:r>
                          <a:rPr lang="en-US" sz="2400" b="1" i="1">
                            <a:solidFill>
                              <a:srgbClr val="AD1457"/>
                            </a:solidFill>
                            <a:latin typeface="Cambria Math" panose="02040503050406030204" pitchFamily="18" charset="0"/>
                            <a:ea typeface="Cambria Math" panose="02040503050406030204" pitchFamily="18" charset="0"/>
                          </a:rPr>
                          <m:t>𝑷</m:t>
                        </m:r>
                      </m:e>
                      <m:sub>
                        <m:r>
                          <a:rPr lang="en-US" sz="2400" b="1" i="1">
                            <a:solidFill>
                              <a:srgbClr val="AD1457"/>
                            </a:solidFill>
                            <a:latin typeface="Cambria Math" panose="02040503050406030204" pitchFamily="18" charset="0"/>
                            <a:ea typeface="Cambria Math" panose="02040503050406030204" pitchFamily="18" charset="0"/>
                          </a:rPr>
                          <m:t>𝒊</m:t>
                        </m:r>
                        <m:r>
                          <a:rPr lang="en-US" sz="2400" b="1" i="1">
                            <a:solidFill>
                              <a:srgbClr val="AD1457"/>
                            </a:solidFill>
                            <a:latin typeface="Cambria Math" panose="02040503050406030204" pitchFamily="18" charset="0"/>
                            <a:ea typeface="Cambria Math" panose="02040503050406030204" pitchFamily="18" charset="0"/>
                          </a:rPr>
                          <m:t>+</m:t>
                        </m:r>
                        <m:r>
                          <a:rPr lang="en-US" sz="2400" b="1" i="1">
                            <a:solidFill>
                              <a:srgbClr val="AD1457"/>
                            </a:solidFill>
                            <a:latin typeface="Cambria Math" panose="02040503050406030204" pitchFamily="18" charset="0"/>
                            <a:ea typeface="Cambria Math" panose="02040503050406030204" pitchFamily="18" charset="0"/>
                          </a:rPr>
                          <m:t>𝟏</m:t>
                        </m:r>
                      </m:sub>
                    </m:sSub>
                  </m:oMath>
                </a14:m>
                <a:endParaRPr lang="en-US" sz="2400"/>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19" name="Rectangle 18"/>
              <p:cNvSpPr>
                <a:spLocks noRot="1" noChangeAspect="1" noMove="1" noResize="1" noEditPoints="1" noAdjustHandles="1" noChangeArrowheads="1" noChangeShapeType="1" noTextEdit="1"/>
              </p:cNvSpPr>
              <p:nvPr/>
            </p:nvSpPr>
            <p:spPr>
              <a:xfrm>
                <a:off x="3184678" y="2175868"/>
                <a:ext cx="6643550" cy="461665"/>
              </a:xfrm>
              <a:prstGeom prst="rect">
                <a:avLst/>
              </a:prstGeom>
              <a:blipFill>
                <a:blip r:embed="rId4"/>
                <a:stretch>
                  <a:fillRect l="-1376"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smtClean="0">
                          <a:solidFill>
                            <a:srgbClr val="0066FF"/>
                          </a:solidFill>
                          <a:latin typeface="Cambria Math" panose="02040503050406030204" pitchFamily="18" charset="0"/>
                        </a:rPr>
                        <m:t>𝑀</m:t>
                      </m:r>
                      <m:r>
                        <a:rPr lang="en-US" sz="2400" i="1" smtClean="0">
                          <a:solidFill>
                            <a:srgbClr val="0066FF"/>
                          </a:solidFill>
                          <a:latin typeface="Cambria Math" panose="02040503050406030204" pitchFamily="18" charset="0"/>
                        </a:rPr>
                        <m:t>[1][2] = </m:t>
                      </m:r>
                      <m:sSub>
                        <m:sSubPr>
                          <m:ctrlPr>
                            <a:rPr lang="en-US" sz="2400" i="1" smtClean="0">
                              <a:solidFill>
                                <a:srgbClr val="0066FF"/>
                              </a:solidFill>
                              <a:latin typeface="Cambria Math" panose="02040503050406030204" pitchFamily="18" charset="0"/>
                            </a:rPr>
                          </m:ctrlPr>
                        </m:sSubPr>
                        <m:e>
                          <m:r>
                            <a:rPr lang="en-US" sz="2400" b="0" i="1" smtClean="0">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0</m:t>
                          </m:r>
                        </m:sub>
                      </m:sSub>
                      <m:r>
                        <a:rPr lang="en-US" sz="2400" i="1">
                          <a:solidFill>
                            <a:srgbClr val="0066FF"/>
                          </a:solidFill>
                          <a:latin typeface="Cambria Math" panose="02040503050406030204" pitchFamily="18" charset="0"/>
                        </a:rPr>
                        <m:t> ∗</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1</m:t>
                          </m:r>
                        </m:sub>
                      </m:sSub>
                      <m:r>
                        <a:rPr lang="en-US" sz="2400" i="1">
                          <a:solidFill>
                            <a:srgbClr val="0066FF"/>
                          </a:solidFill>
                          <a:latin typeface="Cambria Math" panose="02040503050406030204" pitchFamily="18" charset="0"/>
                        </a:rPr>
                        <m:t>∗</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2</m:t>
                          </m:r>
                        </m:sub>
                      </m:sSub>
                      <m:r>
                        <a:rPr lang="en-US" sz="2400" i="1">
                          <a:solidFill>
                            <a:srgbClr val="0066FF"/>
                          </a:solidFill>
                          <a:latin typeface="Cambria Math" panose="02040503050406030204" pitchFamily="18" charset="0"/>
                        </a:rPr>
                        <m:t>= 5 ∗ 4 ∗ 6 = 120 </m:t>
                      </m:r>
                    </m:oMath>
                  </m:oMathPara>
                </a14:m>
                <a:endParaRPr lang="en-US" sz="2400">
                  <a:solidFill>
                    <a:srgbClr val="0066FF"/>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0" name="Rectangle 19"/>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5"/>
                <a:stretch>
                  <a:fillRect l="-293" b="-6452"/>
                </a:stretch>
              </a:blipFill>
              <a:ln w="19050">
                <a:solidFill>
                  <a:srgbClr val="AD1457"/>
                </a:solidFill>
              </a:ln>
            </p:spPr>
            <p:txBody>
              <a:bodyPr/>
              <a:lstStyle/>
              <a:p>
                <a:r>
                  <a:rPr lang="en-US">
                    <a:noFill/>
                  </a:rPr>
                  <a:t> </a:t>
                </a:r>
              </a:p>
            </p:txBody>
          </p:sp>
        </mc:Fallback>
      </mc:AlternateContent>
      <p:sp>
        <p:nvSpPr>
          <p:cNvPr id="21" name="TextBox 20"/>
          <p:cNvSpPr txBox="1"/>
          <p:nvPr/>
        </p:nvSpPr>
        <p:spPr>
          <a:xfrm>
            <a:off x="4970932" y="4455459"/>
            <a:ext cx="609600" cy="369332"/>
          </a:xfrm>
          <a:prstGeom prst="rect">
            <a:avLst/>
          </a:prstGeom>
          <a:solidFill>
            <a:schemeClr val="bg1"/>
          </a:solidFill>
        </p:spPr>
        <p:txBody>
          <a:bodyPr wrap="square" rtlCol="0">
            <a:spAutoFit/>
          </a:bodyPr>
          <a:lstStyle/>
          <a:p>
            <a:endParaRPr lang="en-US"/>
          </a:p>
        </p:txBody>
      </p:sp>
      <p:sp>
        <p:nvSpPr>
          <p:cNvPr id="22" name="TextBox 21"/>
          <p:cNvSpPr txBox="1"/>
          <p:nvPr/>
        </p:nvSpPr>
        <p:spPr>
          <a:xfrm>
            <a:off x="5974979" y="4959382"/>
            <a:ext cx="533400" cy="369332"/>
          </a:xfrm>
          <a:prstGeom prst="rect">
            <a:avLst/>
          </a:prstGeom>
          <a:solidFill>
            <a:schemeClr val="bg1"/>
          </a:solidFill>
        </p:spPr>
        <p:txBody>
          <a:bodyPr wrap="square" rtlCol="0">
            <a:spAutoFit/>
          </a:bodyPr>
          <a:lstStyle/>
          <a:p>
            <a:endParaRPr lang="en-US"/>
          </a:p>
        </p:txBody>
      </p:sp>
      <p:sp>
        <p:nvSpPr>
          <p:cNvPr id="23" name="TextBox 22"/>
          <p:cNvSpPr txBox="1"/>
          <p:nvPr/>
        </p:nvSpPr>
        <p:spPr>
          <a:xfrm>
            <a:off x="6889379" y="5470982"/>
            <a:ext cx="533400" cy="369332"/>
          </a:xfrm>
          <a:prstGeom prst="rect">
            <a:avLst/>
          </a:prstGeom>
          <a:solidFill>
            <a:schemeClr val="bg1"/>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4" name="Rectangle 23"/>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smtClean="0">
                          <a:solidFill>
                            <a:srgbClr val="0066FF"/>
                          </a:solidFill>
                          <a:latin typeface="Cambria Math" panose="02040503050406030204" pitchFamily="18" charset="0"/>
                        </a:rPr>
                        <m:t>𝑀</m:t>
                      </m:r>
                      <m:r>
                        <a:rPr lang="en-US" sz="2400" i="1" smtClean="0">
                          <a:solidFill>
                            <a:srgbClr val="0066FF"/>
                          </a:solidFill>
                          <a:latin typeface="Cambria Math" panose="02040503050406030204" pitchFamily="18" charset="0"/>
                        </a:rPr>
                        <m:t>[2][3] = </m:t>
                      </m:r>
                      <m:sSub>
                        <m:sSubPr>
                          <m:ctrlPr>
                            <a:rPr lang="en-US" sz="2400" i="1" smtClean="0">
                              <a:solidFill>
                                <a:srgbClr val="0066FF"/>
                              </a:solidFill>
                              <a:latin typeface="Cambria Math" panose="02040503050406030204" pitchFamily="18" charset="0"/>
                            </a:rPr>
                          </m:ctrlPr>
                        </m:sSubPr>
                        <m:e>
                          <m:r>
                            <a:rPr lang="en-US" sz="2400" b="0" i="1" smtClean="0">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1</m:t>
                          </m:r>
                        </m:sub>
                      </m:sSub>
                      <m:r>
                        <a:rPr lang="en-US" sz="2400" i="1">
                          <a:solidFill>
                            <a:srgbClr val="0066FF"/>
                          </a:solidFill>
                          <a:latin typeface="Cambria Math" panose="02040503050406030204" pitchFamily="18" charset="0"/>
                        </a:rPr>
                        <m:t> ∗</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2</m:t>
                          </m:r>
                        </m:sub>
                      </m:sSub>
                      <m:r>
                        <a:rPr lang="en-US" sz="2400" i="1">
                          <a:solidFill>
                            <a:srgbClr val="0066FF"/>
                          </a:solidFill>
                          <a:latin typeface="Cambria Math" panose="02040503050406030204" pitchFamily="18" charset="0"/>
                        </a:rPr>
                        <m:t>∗</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3</m:t>
                          </m:r>
                        </m:sub>
                      </m:sSub>
                      <m:r>
                        <a:rPr lang="en-US" sz="2400" i="1">
                          <a:solidFill>
                            <a:srgbClr val="0066FF"/>
                          </a:solidFill>
                          <a:latin typeface="Cambria Math" panose="02040503050406030204" pitchFamily="18" charset="0"/>
                        </a:rPr>
                        <m:t>=</m:t>
                      </m:r>
                      <m:r>
                        <a:rPr lang="en-US" sz="2400" b="0" i="1" smtClean="0">
                          <a:solidFill>
                            <a:srgbClr val="0066FF"/>
                          </a:solidFill>
                          <a:latin typeface="Cambria Math" panose="02040503050406030204" pitchFamily="18" charset="0"/>
                        </a:rPr>
                        <m:t>4</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6</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2</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48</m:t>
                      </m:r>
                      <m:r>
                        <a:rPr lang="en-US" sz="2400" i="1">
                          <a:solidFill>
                            <a:srgbClr val="0066FF"/>
                          </a:solidFill>
                          <a:latin typeface="Cambria Math" panose="02040503050406030204" pitchFamily="18" charset="0"/>
                        </a:rPr>
                        <m:t> </m:t>
                      </m:r>
                    </m:oMath>
                  </m:oMathPara>
                </a14:m>
                <a:endParaRPr lang="en-US" sz="2400">
                  <a:solidFill>
                    <a:srgbClr val="0066FF"/>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4" name="Rectangle 23"/>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6"/>
                <a:stretch>
                  <a:fillRect b="-6452"/>
                </a:stretch>
              </a:blipFill>
              <a:ln w="19050">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smtClean="0">
                          <a:solidFill>
                            <a:srgbClr val="0066FF"/>
                          </a:solidFill>
                          <a:latin typeface="Cambria Math" panose="02040503050406030204" pitchFamily="18" charset="0"/>
                        </a:rPr>
                        <m:t>𝑀</m:t>
                      </m:r>
                      <m:r>
                        <a:rPr lang="en-US" sz="2400" i="1" smtClean="0">
                          <a:solidFill>
                            <a:srgbClr val="0066FF"/>
                          </a:solidFill>
                          <a:latin typeface="Cambria Math" panose="02040503050406030204" pitchFamily="18" charset="0"/>
                        </a:rPr>
                        <m:t>[3][4] = </m:t>
                      </m:r>
                      <m:sSub>
                        <m:sSubPr>
                          <m:ctrlPr>
                            <a:rPr lang="en-US" sz="2400" i="1" smtClean="0">
                              <a:solidFill>
                                <a:srgbClr val="0066FF"/>
                              </a:solidFill>
                              <a:latin typeface="Cambria Math" panose="02040503050406030204" pitchFamily="18" charset="0"/>
                            </a:rPr>
                          </m:ctrlPr>
                        </m:sSubPr>
                        <m:e>
                          <m:r>
                            <a:rPr lang="en-US" sz="2400" b="0" i="1" smtClean="0">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2</m:t>
                          </m:r>
                        </m:sub>
                      </m:sSub>
                      <m:r>
                        <a:rPr lang="en-US" sz="2400" i="1">
                          <a:solidFill>
                            <a:srgbClr val="0066FF"/>
                          </a:solidFill>
                          <a:latin typeface="Cambria Math" panose="02040503050406030204" pitchFamily="18" charset="0"/>
                        </a:rPr>
                        <m:t> ∗</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3</m:t>
                          </m:r>
                        </m:sub>
                      </m:sSub>
                      <m:r>
                        <a:rPr lang="en-US" sz="2400" i="1">
                          <a:solidFill>
                            <a:srgbClr val="0066FF"/>
                          </a:solidFill>
                          <a:latin typeface="Cambria Math" panose="02040503050406030204" pitchFamily="18" charset="0"/>
                        </a:rPr>
                        <m:t>∗</m:t>
                      </m:r>
                      <m:sSub>
                        <m:sSubPr>
                          <m:ctrlPr>
                            <a:rPr lang="en-US" sz="2400" i="1">
                              <a:solidFill>
                                <a:srgbClr val="0066FF"/>
                              </a:solidFill>
                              <a:latin typeface="Cambria Math" panose="02040503050406030204" pitchFamily="18" charset="0"/>
                            </a:rPr>
                          </m:ctrlPr>
                        </m:sSubPr>
                        <m:e>
                          <m:r>
                            <a:rPr lang="en-US" sz="2400" i="1">
                              <a:solidFill>
                                <a:srgbClr val="0066FF"/>
                              </a:solidFill>
                              <a:latin typeface="Cambria Math" panose="02040503050406030204" pitchFamily="18" charset="0"/>
                            </a:rPr>
                            <m:t>𝑃</m:t>
                          </m:r>
                        </m:e>
                        <m:sub>
                          <m:r>
                            <a:rPr lang="en-US" sz="2400" b="0" i="1" smtClean="0">
                              <a:solidFill>
                                <a:srgbClr val="0066FF"/>
                              </a:solidFill>
                              <a:latin typeface="Cambria Math" panose="02040503050406030204" pitchFamily="18" charset="0"/>
                            </a:rPr>
                            <m:t>4</m:t>
                          </m:r>
                        </m:sub>
                      </m:sSub>
                      <m:r>
                        <a:rPr lang="en-US" sz="2400" i="1">
                          <a:solidFill>
                            <a:srgbClr val="0066FF"/>
                          </a:solidFill>
                          <a:latin typeface="Cambria Math" panose="02040503050406030204" pitchFamily="18" charset="0"/>
                        </a:rPr>
                        <m:t>=</m:t>
                      </m:r>
                      <m:r>
                        <a:rPr lang="en-US" sz="2400" b="0" i="1" smtClean="0">
                          <a:solidFill>
                            <a:srgbClr val="0066FF"/>
                          </a:solidFill>
                          <a:latin typeface="Cambria Math" panose="02040503050406030204" pitchFamily="18" charset="0"/>
                        </a:rPr>
                        <m:t>6</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2</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7</m:t>
                      </m:r>
                      <m:r>
                        <a:rPr lang="en-US" sz="2400" i="1">
                          <a:solidFill>
                            <a:srgbClr val="0066FF"/>
                          </a:solidFill>
                          <a:latin typeface="Cambria Math" panose="02040503050406030204" pitchFamily="18" charset="0"/>
                        </a:rPr>
                        <m:t> =</m:t>
                      </m:r>
                      <m:r>
                        <a:rPr lang="en-US" sz="2400" b="0" i="1" smtClean="0">
                          <a:solidFill>
                            <a:srgbClr val="0066FF"/>
                          </a:solidFill>
                          <a:latin typeface="Cambria Math" panose="02040503050406030204" pitchFamily="18" charset="0"/>
                        </a:rPr>
                        <m:t>84</m:t>
                      </m:r>
                      <m:r>
                        <a:rPr lang="en-US" sz="2400" i="1">
                          <a:solidFill>
                            <a:srgbClr val="0066FF"/>
                          </a:solidFill>
                          <a:latin typeface="Cambria Math" panose="02040503050406030204" pitchFamily="18" charset="0"/>
                        </a:rPr>
                        <m:t> </m:t>
                      </m:r>
                    </m:oMath>
                  </m:oMathPara>
                </a14:m>
                <a:endParaRPr lang="en-US" sz="2400">
                  <a:solidFill>
                    <a:srgbClr val="0066FF"/>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25" name="Rectangle 24"/>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7"/>
                <a:stretch>
                  <a:fillRect b="-6452"/>
                </a:stretch>
              </a:blipFill>
              <a:ln w="19050">
                <a:solidFill>
                  <a:srgbClr val="AD1457"/>
                </a:solidFill>
              </a:ln>
            </p:spPr>
            <p:txBody>
              <a:bodyPr/>
              <a:lstStyle/>
              <a:p>
                <a:r>
                  <a:rPr lang="en-US">
                    <a:noFill/>
                  </a:rPr>
                  <a:t> </a:t>
                </a:r>
              </a:p>
            </p:txBody>
          </p:sp>
        </mc:Fallback>
      </mc:AlternateContent>
    </p:spTree>
    <p:extLst>
      <p:ext uri="{BB962C8B-B14F-4D97-AF65-F5344CB8AC3E}">
        <p14:creationId xmlns:p14="http://schemas.microsoft.com/office/powerpoint/2010/main" val="18262451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dur="50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nodeType="afterGroup">
                            <p:stCondLst>
                              <p:cond delay="500"/>
                            </p:stCondLst>
                            <p:childTnLst>
                              <p:par>
                                <p:cTn id="19" presetID="10" presetClass="entr" presetSubtype="0" dur="50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1" presetClass="exit" presetSubtype="0" dur="1"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dur="1" fill="hold" grpId="1"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dur="50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nodeType="afterGroup">
                            <p:stCondLst>
                              <p:cond delay="500"/>
                            </p:stCondLst>
                            <p:childTnLst>
                              <p:par>
                                <p:cTn id="34" presetID="22" presetClass="entr" presetSubtype="8" dur="50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 presetClass="exit" presetSubtype="0" dur="1"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dur="1"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dur="50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nodeType="afterGroup">
                            <p:stCondLst>
                              <p:cond delay="500"/>
                            </p:stCondLst>
                            <p:childTnLst>
                              <p:par>
                                <p:cTn id="49" presetID="22" presetClass="entr" presetSubtype="8" dur="50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1" presetClass="exit" presetSubtype="0" dur="1"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dur="1" fill="hold" nodeType="withEffect">
                                  <p:stCondLst>
                                    <p:cond delay="0"/>
                                  </p:stCondLst>
                                  <p:childTnLst>
                                    <p:set>
                                      <p:cBhvr>
                                        <p:cTn id="57" dur="1" fill="hold">
                                          <p:stCondLst>
                                            <p:cond delay="0"/>
                                          </p:stCondLst>
                                        </p:cTn>
                                        <p:tgtEl>
                                          <p:spTgt spid="1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dur="50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dur="50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1" presetClass="exit" presetSubtype="0" dur="1" fill="hold" nodeType="clickEffect">
                                  <p:stCondLst>
                                    <p:cond delay="0"/>
                                  </p:stCondLst>
                                  <p:childTnLst>
                                    <p:set>
                                      <p:cBhvr>
                                        <p:cTn id="69" dur="1" fill="hold">
                                          <p:stCondLst>
                                            <p:cond delay="0"/>
                                          </p:stCondLst>
                                        </p:cTn>
                                        <p:tgtEl>
                                          <p:spTgt spid="16"/>
                                        </p:tgtEl>
                                        <p:attrNameLst>
                                          <p:attrName>style.visibility</p:attrName>
                                        </p:attrNameLst>
                                      </p:cBhvr>
                                      <p:to>
                                        <p:strVal val="hidden"/>
                                      </p:to>
                                    </p:set>
                                  </p:childTnLst>
                                </p:cTn>
                              </p:par>
                              <p:par>
                                <p:cTn id="70" presetID="1" presetClass="exit" presetSubtype="0" dur="1" fill="hold" grpId="1"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p:stCondLst>
                              <p:cond delay="0"/>
                            </p:stCondLst>
                            <p:childTnLst>
                              <p:par>
                                <p:cTn id="74" presetID="10" presetClass="entr" presetSubtype="0" dur="50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22" presetClass="entr" presetSubtype="1" dur="100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par>
                          <p:cTn id="82" fill="hold" nodeType="afterGroup">
                            <p:stCondLst>
                              <p:cond delay="1000"/>
                            </p:stCondLst>
                            <p:childTnLst>
                              <p:par>
                                <p:cTn id="83" presetID="10" presetClass="entr" presetSubtype="0" dur="50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nodeType="clickPar">
                      <p:stCondLst>
                        <p:cond delay="indefinite"/>
                      </p:stCondLst>
                      <p:childTnLst>
                        <p:par>
                          <p:cTn id="87" fill="hold">
                            <p:stCondLst>
                              <p:cond delay="0"/>
                            </p:stCondLst>
                            <p:childTnLst>
                              <p:par>
                                <p:cTn id="88" presetID="1" presetClass="exit" presetSubtype="0" dur="1" fill="hold" grpId="0" nodeType="clickEffect">
                                  <p:stCondLst>
                                    <p:cond delay="0"/>
                                  </p:stCondLst>
                                  <p:childTnLst>
                                    <p:set>
                                      <p:cBhvr>
                                        <p:cTn id="89" dur="1" fill="hold">
                                          <p:stCondLst>
                                            <p:cond delay="0"/>
                                          </p:stCondLst>
                                        </p:cTn>
                                        <p:tgtEl>
                                          <p:spTgt spid="5"/>
                                        </p:tgtEl>
                                        <p:attrNameLst>
                                          <p:attrName>style.visibility</p:attrName>
                                        </p:attrNameLst>
                                      </p:cBhvr>
                                      <p:to>
                                        <p:strVal val="hidden"/>
                                      </p:to>
                                    </p:set>
                                  </p:childTnLst>
                                </p:cTn>
                              </p:par>
                              <p:par>
                                <p:cTn id="90" presetID="1" presetClass="exit" presetSubtype="0" dur="1" fill="hold" grpId="0" nodeType="withEffect">
                                  <p:stCondLst>
                                    <p:cond delay="0"/>
                                  </p:stCondLst>
                                  <p:childTnLst>
                                    <p:set>
                                      <p:cBhvr>
                                        <p:cTn id="91" dur="1" fill="hold">
                                          <p:stCondLst>
                                            <p:cond delay="0"/>
                                          </p:stCondLst>
                                        </p:cTn>
                                        <p:tgtEl>
                                          <p:spTgt spid="6"/>
                                        </p:tgtEl>
                                        <p:attrNameLst>
                                          <p:attrName>style.visibility</p:attrName>
                                        </p:attrNameLst>
                                      </p:cBhvr>
                                      <p:to>
                                        <p:strVal val="hidden"/>
                                      </p:to>
                                    </p:set>
                                  </p:childTnLst>
                                </p:cTn>
                              </p:par>
                              <p:par>
                                <p:cTn id="92" presetID="1" presetClass="exit" presetSubtype="0" dur="1" fill="hold" grpId="0" nodeType="withEffect">
                                  <p:stCondLst>
                                    <p:cond delay="0"/>
                                  </p:stCondLst>
                                  <p:childTnLst>
                                    <p:set>
                                      <p:cBhvr>
                                        <p:cTn id="93" dur="1" fill="hold">
                                          <p:stCondLst>
                                            <p:cond delay="0"/>
                                          </p:stCondLst>
                                        </p:cTn>
                                        <p:tgtEl>
                                          <p:spTgt spid="7"/>
                                        </p:tgtEl>
                                        <p:attrNameLst>
                                          <p:attrName>style.visibility</p:attrName>
                                        </p:attrNameLst>
                                      </p:cBhvr>
                                      <p:to>
                                        <p:strVal val="hidden"/>
                                      </p:to>
                                    </p:set>
                                  </p:childTnLst>
                                </p:cTn>
                              </p:par>
                              <p:par>
                                <p:cTn id="94" presetID="1" presetClass="exit" presetSubtype="0" dur="1" fill="hold" grpId="0" nodeType="withEffect">
                                  <p:stCondLst>
                                    <p:cond delay="0"/>
                                  </p:stCondLst>
                                  <p:childTnLst>
                                    <p:set>
                                      <p:cBhvr>
                                        <p:cTn id="95" dur="1" fill="hold">
                                          <p:stCondLst>
                                            <p:cond delay="0"/>
                                          </p:stCondLst>
                                        </p:cTn>
                                        <p:tgtEl>
                                          <p:spTgt spid="8"/>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p:stCondLst>
                              <p:cond delay="0"/>
                            </p:stCondLst>
                            <p:childTnLst>
                              <p:par>
                                <p:cTn id="98" presetID="1" presetClass="exit" presetSubtype="0" dur="1" fill="hold" grpId="1" nodeType="clickEffect">
                                  <p:stCondLst>
                                    <p:cond delay="0"/>
                                  </p:stCondLst>
                                  <p:childTnLst>
                                    <p:set>
                                      <p:cBhvr>
                                        <p:cTn id="99" dur="1" fill="hold">
                                          <p:stCondLst>
                                            <p:cond delay="0"/>
                                          </p:stCondLst>
                                        </p:cTn>
                                        <p:tgtEl>
                                          <p:spTgt spid="18"/>
                                        </p:tgtEl>
                                        <p:attrNameLst>
                                          <p:attrName>style.visibility</p:attrName>
                                        </p:attrNameLst>
                                      </p:cBhvr>
                                      <p:to>
                                        <p:strVal val="hidden"/>
                                      </p:to>
                                    </p:set>
                                  </p:childTnLst>
                                </p:cTn>
                              </p:par>
                            </p:childTnLst>
                          </p:cTn>
                        </p:par>
                        <p:par>
                          <p:cTn id="100" fill="hold" nodeType="afterGroup">
                            <p:stCondLst>
                              <p:cond delay="1"/>
                            </p:stCondLst>
                            <p:childTnLst>
                              <p:par>
                                <p:cTn id="101" presetID="10" presetClass="entr" presetSubtype="0" dur="500"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childTnLst>
                    </p:cTn>
                  </p:par>
                  <p:par>
                    <p:cTn id="104" fill="hold" nodeType="clickPar">
                      <p:stCondLst>
                        <p:cond delay="indefinite"/>
                      </p:stCondLst>
                      <p:childTnLst>
                        <p:par>
                          <p:cTn id="105" fill="hold">
                            <p:stCondLst>
                              <p:cond delay="0"/>
                            </p:stCondLst>
                            <p:childTnLst>
                              <p:par>
                                <p:cTn id="106" presetID="10" presetClass="entr" presetSubtype="0" dur="500" fill="hold" grpId="0" nodeType="click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500"/>
                                        <p:tgtEl>
                                          <p:spTgt spid="20"/>
                                        </p:tgtEl>
                                      </p:cBhvr>
                                    </p:animEffect>
                                  </p:childTnLst>
                                </p:cTn>
                              </p:par>
                            </p:childTnLst>
                          </p:cTn>
                        </p:par>
                      </p:childTnLst>
                    </p:cTn>
                  </p:par>
                  <p:par>
                    <p:cTn id="109" fill="hold" nodeType="clickPar">
                      <p:stCondLst>
                        <p:cond delay="indefinite"/>
                      </p:stCondLst>
                      <p:childTnLst>
                        <p:par>
                          <p:cTn id="110" fill="hold">
                            <p:stCondLst>
                              <p:cond delay="0"/>
                            </p:stCondLst>
                            <p:childTnLst>
                              <p:par>
                                <p:cTn id="111" presetID="1" presetClass="exit" presetSubtype="0" dur="1" fill="hold" grpId="0" nodeType="clickEffect">
                                  <p:stCondLst>
                                    <p:cond delay="0"/>
                                  </p:stCondLst>
                                  <p:childTnLst>
                                    <p:set>
                                      <p:cBhvr>
                                        <p:cTn id="112" dur="1" fill="hold">
                                          <p:stCondLst>
                                            <p:cond delay="0"/>
                                          </p:stCondLst>
                                        </p:cTn>
                                        <p:tgtEl>
                                          <p:spTgt spid="21"/>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p:stCondLst>
                              <p:cond delay="0"/>
                            </p:stCondLst>
                            <p:childTnLst>
                              <p:par>
                                <p:cTn id="115" presetID="1" presetClass="exit" presetSubtype="0" dur="1" fill="hold" grpId="1" nodeType="clickEffect">
                                  <p:stCondLst>
                                    <p:cond delay="0"/>
                                  </p:stCondLst>
                                  <p:childTnLst>
                                    <p:set>
                                      <p:cBhvr>
                                        <p:cTn id="116" dur="1" fill="hold">
                                          <p:stCondLst>
                                            <p:cond delay="0"/>
                                          </p:stCondLst>
                                        </p:cTn>
                                        <p:tgtEl>
                                          <p:spTgt spid="20"/>
                                        </p:tgtEl>
                                        <p:attrNameLst>
                                          <p:attrName>style.visibility</p:attrName>
                                        </p:attrNameLst>
                                      </p:cBhvr>
                                      <p:to>
                                        <p:strVal val="hidden"/>
                                      </p:to>
                                    </p:set>
                                  </p:childTnLst>
                                </p:cTn>
                              </p:par>
                            </p:childTnLst>
                          </p:cTn>
                        </p:par>
                        <p:par>
                          <p:cTn id="117" fill="hold" nodeType="afterGroup">
                            <p:stCondLst>
                              <p:cond delay="1"/>
                            </p:stCondLst>
                            <p:childTnLst>
                              <p:par>
                                <p:cTn id="118" presetID="10" presetClass="entr" presetSubtype="0" dur="50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par>
                    <p:cTn id="121" fill="hold" nodeType="clickPar">
                      <p:stCondLst>
                        <p:cond delay="indefinite"/>
                      </p:stCondLst>
                      <p:childTnLst>
                        <p:par>
                          <p:cTn id="122" fill="hold">
                            <p:stCondLst>
                              <p:cond delay="0"/>
                            </p:stCondLst>
                            <p:childTnLst>
                              <p:par>
                                <p:cTn id="123" presetID="1" presetClass="exit" presetSubtype="0" dur="1" fill="hold" grpId="0" nodeType="clickEffect">
                                  <p:stCondLst>
                                    <p:cond delay="0"/>
                                  </p:stCondLst>
                                  <p:childTnLst>
                                    <p:set>
                                      <p:cBhvr>
                                        <p:cTn id="124" dur="1" fill="hold">
                                          <p:stCondLst>
                                            <p:cond delay="0"/>
                                          </p:stCondLst>
                                        </p:cTn>
                                        <p:tgtEl>
                                          <p:spTgt spid="22"/>
                                        </p:tgtEl>
                                        <p:attrNameLst>
                                          <p:attrName>style.visibility</p:attrName>
                                        </p:attrNameLst>
                                      </p:cBhvr>
                                      <p:to>
                                        <p:strVal val="hidden"/>
                                      </p:to>
                                    </p:set>
                                  </p:childTnLst>
                                </p:cTn>
                              </p:par>
                            </p:childTnLst>
                          </p:cTn>
                        </p:par>
                      </p:childTnLst>
                    </p:cTn>
                  </p:par>
                  <p:par>
                    <p:cTn id="125" fill="hold" nodeType="clickPar">
                      <p:stCondLst>
                        <p:cond delay="indefinite"/>
                      </p:stCondLst>
                      <p:childTnLst>
                        <p:par>
                          <p:cTn id="126" fill="hold">
                            <p:stCondLst>
                              <p:cond delay="0"/>
                            </p:stCondLst>
                            <p:childTnLst>
                              <p:par>
                                <p:cTn id="127" presetID="1" presetClass="exit" presetSubtype="0" dur="1" fill="hold" grpId="1" nodeType="clickEffect">
                                  <p:stCondLst>
                                    <p:cond delay="0"/>
                                  </p:stCondLst>
                                  <p:childTnLst>
                                    <p:set>
                                      <p:cBhvr>
                                        <p:cTn id="128" dur="1" fill="hold">
                                          <p:stCondLst>
                                            <p:cond delay="0"/>
                                          </p:stCondLst>
                                        </p:cTn>
                                        <p:tgtEl>
                                          <p:spTgt spid="24"/>
                                        </p:tgtEl>
                                        <p:attrNameLst>
                                          <p:attrName>style.visibility</p:attrName>
                                        </p:attrNameLst>
                                      </p:cBhvr>
                                      <p:to>
                                        <p:strVal val="hidden"/>
                                      </p:to>
                                    </p:set>
                                  </p:childTnLst>
                                </p:cTn>
                              </p:par>
                            </p:childTnLst>
                          </p:cTn>
                        </p:par>
                        <p:par>
                          <p:cTn id="129" fill="hold" nodeType="afterGroup">
                            <p:stCondLst>
                              <p:cond delay="1"/>
                            </p:stCondLst>
                            <p:childTnLst>
                              <p:par>
                                <p:cTn id="130" presetID="10" presetClass="entr" presetSubtype="0" dur="500" fill="hold" grpId="0" nodeType="after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childTnLst>
                          </p:cTn>
                        </p:par>
                      </p:childTnLst>
                    </p:cTn>
                  </p:par>
                  <p:par>
                    <p:cTn id="133" fill="hold" nodeType="clickPar">
                      <p:stCondLst>
                        <p:cond delay="indefinite"/>
                      </p:stCondLst>
                      <p:childTnLst>
                        <p:par>
                          <p:cTn id="134" fill="hold">
                            <p:stCondLst>
                              <p:cond delay="0"/>
                            </p:stCondLst>
                            <p:childTnLst>
                              <p:par>
                                <p:cTn id="135" presetID="1" presetClass="exit" presetSubtype="0" dur="1" fill="hold" grpId="0" nodeType="clickEffect">
                                  <p:stCondLst>
                                    <p:cond delay="0"/>
                                  </p:stCondLst>
                                  <p:childTnLst>
                                    <p:set>
                                      <p:cBhvr>
                                        <p:cTn id="13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2" grpId="1" animBg="1"/>
      <p:bldP spid="13" grpId="0" animBg="1"/>
      <p:bldP spid="13" grpId="1" animBg="1"/>
      <p:bldP spid="14" grpId="0" animBg="1"/>
      <p:bldP spid="14" grpId="1" animBg="1"/>
      <p:bldP spid="15" grpId="0" animBg="1"/>
      <p:bldP spid="15" grpId="1" animBg="1"/>
      <p:bldP spid="17" grpId="0" animBg="1"/>
      <p:bldP spid="18" grpId="0"/>
      <p:bldP spid="18" grpId="1"/>
      <p:bldP spid="19" grpId="0"/>
      <p:bldP spid="20" grpId="0" animBg="1"/>
      <p:bldP spid="20" grpId="1" animBg="1"/>
      <p:bldP spid="21" grpId="0" animBg="1"/>
      <p:bldP spid="22" grpId="0" animBg="1"/>
      <p:bldP spid="23" grpId="0" animBg="1"/>
      <p:bldP spid="24" grpId="0" animBg="1"/>
      <p:bldP spid="24" grpId="1" animBg="1"/>
      <p:bldP spid="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Here dimensions are, </a:t>
                </a:r>
              </a:p>
              <a:p>
                <a:pPr lvl="1"/>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4</m:t>
                        </m:r>
                      </m:sub>
                    </m:sSub>
                    <m:r>
                      <a:rPr lang="en-US" i="1">
                        <a:latin typeface="Cambria Math" panose="02040503050406030204" pitchFamily="18" charset="0"/>
                      </a:rPr>
                      <m:t>=7.</m:t>
                    </m:r>
                  </m:oMath>
                </a14:m>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a:solidFill>
                      <a:srgbClr val="AD1457"/>
                    </a:solidFill>
                    <a:latin typeface="+mj-lt"/>
                  </a:rPr>
                  <a:t>step 3: </a:t>
                </a:r>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smtClean="0">
                          <a:solidFill>
                            <a:srgbClr val="AD1457"/>
                          </a:solidFill>
                          <a:latin typeface="Cambria Math" panose="02040503050406030204" pitchFamily="18" charset="0"/>
                        </a:rPr>
                        <m:t>𝑴</m:t>
                      </m:r>
                      <m:d>
                        <m:dPr>
                          <m:begChr m:val="["/>
                          <m:endChr m:val="]"/>
                          <m:ctrlPr>
                            <a:rPr lang="en-US" sz="2200" b="1" i="1" smtClean="0">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𝒎𝒊</m:t>
                      </m:r>
                      <m:func>
                        <m:funcPr>
                          <m:ctrlPr>
                            <a:rPr lang="en-US" sz="2200" b="1" i="1">
                              <a:solidFill>
                                <a:srgbClr val="AD1457"/>
                              </a:solidFill>
                              <a:latin typeface="Cambria Math" panose="02040503050406030204" pitchFamily="18" charset="0"/>
                            </a:rPr>
                          </m:ctrlPr>
                        </m:funcPr>
                        <m:fName>
                          <m:r>
                            <a:rPr lang="en-US" sz="2200" b="1" i="1">
                              <a:solidFill>
                                <a:srgbClr val="AD1457"/>
                              </a:solidFill>
                              <a:latin typeface="Cambria Math" panose="02040503050406030204" pitchFamily="18" charset="0"/>
                            </a:rPr>
                            <m:t>𝒏</m:t>
                          </m:r>
                        </m:fName>
                        <m:e>
                          <m:d>
                            <m:dPr>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sSub>
                                <m:sSubPr>
                                  <m:ctrlPr>
                                    <a:rPr lang="en-US" sz="2200" b="1" i="1">
                                      <a:solidFill>
                                        <a:srgbClr val="AD1457"/>
                                      </a:solidFill>
                                      <a:latin typeface="Cambria Math" panose="02040503050406030204" pitchFamily="18" charset="0"/>
                                    </a:rPr>
                                  </m:ctrlPr>
                                </m:sSubPr>
                                <m:e>
                                  <m:r>
                                    <a:rPr lang="en-US" sz="2200" b="1" i="1">
                                      <a:solidFill>
                                        <a:srgbClr val="AD1457"/>
                                      </a:solidFill>
                                      <a:latin typeface="Cambria Math" panose="02040503050406030204" pitchFamily="18" charset="0"/>
                                    </a:rPr>
                                    <m:t>𝑷</m:t>
                                  </m:r>
                                </m:e>
                                <m:sub>
                                  <m:r>
                                    <a:rPr lang="en-US" sz="2200" b="1" i="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𝒌</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a:solidFill>
                            <a:srgbClr val="AD1457"/>
                          </a:solidFill>
                          <a:latin typeface="Cambria Math" panose="02040503050406030204" pitchFamily="18" charset="0"/>
                        </a:rPr>
                        <m:t>𝒘𝒊𝒕𝒉</m:t>
                      </m:r>
                      <m:r>
                        <a:rPr lang="en-US" sz="2200" b="1" i="1">
                          <a:solidFill>
                            <a:srgbClr val="AD1457"/>
                          </a:solidFill>
                          <a:latin typeface="Cambria Math" panose="02040503050406030204" pitchFamily="18" charset="0"/>
                        </a:rPr>
                        <m:t> </m:t>
                      </m:r>
                      <m:r>
                        <a:rPr lang="en-US" sz="2200" b="1" i="1" err="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&lt;</m:t>
                      </m:r>
                      <m:r>
                        <a:rPr lang="en-US" sz="2200" b="1" i="1">
                          <a:solidFill>
                            <a:srgbClr val="AD1457"/>
                          </a:solidFill>
                          <a:latin typeface="Cambria Math" panose="02040503050406030204" pitchFamily="18" charset="0"/>
                        </a:rPr>
                        <m:t>𝒋</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𝑴</m:t>
                      </m:r>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𝟏</m:t>
                          </m:r>
                        </m:e>
                      </m:d>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𝟑</m:t>
                          </m:r>
                        </m:e>
                      </m:d>
                      <m:r>
                        <a:rPr lang="en-US" sz="2200" b="1" i="1" smtClean="0">
                          <a:solidFill>
                            <a:schemeClr val="tx1"/>
                          </a:solidFill>
                          <a:latin typeface="Cambria Math" panose="02040503050406030204" pitchFamily="18" charset="0"/>
                        </a:rPr>
                        <m:t>,</m:t>
                      </m:r>
                      <m:r>
                        <a:rPr lang="en-US" sz="2200" b="1" i="1" smtClean="0">
                          <a:solidFill>
                            <a:srgbClr val="AD1457"/>
                          </a:solidFill>
                          <a:latin typeface="Cambria Math" panose="02040503050406030204" pitchFamily="18" charset="0"/>
                        </a:rPr>
                        <m:t> </m:t>
                      </m:r>
                      <m:r>
                        <a:rPr lang="en-US" sz="2200" i="1" smtClean="0">
                          <a:solidFill>
                            <a:schemeClr val="tx1"/>
                          </a:solidFill>
                          <a:latin typeface="Cambria Math" panose="02040503050406030204" pitchFamily="18" charset="0"/>
                        </a:rPr>
                        <m:t>h𝑒𝑟𝑒</m:t>
                      </m:r>
                      <m:r>
                        <a:rPr lang="en-US" sz="2200" i="1" smtClean="0">
                          <a:solidFill>
                            <a:schemeClr val="tx1"/>
                          </a:solidFill>
                          <a:latin typeface="Cambria Math" panose="02040503050406030204" pitchFamily="18" charset="0"/>
                        </a:rPr>
                        <m:t> </m:t>
                      </m:r>
                      <m:r>
                        <a:rPr lang="en-US" sz="2200" i="1" err="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&lt;</m:t>
                      </m:r>
                      <m:r>
                        <a:rPr lang="en-US" sz="2200" i="1">
                          <a:solidFill>
                            <a:schemeClr val="tx1"/>
                          </a:solidFill>
                          <a:latin typeface="Cambria Math" panose="02040503050406030204" pitchFamily="18" charset="0"/>
                        </a:rPr>
                        <m:t>𝑗</m:t>
                      </m:r>
                      <m:r>
                        <a:rPr lang="en-US" sz="2200" i="1">
                          <a:solidFill>
                            <a:schemeClr val="tx1"/>
                          </a:solidFill>
                          <a:latin typeface="Cambria Math" panose="02040503050406030204" pitchFamily="18" charset="0"/>
                        </a:rPr>
                        <m:t> </m:t>
                      </m:r>
                    </m:oMath>
                  </m:oMathPara>
                </a14:m>
                <a:endParaRPr lang="en-US" sz="2200" i="1">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a:solidFill>
                            <a:srgbClr val="AD1457"/>
                          </a:solidFill>
                          <a:latin typeface="Cambria Math" panose="02040503050406030204" pitchFamily="18" charset="0"/>
                        </a:rPr>
                        <m:t>𝑓𝑜𝑟</m:t>
                      </m:r>
                      <m:r>
                        <a:rPr lang="en-US" sz="2200" i="1">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b="0" i="1" smtClean="0">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=3 </m:t>
                      </m:r>
                      <m:r>
                        <a:rPr lang="en-US" sz="2200" b="0" i="1" smtClean="0">
                          <a:solidFill>
                            <a:srgbClr val="AD1457"/>
                          </a:solidFill>
                          <a:latin typeface="Cambria Math" panose="02040503050406030204" pitchFamily="18" charset="0"/>
                        </a:rPr>
                        <m:t>𝑎𝑛𝑑</m:t>
                      </m:r>
                      <m:r>
                        <a:rPr lang="en-US" sz="2200" b="0" i="1" smtClean="0">
                          <a:solidFill>
                            <a:srgbClr val="AD1457"/>
                          </a:solidFill>
                          <a:latin typeface="Cambria Math" panose="02040503050406030204" pitchFamily="18" charset="0"/>
                        </a:rPr>
                        <m:t> </m:t>
                      </m:r>
                      <m:r>
                        <a:rPr lang="en-US" sz="2200" b="0" i="1" smtClean="0">
                          <a:solidFill>
                            <a:srgbClr val="AD1457"/>
                          </a:solidFill>
                          <a:latin typeface="Cambria Math" panose="02040503050406030204" pitchFamily="18" charset="0"/>
                        </a:rPr>
                        <m:t>𝑘</m:t>
                      </m:r>
                      <m:r>
                        <a:rPr lang="en-US" sz="2200" i="1" smtClean="0">
                          <a:solidFill>
                            <a:srgbClr val="AD1457"/>
                          </a:solidFill>
                          <a:latin typeface="Cambria Math" panose="02040503050406030204" pitchFamily="18" charset="0"/>
                        </a:rPr>
                        <m:t>=1 </m:t>
                      </m:r>
                      <m:r>
                        <a:rPr lang="en-US" sz="2200" i="1" smtClean="0">
                          <a:solidFill>
                            <a:srgbClr val="AD1457"/>
                          </a:solidFill>
                          <a:latin typeface="Cambria Math" panose="02040503050406030204" pitchFamily="18" charset="0"/>
                        </a:rPr>
                        <m:t>𝑜𝑟</m:t>
                      </m:r>
                      <m:r>
                        <a:rPr lang="en-US" sz="2200" i="1" smtClean="0">
                          <a:solidFill>
                            <a:srgbClr val="AD1457"/>
                          </a:solidFill>
                          <a:latin typeface="Cambria Math" panose="02040503050406030204" pitchFamily="18" charset="0"/>
                        </a:rPr>
                        <m:t> 2  </m:t>
                      </m:r>
                    </m:oMath>
                  </m:oMathPara>
                </a14:m>
                <a:endParaRPr lang="en-US" sz="2200" i="1">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smtClean="0">
                          <a:solidFill>
                            <a:srgbClr val="AD1457"/>
                          </a:solidFill>
                          <a:latin typeface="Cambria Math" panose="02040503050406030204" pitchFamily="18" charset="0"/>
                        </a:rPr>
                        <m:t>𝑏𝑒𝑐𝑎𝑢𝑠𝑒</m:t>
                      </m:r>
                      <m:r>
                        <a:rPr lang="en-US" sz="2200" i="1" smtClean="0">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 </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−1</m:t>
                      </m:r>
                    </m:oMath>
                  </m:oMathPara>
                </a14:m>
                <a:endParaRPr lang="en-US" sz="2200">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m:t>
                      </m:r>
                    </m:oMath>
                  </m:oMathPara>
                </a14:m>
                <a:endParaRPr lang="en-US" sz="2200">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[1][1]+</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[2][3]+</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b="0" i="1" smtClean="0">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0+48+5∗4∗2</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[1][3</m:t>
                      </m:r>
                      <m:r>
                        <a:rPr lang="en-US" sz="2200" b="1" i="1" smtClean="0">
                          <a:solidFill>
                            <a:srgbClr val="AD1457"/>
                          </a:solidFill>
                          <a:latin typeface="Cambria Math" panose="02040503050406030204" pitchFamily="18" charset="0"/>
                        </a:rPr>
                        <m:t>]=</m:t>
                      </m:r>
                      <m:r>
                        <a:rPr lang="en-US" sz="2200" b="1" i="1" smtClean="0">
                          <a:solidFill>
                            <a:srgbClr val="AD1457"/>
                          </a:solidFill>
                          <a:latin typeface="Cambria Math" panose="02040503050406030204" pitchFamily="18" charset="0"/>
                        </a:rPr>
                        <m:t>𝟖𝟖</m:t>
                      </m:r>
                    </m:oMath>
                  </m:oMathPara>
                </a14:m>
                <a:endParaRPr lang="en-US" sz="2200" b="1">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𝟐</m:t>
                      </m:r>
                    </m:oMath>
                  </m:oMathPara>
                </a14:m>
                <a:endParaRPr lang="en-US" sz="2200">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[1][2]+</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[3][3]+</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=120+0+5∗6∗2</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[1][3]</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𝟏𝟖𝟎</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889069" y="247742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02131" y="4146287"/>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813395" y="3807823"/>
            <a:ext cx="45720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18" name="TextBox 17"/>
          <p:cNvSpPr txBox="1"/>
          <p:nvPr/>
        </p:nvSpPr>
        <p:spPr>
          <a:xfrm>
            <a:off x="3733803" y="3944471"/>
            <a:ext cx="60960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847181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dur="5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dur="50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Effect transition="in" filter="fade">
                                      <p:cBhvr>
                                        <p:cTn id="45" dur="500"/>
                                        <p:tgtEl>
                                          <p:spTgt spid="5">
                                            <p:txEl>
                                              <p:pRg st="6" end="6"/>
                                            </p:txEl>
                                          </p:spTgt>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500"/>
                                        <p:tgtEl>
                                          <p:spTgt spid="5">
                                            <p:txEl>
                                              <p:pRg st="8" end="8"/>
                                            </p:txEl>
                                          </p:spTgt>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Effect transition="in" filter="fade">
                                      <p:cBhvr>
                                        <p:cTn id="60" dur="500"/>
                                        <p:tgtEl>
                                          <p:spTgt spid="5">
                                            <p:txEl>
                                              <p:pRg st="9" end="9"/>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nodeType="click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animEffect transition="in" filter="fade">
                                      <p:cBhvr>
                                        <p:cTn id="65" dur="500"/>
                                        <p:tgtEl>
                                          <p:spTgt spid="5">
                                            <p:txEl>
                                              <p:pRg st="10" end="10"/>
                                            </p:txEl>
                                          </p:spTgt>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1" presetClass="entr" presetSubtype="1" dur="100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heel(1)">
                                      <p:cBhvr>
                                        <p:cTn id="70" dur="1000"/>
                                        <p:tgtEl>
                                          <p:spTgt spid="6"/>
                                        </p:tgtEl>
                                      </p:cBhvr>
                                    </p:animEffect>
                                  </p:childTnLst>
                                </p:cTn>
                              </p:par>
                            </p:childTnLst>
                          </p:cTn>
                        </p:par>
                        <p:par>
                          <p:cTn id="71" fill="hold" nodeType="afterGroup">
                            <p:stCondLst>
                              <p:cond delay="1000"/>
                            </p:stCondLst>
                            <p:childTnLst>
                              <p:par>
                                <p:cTn id="72" presetID="21" presetClass="entr" presetSubtype="1" dur="1000"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heel(1)">
                                      <p:cBhvr>
                                        <p:cTn id="74" dur="1000"/>
                                        <p:tgtEl>
                                          <p:spTgt spid="7"/>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1" presetClass="entr" presetSubtype="1" dur="100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heel(1)">
                                      <p:cBhvr>
                                        <p:cTn id="79" dur="1000"/>
                                        <p:tgtEl>
                                          <p:spTgt spid="8"/>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1" presetClass="exit" presetSubtype="0" dur="1" fill="hold" grpId="0" nodeType="click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Here dimensions are, </a:t>
                </a:r>
              </a:p>
              <a:p>
                <a:pPr lvl="1"/>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4</m:t>
                        </m:r>
                      </m:sub>
                    </m:sSub>
                    <m:r>
                      <a:rPr lang="en-US" i="1">
                        <a:latin typeface="Cambria Math" panose="02040503050406030204" pitchFamily="18" charset="0"/>
                      </a:rPr>
                      <m:t>=7.</m:t>
                    </m:r>
                  </m:oMath>
                </a14:m>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a:solidFill>
                      <a:srgbClr val="AD1457"/>
                    </a:solidFill>
                    <a:latin typeface="+mj-lt"/>
                  </a:rPr>
                  <a:t>step 3: </a:t>
                </a:r>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smtClean="0">
                          <a:solidFill>
                            <a:srgbClr val="AD1457"/>
                          </a:solidFill>
                          <a:latin typeface="Cambria Math" panose="02040503050406030204" pitchFamily="18" charset="0"/>
                        </a:rPr>
                        <m:t>𝑴</m:t>
                      </m:r>
                      <m:d>
                        <m:dPr>
                          <m:begChr m:val="["/>
                          <m:endChr m:val="]"/>
                          <m:ctrlPr>
                            <a:rPr lang="en-US" sz="2200" b="1" i="1" smtClean="0">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𝒎𝒊</m:t>
                      </m:r>
                      <m:func>
                        <m:funcPr>
                          <m:ctrlPr>
                            <a:rPr lang="en-US" sz="2200" b="1" i="1">
                              <a:solidFill>
                                <a:srgbClr val="AD1457"/>
                              </a:solidFill>
                              <a:latin typeface="Cambria Math" panose="02040503050406030204" pitchFamily="18" charset="0"/>
                            </a:rPr>
                          </m:ctrlPr>
                        </m:funcPr>
                        <m:fName>
                          <m:r>
                            <a:rPr lang="en-US" sz="2200" b="1" i="1">
                              <a:solidFill>
                                <a:srgbClr val="AD1457"/>
                              </a:solidFill>
                              <a:latin typeface="Cambria Math" panose="02040503050406030204" pitchFamily="18" charset="0"/>
                            </a:rPr>
                            <m:t>𝒏</m:t>
                          </m:r>
                        </m:fName>
                        <m:e>
                          <m:d>
                            <m:dPr>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sSub>
                                <m:sSubPr>
                                  <m:ctrlPr>
                                    <a:rPr lang="en-US" sz="2200" b="1" i="1">
                                      <a:solidFill>
                                        <a:srgbClr val="AD1457"/>
                                      </a:solidFill>
                                      <a:latin typeface="Cambria Math" panose="02040503050406030204" pitchFamily="18" charset="0"/>
                                    </a:rPr>
                                  </m:ctrlPr>
                                </m:sSubPr>
                                <m:e>
                                  <m:r>
                                    <a:rPr lang="en-US" sz="2200" b="1" i="1">
                                      <a:solidFill>
                                        <a:srgbClr val="AD1457"/>
                                      </a:solidFill>
                                      <a:latin typeface="Cambria Math" panose="02040503050406030204" pitchFamily="18" charset="0"/>
                                    </a:rPr>
                                    <m:t>𝑷</m:t>
                                  </m:r>
                                </m:e>
                                <m:sub>
                                  <m:r>
                                    <a:rPr lang="en-US" sz="2200" b="1" i="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𝒌</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a:solidFill>
                            <a:srgbClr val="AD1457"/>
                          </a:solidFill>
                          <a:latin typeface="Cambria Math" panose="02040503050406030204" pitchFamily="18" charset="0"/>
                        </a:rPr>
                        <m:t>𝒘𝒊𝒕𝒉</m:t>
                      </m:r>
                      <m:r>
                        <a:rPr lang="en-US" sz="2200" b="1" i="1">
                          <a:solidFill>
                            <a:srgbClr val="AD1457"/>
                          </a:solidFill>
                          <a:latin typeface="Cambria Math" panose="02040503050406030204" pitchFamily="18" charset="0"/>
                        </a:rPr>
                        <m:t> </m:t>
                      </m:r>
                      <m:r>
                        <a:rPr lang="en-US" sz="2200" b="1" i="1" err="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&lt;</m:t>
                      </m:r>
                      <m:r>
                        <a:rPr lang="en-US" sz="2200" b="1" i="1">
                          <a:solidFill>
                            <a:srgbClr val="AD1457"/>
                          </a:solidFill>
                          <a:latin typeface="Cambria Math" panose="02040503050406030204" pitchFamily="18" charset="0"/>
                        </a:rPr>
                        <m:t>𝒋</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𝑴</m:t>
                      </m:r>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𝟐</m:t>
                          </m:r>
                        </m:e>
                      </m:d>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𝟒</m:t>
                          </m:r>
                        </m:e>
                      </m:d>
                      <m:r>
                        <a:rPr lang="en-US" sz="2200" b="1" i="1" smtClean="0">
                          <a:solidFill>
                            <a:schemeClr val="tx1"/>
                          </a:solidFill>
                          <a:latin typeface="Cambria Math" panose="02040503050406030204" pitchFamily="18" charset="0"/>
                        </a:rPr>
                        <m:t>,</m:t>
                      </m:r>
                      <m:r>
                        <a:rPr lang="en-US" sz="2200" b="1" i="1" smtClean="0">
                          <a:solidFill>
                            <a:srgbClr val="AD1457"/>
                          </a:solidFill>
                          <a:latin typeface="Cambria Math" panose="02040503050406030204" pitchFamily="18" charset="0"/>
                        </a:rPr>
                        <m:t> </m:t>
                      </m:r>
                      <m:r>
                        <a:rPr lang="en-US" sz="2200" i="1" smtClean="0">
                          <a:solidFill>
                            <a:schemeClr val="tx1"/>
                          </a:solidFill>
                          <a:latin typeface="Cambria Math" panose="02040503050406030204" pitchFamily="18" charset="0"/>
                        </a:rPr>
                        <m:t>h𝑒𝑟𝑒</m:t>
                      </m:r>
                      <m:r>
                        <a:rPr lang="en-US" sz="2200" i="1" smtClean="0">
                          <a:solidFill>
                            <a:schemeClr val="tx1"/>
                          </a:solidFill>
                          <a:latin typeface="Cambria Math" panose="02040503050406030204" pitchFamily="18" charset="0"/>
                        </a:rPr>
                        <m:t> </m:t>
                      </m:r>
                      <m:r>
                        <a:rPr lang="en-US" sz="2200" i="1" err="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&lt;</m:t>
                      </m:r>
                      <m:r>
                        <a:rPr lang="en-US" sz="2200" i="1">
                          <a:solidFill>
                            <a:schemeClr val="tx1"/>
                          </a:solidFill>
                          <a:latin typeface="Cambria Math" panose="02040503050406030204" pitchFamily="18" charset="0"/>
                        </a:rPr>
                        <m:t>𝑗</m:t>
                      </m:r>
                      <m:r>
                        <a:rPr lang="en-US" sz="2200" i="1">
                          <a:solidFill>
                            <a:schemeClr val="tx1"/>
                          </a:solidFill>
                          <a:latin typeface="Cambria Math" panose="02040503050406030204" pitchFamily="18" charset="0"/>
                        </a:rPr>
                        <m:t> </m:t>
                      </m:r>
                    </m:oMath>
                  </m:oMathPara>
                </a14:m>
                <a:endParaRPr lang="en-US" sz="2200" i="1">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a:solidFill>
                            <a:srgbClr val="AD1457"/>
                          </a:solidFill>
                          <a:latin typeface="Cambria Math" panose="02040503050406030204" pitchFamily="18" charset="0"/>
                        </a:rPr>
                        <m:t>𝑓𝑜𝑟</m:t>
                      </m:r>
                      <m:r>
                        <a:rPr lang="en-US" sz="2200" i="1">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b="0" i="1" smtClean="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=4 </m:t>
                      </m:r>
                      <m:r>
                        <a:rPr lang="en-US" sz="2200" b="0" i="1" smtClean="0">
                          <a:solidFill>
                            <a:srgbClr val="AD1457"/>
                          </a:solidFill>
                          <a:latin typeface="Cambria Math" panose="02040503050406030204" pitchFamily="18" charset="0"/>
                        </a:rPr>
                        <m:t>𝑎𝑛𝑑</m:t>
                      </m:r>
                      <m:r>
                        <a:rPr lang="en-US" sz="2200" b="0" i="1" smtClean="0">
                          <a:solidFill>
                            <a:srgbClr val="AD1457"/>
                          </a:solidFill>
                          <a:latin typeface="Cambria Math" panose="02040503050406030204" pitchFamily="18" charset="0"/>
                        </a:rPr>
                        <m:t> </m:t>
                      </m:r>
                      <m:r>
                        <a:rPr lang="en-US" sz="2200" b="0" i="1" smtClean="0">
                          <a:solidFill>
                            <a:srgbClr val="AD1457"/>
                          </a:solidFill>
                          <a:latin typeface="Cambria Math" panose="02040503050406030204" pitchFamily="18" charset="0"/>
                        </a:rPr>
                        <m:t>𝑘</m:t>
                      </m:r>
                      <m:r>
                        <a:rPr lang="en-US" sz="2200" i="1" smtClean="0">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2</m:t>
                      </m:r>
                      <m:r>
                        <a:rPr lang="en-US" sz="2200" i="1" smtClean="0">
                          <a:solidFill>
                            <a:srgbClr val="AD1457"/>
                          </a:solidFill>
                          <a:latin typeface="Cambria Math" panose="02040503050406030204" pitchFamily="18" charset="0"/>
                        </a:rPr>
                        <m:t> </m:t>
                      </m:r>
                      <m:r>
                        <a:rPr lang="en-US" sz="2200" i="1" smtClean="0">
                          <a:solidFill>
                            <a:srgbClr val="AD1457"/>
                          </a:solidFill>
                          <a:latin typeface="Cambria Math" panose="02040503050406030204" pitchFamily="18" charset="0"/>
                        </a:rPr>
                        <m:t>𝑜𝑟</m:t>
                      </m:r>
                      <m:r>
                        <a:rPr lang="en-US" sz="2200" i="1" smtClean="0">
                          <a:solidFill>
                            <a:srgbClr val="AD1457"/>
                          </a:solidFill>
                          <a:latin typeface="Cambria Math" panose="02040503050406030204" pitchFamily="18" charset="0"/>
                        </a:rPr>
                        <m:t> 3  </m:t>
                      </m:r>
                    </m:oMath>
                  </m:oMathPara>
                </a14:m>
                <a:endParaRPr lang="en-US" sz="2200" i="1">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smtClean="0">
                          <a:solidFill>
                            <a:srgbClr val="AD1457"/>
                          </a:solidFill>
                          <a:latin typeface="Cambria Math" panose="02040503050406030204" pitchFamily="18" charset="0"/>
                        </a:rPr>
                        <m:t>𝑏𝑒𝑐𝑎𝑢𝑠𝑒</m:t>
                      </m:r>
                      <m:r>
                        <a:rPr lang="en-US" sz="2200" i="1" smtClean="0">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 </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−1</m:t>
                      </m:r>
                    </m:oMath>
                  </m:oMathPara>
                </a14:m>
                <a:endParaRPr lang="en-US" sz="2200">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𝟐</m:t>
                      </m:r>
                    </m:oMath>
                  </m:oMathPara>
                </a14:m>
                <a:endParaRPr lang="en-US" sz="2200" b="1">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[2][2]+</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[3][4]+</m:t>
                      </m:r>
                      <m:r>
                        <a:rPr lang="en-US" sz="2200" i="1" smtClean="0">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4</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b="0" i="1" smtClean="0">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0+</m:t>
                      </m:r>
                      <m:r>
                        <a:rPr lang="en-US" sz="2200" b="0" i="1" smtClean="0">
                          <a:solidFill>
                            <a:srgbClr val="AD1457"/>
                          </a:solidFill>
                          <a:latin typeface="Cambria Math" panose="02040503050406030204" pitchFamily="18" charset="0"/>
                        </a:rPr>
                        <m:t>84</m:t>
                      </m:r>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4</m:t>
                      </m:r>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6</m:t>
                      </m:r>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7</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[1][3</m:t>
                      </m:r>
                      <m:r>
                        <a:rPr lang="en-US" sz="2200" b="1" i="1" smtClean="0">
                          <a:solidFill>
                            <a:srgbClr val="AD1457"/>
                          </a:solidFill>
                          <a:latin typeface="Cambria Math" panose="02040503050406030204" pitchFamily="18" charset="0"/>
                        </a:rPr>
                        <m:t>]=</m:t>
                      </m:r>
                      <m:r>
                        <a:rPr lang="en-US" sz="2200" b="1" i="1" smtClean="0">
                          <a:solidFill>
                            <a:srgbClr val="AD1457"/>
                          </a:solidFill>
                          <a:latin typeface="Cambria Math" panose="02040503050406030204" pitchFamily="18" charset="0"/>
                        </a:rPr>
                        <m:t>𝟐𝟓𝟐</m:t>
                      </m:r>
                    </m:oMath>
                  </m:oMathPara>
                </a14:m>
                <a:endParaRPr lang="en-US" sz="2200" b="1">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0" smtClean="0">
                          <a:solidFill>
                            <a:schemeClr val="tx1"/>
                          </a:solidFill>
                          <a:latin typeface="Cambria Math" panose="02040503050406030204" pitchFamily="18" charset="0"/>
                        </a:rPr>
                        <m:t>𝟑</m:t>
                      </m:r>
                    </m:oMath>
                  </m:oMathPara>
                </a14:m>
                <a:endParaRPr lang="en-US" sz="2200" b="1">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[4][4]+</m:t>
                      </m:r>
                      <m:r>
                        <a:rPr lang="en-US" sz="2200" i="1" smtClean="0">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3</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b="0" i="1" baseline="-25000" smtClean="0">
                          <a:solidFill>
                            <a:srgbClr val="AD1457"/>
                          </a:solidFill>
                          <a:latin typeface="Cambria Math" panose="02040503050406030204" pitchFamily="18" charset="0"/>
                        </a:rPr>
                        <m:t>4</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48</m:t>
                      </m:r>
                      <m:r>
                        <a:rPr lang="en-US" sz="2200" i="1">
                          <a:solidFill>
                            <a:srgbClr val="AD1457"/>
                          </a:solidFill>
                          <a:latin typeface="Cambria Math" panose="02040503050406030204" pitchFamily="18" charset="0"/>
                        </a:rPr>
                        <m:t>+0+</m:t>
                      </m:r>
                      <m:r>
                        <a:rPr lang="en-US" sz="2200" b="0" i="1" smtClean="0">
                          <a:solidFill>
                            <a:srgbClr val="AD1457"/>
                          </a:solidFill>
                          <a:latin typeface="Cambria Math" panose="02040503050406030204" pitchFamily="18" charset="0"/>
                        </a:rPr>
                        <m:t>4</m:t>
                      </m:r>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b="0" i="1" smtClean="0">
                          <a:solidFill>
                            <a:srgbClr val="AD1457"/>
                          </a:solidFill>
                          <a:latin typeface="Cambria Math" panose="02040503050406030204" pitchFamily="18" charset="0"/>
                        </a:rPr>
                        <m:t>7</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[2][4]</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𝟏𝟎𝟒</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889069" y="247742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02131" y="4146287"/>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761143" y="5466806"/>
            <a:ext cx="54864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endParaRPr lang="en-US" sz="240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11" name="TextBox 10"/>
          <p:cNvSpPr txBox="1"/>
          <p:nvPr/>
        </p:nvSpPr>
        <p:spPr>
          <a:xfrm>
            <a:off x="4713518" y="4427796"/>
            <a:ext cx="609600"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393294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0" presetClass="entr" presetSubtype="0" dur="50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500"/>
                                        <p:tgtEl>
                                          <p:spTgt spid="5">
                                            <p:txEl>
                                              <p:pRg st="8" end="8"/>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Effect transition="in" filter="fade">
                                      <p:cBhvr>
                                        <p:cTn id="55" dur="500"/>
                                        <p:tgtEl>
                                          <p:spTgt spid="5">
                                            <p:txEl>
                                              <p:pRg st="9" end="9"/>
                                            </p:txEl>
                                          </p:spTgt>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fade">
                                      <p:cBhvr>
                                        <p:cTn id="60" dur="500"/>
                                        <p:tgtEl>
                                          <p:spTgt spid="5">
                                            <p:txEl>
                                              <p:pRg st="10" end="10"/>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21" presetClass="entr" presetSubtype="1" dur="100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heel(1)">
                                      <p:cBhvr>
                                        <p:cTn id="65" dur="1000"/>
                                        <p:tgtEl>
                                          <p:spTgt spid="6"/>
                                        </p:tgtEl>
                                      </p:cBhvr>
                                    </p:animEffect>
                                  </p:childTnLst>
                                </p:cTn>
                              </p:par>
                            </p:childTnLst>
                          </p:cTn>
                        </p:par>
                        <p:par>
                          <p:cTn id="66" fill="hold" nodeType="afterGroup">
                            <p:stCondLst>
                              <p:cond delay="1000"/>
                            </p:stCondLst>
                            <p:childTnLst>
                              <p:par>
                                <p:cTn id="67" presetID="21" presetClass="entr" presetSubtype="1" dur="1000" fill="hold" grpId="0"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heel(1)">
                                      <p:cBhvr>
                                        <p:cTn id="69" dur="1000"/>
                                        <p:tgtEl>
                                          <p:spTgt spid="7"/>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21" presetClass="entr" presetSubtype="1" dur="100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heel(1)">
                                      <p:cBhvr>
                                        <p:cTn id="74" dur="1000"/>
                                        <p:tgtEl>
                                          <p:spTgt spid="8"/>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1" presetClass="exit" presetSubtype="0" dur="1" fill="hold" grpId="0" nodeType="clickEffect">
                                  <p:stCondLst>
                                    <p:cond delay="0"/>
                                  </p:stCondLst>
                                  <p:childTnLst>
                                    <p:set>
                                      <p:cBhvr>
                                        <p:cTn id="7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Here dimensions are, </a:t>
                </a:r>
              </a:p>
              <a:p>
                <a:pPr lvl="1"/>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4</m:t>
                        </m:r>
                      </m:sub>
                    </m:sSub>
                    <m:r>
                      <a:rPr lang="en-US" i="1">
                        <a:latin typeface="Cambria Math" panose="02040503050406030204" pitchFamily="18" charset="0"/>
                      </a:rPr>
                      <m:t>=7.</m:t>
                    </m:r>
                  </m:oMath>
                </a14:m>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a:solidFill>
                      <a:srgbClr val="AD1457"/>
                    </a:solidFill>
                    <a:latin typeface="+mj-lt"/>
                  </a:rPr>
                  <a:t>step 3: </a:t>
                </a:r>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smtClean="0">
                          <a:solidFill>
                            <a:srgbClr val="AD1457"/>
                          </a:solidFill>
                          <a:latin typeface="Cambria Math" panose="02040503050406030204" pitchFamily="18" charset="0"/>
                        </a:rPr>
                        <m:t>𝑴</m:t>
                      </m:r>
                      <m:d>
                        <m:dPr>
                          <m:begChr m:val="["/>
                          <m:endChr m:val="]"/>
                          <m:ctrlPr>
                            <a:rPr lang="en-US" sz="2200" b="1" i="1" smtClean="0">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𝒎𝒊</m:t>
                      </m:r>
                      <m:func>
                        <m:funcPr>
                          <m:ctrlPr>
                            <a:rPr lang="en-US" sz="2200" b="1" i="1">
                              <a:solidFill>
                                <a:srgbClr val="AD1457"/>
                              </a:solidFill>
                              <a:latin typeface="Cambria Math" panose="02040503050406030204" pitchFamily="18" charset="0"/>
                            </a:rPr>
                          </m:ctrlPr>
                        </m:funcPr>
                        <m:fName>
                          <m:r>
                            <a:rPr lang="en-US" sz="2200" b="1" i="1">
                              <a:solidFill>
                                <a:srgbClr val="AD1457"/>
                              </a:solidFill>
                              <a:latin typeface="Cambria Math" panose="02040503050406030204" pitchFamily="18" charset="0"/>
                            </a:rPr>
                            <m:t>𝒏</m:t>
                          </m:r>
                        </m:fName>
                        <m:e>
                          <m:d>
                            <m:dPr>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err="1">
                                      <a:solidFill>
                                        <a:srgbClr val="AD1457"/>
                                      </a:solidFill>
                                      <a:latin typeface="Cambria Math" panose="02040503050406030204" pitchFamily="18" charset="0"/>
                                    </a:rPr>
                                    <m:t>𝒊</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e>
                              </m:d>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𝑴</m:t>
                              </m:r>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e>
                              </m:d>
                              <m:d>
                                <m:dPr>
                                  <m:begChr m:val="["/>
                                  <m:endChr m:val="]"/>
                                  <m:ctrlPr>
                                    <a:rPr lang="en-US" sz="2200" b="1" i="1">
                                      <a:solidFill>
                                        <a:srgbClr val="AD1457"/>
                                      </a:solidFill>
                                      <a:latin typeface="Cambria Math" panose="02040503050406030204" pitchFamily="18" charset="0"/>
                                    </a:rPr>
                                  </m:ctrlPr>
                                </m:dPr>
                                <m:e>
                                  <m:r>
                                    <a:rPr lang="en-US" sz="2200" b="1" i="1">
                                      <a:solidFill>
                                        <a:srgbClr val="AD1457"/>
                                      </a:solidFill>
                                      <a:latin typeface="Cambria Math" panose="02040503050406030204" pitchFamily="18" charset="0"/>
                                    </a:rPr>
                                    <m:t>𝒋</m:t>
                                  </m:r>
                                </m:e>
                              </m:d>
                              <m:r>
                                <a:rPr lang="en-US" sz="2200" b="1" i="1">
                                  <a:solidFill>
                                    <a:srgbClr val="AD1457"/>
                                  </a:solidFill>
                                  <a:latin typeface="Cambria Math" panose="02040503050406030204" pitchFamily="18" charset="0"/>
                                </a:rPr>
                                <m:t>+</m:t>
                              </m:r>
                              <m:sSub>
                                <m:sSubPr>
                                  <m:ctrlPr>
                                    <a:rPr lang="en-US" sz="2200" b="1" i="1">
                                      <a:solidFill>
                                        <a:srgbClr val="AD1457"/>
                                      </a:solidFill>
                                      <a:latin typeface="Cambria Math" panose="02040503050406030204" pitchFamily="18" charset="0"/>
                                    </a:rPr>
                                  </m:ctrlPr>
                                </m:sSubPr>
                                <m:e>
                                  <m:r>
                                    <a:rPr lang="en-US" sz="2200" b="1" i="1">
                                      <a:solidFill>
                                        <a:srgbClr val="AD1457"/>
                                      </a:solidFill>
                                      <a:latin typeface="Cambria Math" panose="02040503050406030204" pitchFamily="18" charset="0"/>
                                    </a:rPr>
                                    <m:t>𝑷</m:t>
                                  </m:r>
                                </m:e>
                                <m:sub>
                                  <m:r>
                                    <a:rPr lang="en-US" sz="2200" b="1" i="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𝒌</m:t>
                                  </m:r>
                                </m:sub>
                              </m:sSub>
                              <m:r>
                                <a:rPr lang="en-US" sz="2200" b="1" i="1">
                                  <a:solidFill>
                                    <a:srgbClr val="AD1457"/>
                                  </a:solidFill>
                                  <a:latin typeface="Cambria Math" panose="02040503050406030204" pitchFamily="18" charset="0"/>
                                  <a:ea typeface="Cambria Math" panose="02040503050406030204" pitchFamily="18" charset="0"/>
                                </a:rPr>
                                <m:t>∙</m:t>
                              </m:r>
                              <m:sSub>
                                <m:sSubPr>
                                  <m:ctrlPr>
                                    <a:rPr lang="en-US" sz="2200" b="1" i="1">
                                      <a:solidFill>
                                        <a:srgbClr val="AD1457"/>
                                      </a:solidFill>
                                      <a:latin typeface="Cambria Math" panose="02040503050406030204" pitchFamily="18" charset="0"/>
                                      <a:ea typeface="Cambria Math" panose="02040503050406030204" pitchFamily="18" charset="0"/>
                                    </a:rPr>
                                  </m:ctrlPr>
                                </m:sSubPr>
                                <m:e>
                                  <m:r>
                                    <a:rPr lang="en-US" sz="2200" b="1" i="1">
                                      <a:solidFill>
                                        <a:srgbClr val="AD1457"/>
                                      </a:solidFill>
                                      <a:latin typeface="Cambria Math" panose="02040503050406030204" pitchFamily="18" charset="0"/>
                                      <a:ea typeface="Cambria Math" panose="02040503050406030204" pitchFamily="18" charset="0"/>
                                    </a:rPr>
                                    <m:t>𝑷</m:t>
                                  </m:r>
                                </m:e>
                                <m:sub>
                                  <m:r>
                                    <a:rPr lang="en-US" sz="2200" b="1" i="1">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a:solidFill>
                            <a:srgbClr val="AD1457"/>
                          </a:solidFill>
                          <a:latin typeface="Cambria Math" panose="02040503050406030204" pitchFamily="18" charset="0"/>
                        </a:rPr>
                        <m:t>𝒘𝒊𝒕𝒉</m:t>
                      </m:r>
                      <m:r>
                        <a:rPr lang="en-US" sz="2200" b="1" i="1">
                          <a:solidFill>
                            <a:srgbClr val="AD1457"/>
                          </a:solidFill>
                          <a:latin typeface="Cambria Math" panose="02040503050406030204" pitchFamily="18" charset="0"/>
                        </a:rPr>
                        <m:t> </m:t>
                      </m:r>
                      <m:r>
                        <a:rPr lang="en-US" sz="2200" b="1" i="1" err="1">
                          <a:solidFill>
                            <a:srgbClr val="AD1457"/>
                          </a:solidFill>
                          <a:latin typeface="Cambria Math" panose="02040503050406030204" pitchFamily="18" charset="0"/>
                        </a:rPr>
                        <m:t>𝒊</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𝒌</m:t>
                      </m:r>
                      <m:r>
                        <a:rPr lang="en-US" sz="2200" b="1" i="1">
                          <a:solidFill>
                            <a:srgbClr val="AD1457"/>
                          </a:solidFill>
                          <a:latin typeface="Cambria Math" panose="02040503050406030204" pitchFamily="18" charset="0"/>
                        </a:rPr>
                        <m:t>&lt;</m:t>
                      </m:r>
                      <m:r>
                        <a:rPr lang="en-US" sz="2200" b="1" i="1">
                          <a:solidFill>
                            <a:srgbClr val="AD1457"/>
                          </a:solidFill>
                          <a:latin typeface="Cambria Math" panose="02040503050406030204" pitchFamily="18" charset="0"/>
                        </a:rPr>
                        <m:t>𝒋</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𝑴</m:t>
                      </m:r>
                      <m:d>
                        <m:dPr>
                          <m:begChr m:val="["/>
                          <m:endChr m:val="]"/>
                          <m:ctrlPr>
                            <a:rPr lang="en-US" sz="2200" b="1" i="1">
                              <a:solidFill>
                                <a:schemeClr val="tx1"/>
                              </a:solidFill>
                              <a:latin typeface="Cambria Math" panose="02040503050406030204" pitchFamily="18" charset="0"/>
                            </a:rPr>
                          </m:ctrlPr>
                        </m:dPr>
                        <m:e>
                          <m:r>
                            <a:rPr lang="en-US" sz="2200" b="1" i="1">
                              <a:solidFill>
                                <a:schemeClr val="tx1"/>
                              </a:solidFill>
                              <a:latin typeface="Cambria Math" panose="02040503050406030204" pitchFamily="18" charset="0"/>
                            </a:rPr>
                            <m:t>𝟏</m:t>
                          </m:r>
                        </m:e>
                      </m:d>
                      <m:d>
                        <m:dPr>
                          <m:begChr m:val="["/>
                          <m:endChr m:val="]"/>
                          <m:ctrlPr>
                            <a:rPr lang="en-US" sz="2200" b="1" i="1">
                              <a:solidFill>
                                <a:schemeClr val="tx1"/>
                              </a:solidFill>
                              <a:latin typeface="Cambria Math" panose="02040503050406030204" pitchFamily="18" charset="0"/>
                            </a:rPr>
                          </m:ctrlPr>
                        </m:dPr>
                        <m:e>
                          <m:r>
                            <a:rPr lang="en-US" sz="2200" b="1" i="1">
                              <a:solidFill>
                                <a:schemeClr val="tx1"/>
                              </a:solidFill>
                              <a:latin typeface="Cambria Math" panose="02040503050406030204" pitchFamily="18" charset="0"/>
                            </a:rPr>
                            <m:t>𝟒</m:t>
                          </m:r>
                        </m:e>
                      </m:d>
                      <m:r>
                        <a:rPr lang="en-US" sz="2200" b="1" i="1" smtClean="0">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h𝑒𝑟𝑒</m:t>
                      </m:r>
                      <m:r>
                        <a:rPr lang="en-US" sz="2200" i="1">
                          <a:solidFill>
                            <a:schemeClr val="tx1"/>
                          </a:solidFill>
                          <a:latin typeface="Cambria Math" panose="02040503050406030204" pitchFamily="18" charset="0"/>
                        </a:rPr>
                        <m:t> </m:t>
                      </m:r>
                      <m:r>
                        <a:rPr lang="en-US" sz="2200" i="1" err="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 &lt; </m:t>
                      </m:r>
                      <m:r>
                        <a:rPr lang="en-US" sz="2200" i="1">
                          <a:solidFill>
                            <a:schemeClr val="tx1"/>
                          </a:solidFill>
                          <a:latin typeface="Cambria Math" panose="02040503050406030204" pitchFamily="18" charset="0"/>
                        </a:rPr>
                        <m:t>𝑗</m:t>
                      </m:r>
                      <m:r>
                        <a:rPr lang="en-US" sz="2200" i="1">
                          <a:solidFill>
                            <a:schemeClr val="tx1"/>
                          </a:solidFill>
                          <a:latin typeface="Cambria Math" panose="02040503050406030204" pitchFamily="18" charset="0"/>
                        </a:rPr>
                        <m:t> </m:t>
                      </m:r>
                    </m:oMath>
                  </m:oMathPara>
                </a14:m>
                <a:endParaRPr lang="en-US" sz="2200" i="1">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smtClean="0">
                          <a:solidFill>
                            <a:srgbClr val="AD1457"/>
                          </a:solidFill>
                          <a:latin typeface="Cambria Math" panose="02040503050406030204" pitchFamily="18" charset="0"/>
                        </a:rPr>
                        <m:t>𝑓𝑜𝑟</m:t>
                      </m:r>
                      <m:r>
                        <a:rPr lang="en-US" sz="2200" i="1" smtClean="0">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=4 </m:t>
                      </m:r>
                      <m:r>
                        <a:rPr lang="en-US" sz="2200" b="0" i="1" smtClean="0">
                          <a:solidFill>
                            <a:srgbClr val="AD1457"/>
                          </a:solidFill>
                          <a:latin typeface="Cambria Math" panose="02040503050406030204" pitchFamily="18" charset="0"/>
                        </a:rPr>
                        <m:t>𝑎𝑛𝑑</m:t>
                      </m:r>
                      <m:r>
                        <a:rPr lang="en-US" sz="2200" b="0" i="1" smtClean="0">
                          <a:solidFill>
                            <a:srgbClr val="AD1457"/>
                          </a:solidFill>
                          <a:latin typeface="Cambria Math" panose="02040503050406030204" pitchFamily="18" charset="0"/>
                        </a:rPr>
                        <m:t> </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=1 </m:t>
                      </m:r>
                      <m:r>
                        <a:rPr lang="en-US" sz="2200" i="1">
                          <a:solidFill>
                            <a:srgbClr val="AD1457"/>
                          </a:solidFill>
                          <a:latin typeface="Cambria Math" panose="02040503050406030204" pitchFamily="18" charset="0"/>
                        </a:rPr>
                        <m:t>𝑜𝑟</m:t>
                      </m:r>
                      <m:r>
                        <a:rPr lang="en-US" sz="2200" i="1">
                          <a:solidFill>
                            <a:srgbClr val="AD1457"/>
                          </a:solidFill>
                          <a:latin typeface="Cambria Math" panose="02040503050406030204" pitchFamily="18" charset="0"/>
                        </a:rPr>
                        <m:t> 2 </m:t>
                      </m:r>
                      <m:r>
                        <a:rPr lang="en-US" sz="2200" i="1">
                          <a:solidFill>
                            <a:srgbClr val="AD1457"/>
                          </a:solidFill>
                          <a:latin typeface="Cambria Math" panose="02040503050406030204" pitchFamily="18" charset="0"/>
                        </a:rPr>
                        <m:t>𝑜𝑟</m:t>
                      </m:r>
                      <m:r>
                        <a:rPr lang="en-US" sz="2200" i="1">
                          <a:solidFill>
                            <a:srgbClr val="AD1457"/>
                          </a:solidFill>
                          <a:latin typeface="Cambria Math" panose="02040503050406030204" pitchFamily="18" charset="0"/>
                        </a:rPr>
                        <m:t> 3  </m:t>
                      </m:r>
                    </m:oMath>
                  </m:oMathPara>
                </a14:m>
                <a:endParaRPr lang="en-US" sz="2200" i="1">
                  <a:solidFill>
                    <a:srgbClr val="AD1457"/>
                  </a:solidFill>
                  <a:latin typeface="Cambria Math" panose="02040503050406030204" pitchFamily="18" charset="0"/>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𝑏𝑒𝑐𝑎𝑢𝑠𝑒</m:t>
                      </m:r>
                      <m:r>
                        <a:rPr lang="en-US" sz="2200" i="1">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 ≤ </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 ≤ </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−1</m:t>
                      </m:r>
                    </m:oMath>
                  </m:oMathPara>
                </a14:m>
                <a:endParaRPr lang="en-US" sz="2200">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[1][1]+</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              = 0+104+5∗4∗7 </m:t>
                      </m:r>
                      <m:r>
                        <a:rPr lang="en-US" sz="2200" b="1" i="1">
                          <a:solidFill>
                            <a:srgbClr val="AD1457"/>
                          </a:solidFill>
                          <a:latin typeface="Cambria Math" panose="02040503050406030204" pitchFamily="18" charset="0"/>
                        </a:rPr>
                        <m:t>= </m:t>
                      </m:r>
                      <m:r>
                        <a:rPr lang="en-US" sz="2200" b="1" i="1">
                          <a:solidFill>
                            <a:srgbClr val="AD1457"/>
                          </a:solidFill>
                          <a:latin typeface="Cambria Math" panose="02040503050406030204" pitchFamily="18" charset="0"/>
                        </a:rPr>
                        <m:t>𝟐𝟒𝟒</m:t>
                      </m:r>
                    </m:oMath>
                  </m:oMathPara>
                </a14:m>
                <a:endParaRPr lang="en-US" sz="2200" b="1">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𝟐</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[1][2]+</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[3][4]+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              = 120+84+5∗6∗7  </m:t>
                      </m:r>
                      <m:r>
                        <a:rPr lang="en-US" sz="2200" b="1" i="1">
                          <a:solidFill>
                            <a:srgbClr val="AD1457"/>
                          </a:solidFill>
                          <a:latin typeface="Cambria Math" panose="02040503050406030204" pitchFamily="18" charset="0"/>
                        </a:rPr>
                        <m:t>= </m:t>
                      </m:r>
                      <m:r>
                        <a:rPr lang="en-US" sz="2200" b="1" i="1">
                          <a:solidFill>
                            <a:srgbClr val="AD1457"/>
                          </a:solidFill>
                          <a:latin typeface="Cambria Math" panose="02040503050406030204" pitchFamily="18" charset="0"/>
                        </a:rPr>
                        <m:t>𝟒𝟏𝟒</m:t>
                      </m:r>
                    </m:oMath>
                  </m:oMathPara>
                </a14:m>
                <a:endParaRPr lang="en-US" sz="2200" b="1">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𝟑</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[4][4]+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              = 88+0+5∗2∗7</m:t>
                      </m:r>
                      <m:r>
                        <a:rPr lang="en-US" sz="2200" b="0" i="1" smtClean="0">
                          <a:solidFill>
                            <a:srgbClr val="AD1457"/>
                          </a:solidFill>
                          <a:latin typeface="Cambria Math" panose="02040503050406030204" pitchFamily="18" charset="0"/>
                        </a:rPr>
                        <m:t>=</m:t>
                      </m:r>
                      <m:r>
                        <a:rPr lang="en-US" sz="2200" b="1" i="1" smtClean="0">
                          <a:solidFill>
                            <a:srgbClr val="AD1457"/>
                          </a:solidFill>
                          <a:latin typeface="Cambria Math" panose="02040503050406030204" pitchFamily="18" charset="0"/>
                        </a:rPr>
                        <m:t>𝟏𝟓𝟖</m:t>
                      </m:r>
                    </m:oMath>
                  </m:oMathPara>
                </a14:m>
                <a:endParaRPr lang="en-US" sz="2200" b="1" i="1">
                  <a:solidFill>
                    <a:srgbClr val="AD1457"/>
                  </a:solidFill>
                  <a:latin typeface="Cambria Math" panose="020405030504060302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923903" y="215085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23903" y="3493146"/>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936799" y="5806442"/>
            <a:ext cx="54864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11" name="TextBox 10"/>
          <p:cNvSpPr txBox="1"/>
          <p:nvPr/>
        </p:nvSpPr>
        <p:spPr>
          <a:xfrm>
            <a:off x="4713518" y="3931407"/>
            <a:ext cx="609600" cy="369332"/>
          </a:xfrm>
          <a:prstGeom prst="rect">
            <a:avLst/>
          </a:prstGeom>
          <a:solidFill>
            <a:schemeClr val="bg1"/>
          </a:solidFill>
        </p:spPr>
        <p:txBody>
          <a:bodyPr wrap="square" rtlCol="0">
            <a:spAutoFit/>
          </a:bodyPr>
          <a:lstStyle/>
          <a:p>
            <a:endParaRPr lang="en-US"/>
          </a:p>
        </p:txBody>
      </p:sp>
      <p:sp>
        <p:nvSpPr>
          <p:cNvPr id="12" name="Rectangle 11"/>
          <p:cNvSpPr/>
          <p:nvPr/>
        </p:nvSpPr>
        <p:spPr>
          <a:xfrm>
            <a:off x="6923903" y="4808141"/>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18248" y="3898976"/>
            <a:ext cx="941832" cy="475488"/>
          </a:xfrm>
          <a:prstGeom prst="rect">
            <a:avLst/>
          </a:prstGeom>
          <a:solidFill>
            <a:schemeClr val="accent2">
              <a:lumMod val="50000"/>
              <a:alpha val="30000"/>
            </a:schemeClr>
          </a:solidFill>
        </p:spPr>
        <p:txBody>
          <a:bodyPr wrap="square" rtlCol="0">
            <a:spAutoFit/>
          </a:bodyPr>
          <a:lstStyle/>
          <a:p>
            <a:endParaRPr lang="en-US"/>
          </a:p>
        </p:txBody>
      </p:sp>
    </p:spTree>
    <p:extLst>
      <p:ext uri="{BB962C8B-B14F-4D97-AF65-F5344CB8AC3E}">
        <p14:creationId xmlns:p14="http://schemas.microsoft.com/office/powerpoint/2010/main" val="2087306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10" presetClass="entr" presetSubtype="0" dur="50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10" presetClass="entr" presetSubtype="0" dur="50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0" presetClass="entr" presetSubtype="0" dur="50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10" presetClass="entr" presetSubtype="0" dur="50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10" presetClass="entr" presetSubtype="0" dur="50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10" presetClass="entr" presetSubtype="0" dur="50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500"/>
                                        <p:tgtEl>
                                          <p:spTgt spid="5">
                                            <p:txEl>
                                              <p:pRg st="8" end="8"/>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10" presetClass="entr" presetSubtype="0" dur="500"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Effect transition="in" filter="fade">
                                      <p:cBhvr>
                                        <p:cTn id="55" dur="500"/>
                                        <p:tgtEl>
                                          <p:spTgt spid="5">
                                            <p:txEl>
                                              <p:pRg st="9" end="9"/>
                                            </p:txEl>
                                          </p:spTgt>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10" presetClass="entr" presetSubtype="0" dur="500" fill="hold" nodeType="click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fade">
                                      <p:cBhvr>
                                        <p:cTn id="60" dur="500"/>
                                        <p:tgtEl>
                                          <p:spTgt spid="5">
                                            <p:txEl>
                                              <p:pRg st="10" end="10"/>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10" presetClass="entr" presetSubtype="0" dur="500" fill="hold" nodeType="click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animEffect transition="in" filter="fade">
                                      <p:cBhvr>
                                        <p:cTn id="65" dur="500"/>
                                        <p:tgtEl>
                                          <p:spTgt spid="5">
                                            <p:txEl>
                                              <p:pRg st="11" end="11"/>
                                            </p:txEl>
                                          </p:spTgt>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1" presetClass="entr" presetSubtype="1" dur="100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heel(1)">
                                      <p:cBhvr>
                                        <p:cTn id="70" dur="1000"/>
                                        <p:tgtEl>
                                          <p:spTgt spid="6"/>
                                        </p:tgtEl>
                                      </p:cBhvr>
                                    </p:animEffect>
                                  </p:childTnLst>
                                </p:cTn>
                              </p:par>
                              <p:par>
                                <p:cTn id="71" presetID="21" presetClass="entr" presetSubtype="1" dur="100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heel(1)">
                                      <p:cBhvr>
                                        <p:cTn id="73" dur="1000"/>
                                        <p:tgtEl>
                                          <p:spTgt spid="7"/>
                                        </p:tgtEl>
                                      </p:cBhvr>
                                    </p:animEffect>
                                  </p:childTnLst>
                                </p:cTn>
                              </p:par>
                              <p:par>
                                <p:cTn id="74" presetID="21" presetClass="entr" presetSubtype="1" dur="100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heel(1)">
                                      <p:cBhvr>
                                        <p:cTn id="76" dur="1000"/>
                                        <p:tgtEl>
                                          <p:spTgt spid="12"/>
                                        </p:tgtEl>
                                      </p:cBhvr>
                                    </p:animEffect>
                                  </p:childTnLst>
                                </p:cTn>
                              </p:par>
                            </p:childTnLst>
                          </p:cTn>
                        </p:par>
                      </p:childTnLst>
                    </p:cTn>
                  </p:par>
                  <p:par>
                    <p:cTn id="77" fill="hold" nodeType="clickPar">
                      <p:stCondLst>
                        <p:cond delay="indefinite"/>
                      </p:stCondLst>
                      <p:childTnLst>
                        <p:par>
                          <p:cTn id="78" fill="hold">
                            <p:stCondLst>
                              <p:cond delay="0"/>
                            </p:stCondLst>
                            <p:childTnLst>
                              <p:par>
                                <p:cTn id="79" presetID="21" presetClass="entr" presetSubtype="1" dur="100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heel(1)">
                                      <p:cBhvr>
                                        <p:cTn id="81" dur="1000"/>
                                        <p:tgtEl>
                                          <p:spTgt spid="8"/>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1" presetClass="exit" presetSubtype="0" dur="1" fill="hold" grpId="0" nodeType="clickEffect">
                                  <p:stCondLst>
                                    <p:cond delay="0"/>
                                  </p:stCondLst>
                                  <p:childTnLst>
                                    <p:set>
                                      <p:cBhvr>
                                        <p:cTn id="85" dur="1" fill="hold">
                                          <p:stCondLst>
                                            <p:cond delay="0"/>
                                          </p:stCondLst>
                                        </p:cTn>
                                        <p:tgtEl>
                                          <p:spTgt spid="11"/>
                                        </p:tgtEl>
                                        <p:attrNameLst>
                                          <p:attrName>style.visibility</p:attrName>
                                        </p:attrNameLst>
                                      </p:cBhvr>
                                      <p:to>
                                        <p:strVal val="hidden"/>
                                      </p:to>
                                    </p:set>
                                  </p:childTnLst>
                                </p:cTn>
                              </p:par>
                            </p:childTnLst>
                          </p:cTn>
                        </p:par>
                        <p:par>
                          <p:cTn id="86" fill="hold" nodeType="afterGroup">
                            <p:stCondLst>
                              <p:cond delay="1"/>
                            </p:stCondLst>
                            <p:childTnLst>
                              <p:par>
                                <p:cTn id="87" presetID="22" presetClass="entr" presetSubtype="2" dur="500"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right)">
                                      <p:cBhvr>
                                        <p:cTn id="8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p:sp>
        <p:nvSpPr>
          <p:cNvPr id="3" name="Content Placeholder 2"/>
          <p:cNvSpPr>
            <a:spLocks noGrp="1"/>
          </p:cNvSpPr>
          <p:nvPr>
            <p:ph idx="1"/>
          </p:nvPr>
        </p:nvSpPr>
        <p:spPr/>
        <p:txBody>
          <a:bodyPr/>
          <a:lstStyle/>
          <a:p>
            <a:r>
              <a:rPr lang="en-US"/>
              <a:t>How to parenthesize matrices? </a:t>
            </a:r>
          </a:p>
          <a:p>
            <a:pPr marL="457200" lvl="1" indent="0">
              <a:buNone/>
            </a:pPr>
            <a:endParaRPr lang="en-US"/>
          </a:p>
        </p:txBody>
      </p:sp>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𝑴</m:t>
                      </m:r>
                      <m:d>
                        <m:dPr>
                          <m:begChr m:val="["/>
                          <m:endChr m:val="]"/>
                          <m:ctrlPr>
                            <a:rPr lang="en-US" sz="2200" b="1" i="1">
                              <a:solidFill>
                                <a:schemeClr val="tx1"/>
                              </a:solidFill>
                              <a:latin typeface="Cambria Math" panose="02040503050406030204" pitchFamily="18" charset="0"/>
                            </a:rPr>
                          </m:ctrlPr>
                        </m:dPr>
                        <m:e>
                          <m:r>
                            <a:rPr lang="en-US" sz="2200" b="1" i="1">
                              <a:solidFill>
                                <a:schemeClr val="tx1"/>
                              </a:solidFill>
                              <a:latin typeface="Cambria Math" panose="02040503050406030204" pitchFamily="18" charset="0"/>
                            </a:rPr>
                            <m:t>𝟏</m:t>
                          </m:r>
                        </m:e>
                      </m:d>
                      <m:d>
                        <m:dPr>
                          <m:begChr m:val="["/>
                          <m:endChr m:val="]"/>
                          <m:ctrlPr>
                            <a:rPr lang="en-US" sz="2200" b="1" i="1">
                              <a:solidFill>
                                <a:schemeClr val="tx1"/>
                              </a:solidFill>
                              <a:latin typeface="Cambria Math" panose="02040503050406030204" pitchFamily="18" charset="0"/>
                            </a:rPr>
                          </m:ctrlPr>
                        </m:dPr>
                        <m:e>
                          <m:r>
                            <a:rPr lang="en-US" sz="2200" b="1" i="1">
                              <a:solidFill>
                                <a:schemeClr val="tx1"/>
                              </a:solidFill>
                              <a:latin typeface="Cambria Math" panose="02040503050406030204" pitchFamily="18" charset="0"/>
                            </a:rPr>
                            <m:t>𝟒</m:t>
                          </m:r>
                        </m:e>
                      </m:d>
                      <m:r>
                        <a:rPr lang="en-US" sz="2200" b="1" i="1" smtClean="0">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h𝑒𝑟𝑒</m:t>
                      </m:r>
                      <m:r>
                        <a:rPr lang="en-US" sz="2200" i="1">
                          <a:solidFill>
                            <a:schemeClr val="tx1"/>
                          </a:solidFill>
                          <a:latin typeface="Cambria Math" panose="02040503050406030204" pitchFamily="18" charset="0"/>
                        </a:rPr>
                        <m:t> </m:t>
                      </m:r>
                      <m:r>
                        <a:rPr lang="en-US" sz="2200" i="1" err="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 &lt; </m:t>
                      </m:r>
                      <m:r>
                        <a:rPr lang="en-US" sz="2200" i="1">
                          <a:solidFill>
                            <a:schemeClr val="tx1"/>
                          </a:solidFill>
                          <a:latin typeface="Cambria Math" panose="02040503050406030204" pitchFamily="18" charset="0"/>
                        </a:rPr>
                        <m:t>𝑗</m:t>
                      </m:r>
                      <m:r>
                        <a:rPr lang="en-US" sz="2200" i="1">
                          <a:solidFill>
                            <a:schemeClr val="tx1"/>
                          </a:solidFill>
                          <a:latin typeface="Cambria Math" panose="02040503050406030204" pitchFamily="18" charset="0"/>
                        </a:rPr>
                        <m:t> </m:t>
                      </m:r>
                    </m:oMath>
                  </m:oMathPara>
                </a14:m>
                <a:endParaRPr lang="en-US" sz="2200" i="1">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smtClean="0">
                          <a:solidFill>
                            <a:srgbClr val="AD1457"/>
                          </a:solidFill>
                          <a:latin typeface="Cambria Math" panose="02040503050406030204" pitchFamily="18" charset="0"/>
                        </a:rPr>
                        <m:t>𝑓𝑜𝑟</m:t>
                      </m:r>
                      <m:r>
                        <a:rPr lang="en-US" sz="2200" i="1" smtClean="0">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=4 </m:t>
                      </m:r>
                      <m:r>
                        <a:rPr lang="en-US" sz="2200" b="0" i="1" smtClean="0">
                          <a:solidFill>
                            <a:srgbClr val="AD1457"/>
                          </a:solidFill>
                          <a:latin typeface="Cambria Math" panose="02040503050406030204" pitchFamily="18" charset="0"/>
                        </a:rPr>
                        <m:t>𝑎𝑛𝑑</m:t>
                      </m:r>
                      <m:r>
                        <a:rPr lang="en-US" sz="2200" b="0" i="1" smtClean="0">
                          <a:solidFill>
                            <a:srgbClr val="AD1457"/>
                          </a:solidFill>
                          <a:latin typeface="Cambria Math" panose="02040503050406030204" pitchFamily="18" charset="0"/>
                        </a:rPr>
                        <m:t> </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=1 </m:t>
                      </m:r>
                      <m:r>
                        <a:rPr lang="en-US" sz="2200" i="1">
                          <a:solidFill>
                            <a:srgbClr val="AD1457"/>
                          </a:solidFill>
                          <a:latin typeface="Cambria Math" panose="02040503050406030204" pitchFamily="18" charset="0"/>
                        </a:rPr>
                        <m:t>𝑜𝑟</m:t>
                      </m:r>
                      <m:r>
                        <a:rPr lang="en-US" sz="2200" i="1">
                          <a:solidFill>
                            <a:srgbClr val="AD1457"/>
                          </a:solidFill>
                          <a:latin typeface="Cambria Math" panose="02040503050406030204" pitchFamily="18" charset="0"/>
                        </a:rPr>
                        <m:t> 2 </m:t>
                      </m:r>
                      <m:r>
                        <a:rPr lang="en-US" sz="2200" i="1">
                          <a:solidFill>
                            <a:srgbClr val="AD1457"/>
                          </a:solidFill>
                          <a:latin typeface="Cambria Math" panose="02040503050406030204" pitchFamily="18" charset="0"/>
                        </a:rPr>
                        <m:t>𝑜𝑟</m:t>
                      </m:r>
                      <m:r>
                        <a:rPr lang="en-US" sz="2200" i="1">
                          <a:solidFill>
                            <a:srgbClr val="AD1457"/>
                          </a:solidFill>
                          <a:latin typeface="Cambria Math" panose="02040503050406030204" pitchFamily="18" charset="0"/>
                        </a:rPr>
                        <m:t> 3  </m:t>
                      </m:r>
                    </m:oMath>
                  </m:oMathPara>
                </a14:m>
                <a:endParaRPr lang="en-US" sz="2200" i="1">
                  <a:solidFill>
                    <a:srgbClr val="AD1457"/>
                  </a:solidFill>
                  <a:latin typeface="Cambria Math" panose="02040503050406030204" pitchFamily="18" charset="0"/>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𝑏𝑒𝑐𝑎𝑢𝑠𝑒</m:t>
                      </m:r>
                      <m:r>
                        <a:rPr lang="en-US" sz="2200" i="1">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 ≤ </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 ≤ </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−1</m:t>
                      </m:r>
                    </m:oMath>
                  </m:oMathPara>
                </a14:m>
                <a:endParaRPr lang="en-US" sz="2200">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[1][1]+</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              = 0+104+5∗4∗7 </m:t>
                      </m:r>
                      <m:r>
                        <a:rPr lang="en-US" sz="2200" b="1" i="1">
                          <a:solidFill>
                            <a:srgbClr val="AD1457"/>
                          </a:solidFill>
                          <a:latin typeface="Cambria Math" panose="02040503050406030204" pitchFamily="18" charset="0"/>
                        </a:rPr>
                        <m:t>= </m:t>
                      </m:r>
                      <m:r>
                        <a:rPr lang="en-US" sz="2200" b="1" i="1">
                          <a:solidFill>
                            <a:srgbClr val="AD1457"/>
                          </a:solidFill>
                          <a:latin typeface="Cambria Math" panose="02040503050406030204" pitchFamily="18" charset="0"/>
                        </a:rPr>
                        <m:t>𝟐𝟒𝟒</m:t>
                      </m:r>
                    </m:oMath>
                  </m:oMathPara>
                </a14:m>
                <a:endParaRPr lang="en-US" sz="2200" b="1">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𝟐</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[1][2]+</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[3][4]+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
                    </m:oMathParaPr>
                    <m:oMath xmlns:m="http://schemas.openxmlformats.org/officeDocument/2006/math">
                      <m:r>
                        <a:rPr lang="en-US" sz="2200" i="1">
                          <a:solidFill>
                            <a:srgbClr val="AD1457"/>
                          </a:solidFill>
                          <a:latin typeface="Cambria Math" panose="02040503050406030204" pitchFamily="18" charset="0"/>
                        </a:rPr>
                        <m:t>              = 120+84+5∗6∗7  </m:t>
                      </m:r>
                      <m:r>
                        <a:rPr lang="en-US" sz="2200" b="1" i="1">
                          <a:solidFill>
                            <a:srgbClr val="AD1457"/>
                          </a:solidFill>
                          <a:latin typeface="Cambria Math" panose="02040503050406030204" pitchFamily="18" charset="0"/>
                        </a:rPr>
                        <m:t>= </m:t>
                      </m:r>
                      <m:r>
                        <a:rPr lang="en-US" sz="2200" b="1" i="1">
                          <a:solidFill>
                            <a:srgbClr val="AD1457"/>
                          </a:solidFill>
                          <a:latin typeface="Cambria Math" panose="02040503050406030204" pitchFamily="18" charset="0"/>
                        </a:rPr>
                        <m:t>𝟒𝟏𝟒</m:t>
                      </m:r>
                    </m:oMath>
                  </m:oMathPara>
                </a14:m>
                <a:endParaRPr lang="en-US" sz="2200" b="1">
                  <a:solidFill>
                    <a:srgbClr val="AD1457"/>
                  </a:solidFill>
                </a:endParaRPr>
              </a:p>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𝟑</m:t>
                      </m:r>
                    </m:oMath>
                  </m:oMathPara>
                </a14:m>
                <a:endParaRPr lang="en-US" sz="2200" b="1">
                  <a:solidFill>
                    <a:schemeClr val="tx1"/>
                  </a:solidFill>
                </a:endParaRPr>
              </a:p>
              <a:p>
                <a:pPr lvl="0"/>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[1][4]=</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[4][4]+</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4</m:t>
                      </m:r>
                    </m:oMath>
                  </m:oMathPara>
                </a14:m>
                <a:endParaRPr lang="en-US" sz="2200" baseline="-25000">
                  <a:solidFill>
                    <a:srgbClr val="AD1457"/>
                  </a:solidFill>
                </a:endParaRPr>
              </a:p>
              <a:p>
                <a:pPr lvl="0"/>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              = 88+0+5∗2∗7</m:t>
                      </m:r>
                      <m:r>
                        <a:rPr lang="en-US" sz="2200" b="0" i="1" smtClean="0">
                          <a:solidFill>
                            <a:srgbClr val="AD1457"/>
                          </a:solidFill>
                          <a:latin typeface="Cambria Math" panose="02040503050406030204" pitchFamily="18" charset="0"/>
                        </a:rPr>
                        <m:t>=</m:t>
                      </m:r>
                      <m:r>
                        <a:rPr lang="en-US" sz="2200" b="1" i="1" smtClean="0">
                          <a:solidFill>
                            <a:srgbClr val="AD1457"/>
                          </a:solidFill>
                          <a:latin typeface="Cambria Math" panose="02040503050406030204" pitchFamily="18" charset="0"/>
                        </a:rPr>
                        <m:t>𝟏𝟓𝟖</m:t>
                      </m:r>
                    </m:oMath>
                  </m:oMathPara>
                </a14:m>
                <a:endParaRPr lang="en-US" sz="2200" b="1" i="1">
                  <a:solidFill>
                    <a:srgbClr val="AD1457"/>
                  </a:solidFill>
                  <a:latin typeface="Cambria Math" panose="02040503050406030204" pitchFamily="18" charset="0"/>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2"/>
                <a:stretch>
                  <a:fillRect l="-605"/>
                </a:stretch>
              </a:blipFill>
              <a:ln w="12700">
                <a:solidFill>
                  <a:schemeClr val="accent1"/>
                </a:solidFill>
              </a:ln>
            </p:spPr>
            <p:txBody>
              <a:bodyPr/>
              <a:lstStyle/>
              <a:p>
                <a:r>
                  <a:rPr lang="en-US">
                    <a:noFill/>
                  </a:rPr>
                  <a:t> </a:t>
                </a:r>
              </a:p>
            </p:txBody>
          </p:sp>
        </mc:Fallback>
      </mc:AlternateContent>
      <p:graphicFrame>
        <p:nvGraphicFramePr>
          <p:cNvPr id="10" name="Table 9"/>
          <p:cNvGraphicFramePr>
            <a:graphicFrameLocks noGrp="1"/>
          </p:cNvGraphicFramePr>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13" name="Rounded Rectangle 12"/>
          <p:cNvSpPr/>
          <p:nvPr/>
        </p:nvSpPr>
        <p:spPr>
          <a:xfrm>
            <a:off x="1325880" y="1338943"/>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C00000"/>
                </a:solidFill>
              </a:rPr>
              <a:t>A   B    C      D</a:t>
            </a:r>
          </a:p>
        </p:txBody>
      </p:sp>
      <p:sp>
        <p:nvSpPr>
          <p:cNvPr id="14" name="Rounded Rectangle 13"/>
          <p:cNvSpPr/>
          <p:nvPr/>
        </p:nvSpPr>
        <p:spPr>
          <a:xfrm>
            <a:off x="6921136" y="4803526"/>
            <a:ext cx="4900750" cy="13716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uble Bracket 14"/>
          <p:cNvSpPr/>
          <p:nvPr/>
        </p:nvSpPr>
        <p:spPr>
          <a:xfrm>
            <a:off x="1489166" y="1365069"/>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18248" y="3885529"/>
            <a:ext cx="941832" cy="475488"/>
          </a:xfrm>
          <a:prstGeom prst="rect">
            <a:avLst/>
          </a:prstGeom>
          <a:solidFill>
            <a:schemeClr val="accent2">
              <a:lumMod val="50000"/>
              <a:alpha val="30000"/>
            </a:schemeClr>
          </a:solidFill>
        </p:spPr>
        <p:txBody>
          <a:bodyPr wrap="square" rtlCol="0">
            <a:spAutoFit/>
          </a:bodyPr>
          <a:lstStyle/>
          <a:p>
            <a:endParaRPr lang="en-US"/>
          </a:p>
        </p:txBody>
      </p:sp>
    </p:spTree>
    <p:extLst>
      <p:ext uri="{BB962C8B-B14F-4D97-AF65-F5344CB8AC3E}">
        <p14:creationId xmlns:p14="http://schemas.microsoft.com/office/powerpoint/2010/main" val="1946475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1" dur="50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dur="50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nodeType="afterGroup">
                            <p:stCondLst>
                              <p:cond delay="500"/>
                            </p:stCondLst>
                            <p:childTnLst>
                              <p:par>
                                <p:cTn id="19" presetID="22" presetClass="entr" presetSubtype="2" dur="5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p:sp>
        <p:nvSpPr>
          <p:cNvPr id="3" name="Content Placeholder 2"/>
          <p:cNvSpPr>
            <a:spLocks noGrp="1"/>
          </p:cNvSpPr>
          <p:nvPr>
            <p:ph idx="1"/>
          </p:nvPr>
        </p:nvSpPr>
        <p:spPr/>
        <p:txBody>
          <a:bodyPr/>
          <a:lstStyle/>
          <a:p>
            <a:r>
              <a:rPr lang="en-US"/>
              <a:t>How to parenthesize matrices? </a:t>
            </a:r>
          </a:p>
          <a:p>
            <a:endParaRPr lang="en-US"/>
          </a:p>
        </p:txBody>
      </p:sp>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𝑴</m:t>
                      </m:r>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𝟏</m:t>
                          </m:r>
                        </m:e>
                      </m:d>
                      <m:d>
                        <m:dPr>
                          <m:begChr m:val="["/>
                          <m:endChr m:val="]"/>
                          <m:ctrlPr>
                            <a:rPr lang="en-US" sz="2200" b="1" i="1" smtClean="0">
                              <a:solidFill>
                                <a:schemeClr val="tx1"/>
                              </a:solidFill>
                              <a:latin typeface="Cambria Math" panose="02040503050406030204" pitchFamily="18" charset="0"/>
                            </a:rPr>
                          </m:ctrlPr>
                        </m:dPr>
                        <m:e>
                          <m:r>
                            <a:rPr lang="en-US" sz="2200" b="1" i="1" smtClean="0">
                              <a:solidFill>
                                <a:schemeClr val="tx1"/>
                              </a:solidFill>
                              <a:latin typeface="Cambria Math" panose="02040503050406030204" pitchFamily="18" charset="0"/>
                            </a:rPr>
                            <m:t>𝟑</m:t>
                          </m:r>
                        </m:e>
                      </m:d>
                      <m:r>
                        <a:rPr lang="en-US" sz="2200" b="1" i="1" smtClean="0">
                          <a:solidFill>
                            <a:schemeClr val="tx1"/>
                          </a:solidFill>
                          <a:latin typeface="Cambria Math" panose="02040503050406030204" pitchFamily="18" charset="0"/>
                        </a:rPr>
                        <m:t>,</m:t>
                      </m:r>
                      <m:r>
                        <a:rPr lang="en-US" sz="2200" b="1" i="1" smtClean="0">
                          <a:solidFill>
                            <a:srgbClr val="AD1457"/>
                          </a:solidFill>
                          <a:latin typeface="Cambria Math" panose="02040503050406030204" pitchFamily="18" charset="0"/>
                        </a:rPr>
                        <m:t> </m:t>
                      </m:r>
                      <m:r>
                        <a:rPr lang="en-US" sz="2200" i="1" smtClean="0">
                          <a:solidFill>
                            <a:schemeClr val="tx1"/>
                          </a:solidFill>
                          <a:latin typeface="Cambria Math" panose="02040503050406030204" pitchFamily="18" charset="0"/>
                        </a:rPr>
                        <m:t>h𝑒𝑟𝑒</m:t>
                      </m:r>
                      <m:r>
                        <a:rPr lang="en-US" sz="2200" i="1" smtClean="0">
                          <a:solidFill>
                            <a:schemeClr val="tx1"/>
                          </a:solidFill>
                          <a:latin typeface="Cambria Math" panose="02040503050406030204" pitchFamily="18" charset="0"/>
                        </a:rPr>
                        <m:t> </m:t>
                      </m:r>
                      <m:r>
                        <a:rPr lang="en-US" sz="2200" i="1" err="1">
                          <a:solidFill>
                            <a:schemeClr val="tx1"/>
                          </a:solidFill>
                          <a:latin typeface="Cambria Math" panose="02040503050406030204" pitchFamily="18" charset="0"/>
                        </a:rPr>
                        <m:t>𝑖</m:t>
                      </m:r>
                      <m:r>
                        <a:rPr lang="en-US" sz="2200" i="1">
                          <a:solidFill>
                            <a:schemeClr val="tx1"/>
                          </a:solidFill>
                          <a:latin typeface="Cambria Math" panose="02040503050406030204" pitchFamily="18" charset="0"/>
                        </a:rPr>
                        <m:t>&lt;</m:t>
                      </m:r>
                      <m:r>
                        <a:rPr lang="en-US" sz="2200" i="1">
                          <a:solidFill>
                            <a:schemeClr val="tx1"/>
                          </a:solidFill>
                          <a:latin typeface="Cambria Math" panose="02040503050406030204" pitchFamily="18" charset="0"/>
                        </a:rPr>
                        <m:t>𝑗</m:t>
                      </m:r>
                      <m:r>
                        <a:rPr lang="en-US" sz="2200" i="1">
                          <a:solidFill>
                            <a:schemeClr val="tx1"/>
                          </a:solidFill>
                          <a:latin typeface="Cambria Math" panose="02040503050406030204" pitchFamily="18" charset="0"/>
                        </a:rPr>
                        <m:t> </m:t>
                      </m:r>
                    </m:oMath>
                  </m:oMathPara>
                </a14:m>
                <a:endParaRPr lang="en-US" sz="2200" i="1">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a:solidFill>
                            <a:srgbClr val="AD1457"/>
                          </a:solidFill>
                          <a:latin typeface="Cambria Math" panose="02040503050406030204" pitchFamily="18" charset="0"/>
                        </a:rPr>
                        <m:t>𝑓𝑜𝑟</m:t>
                      </m:r>
                      <m:r>
                        <a:rPr lang="en-US" sz="2200" i="1">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b="0" i="1" smtClean="0">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=3 </m:t>
                      </m:r>
                      <m:r>
                        <a:rPr lang="en-US" sz="2200" b="0" i="1" smtClean="0">
                          <a:solidFill>
                            <a:srgbClr val="AD1457"/>
                          </a:solidFill>
                          <a:latin typeface="Cambria Math" panose="02040503050406030204" pitchFamily="18" charset="0"/>
                        </a:rPr>
                        <m:t>𝑎𝑛𝑑</m:t>
                      </m:r>
                      <m:r>
                        <a:rPr lang="en-US" sz="2200" b="0" i="1" smtClean="0">
                          <a:solidFill>
                            <a:srgbClr val="AD1457"/>
                          </a:solidFill>
                          <a:latin typeface="Cambria Math" panose="02040503050406030204" pitchFamily="18" charset="0"/>
                        </a:rPr>
                        <m:t> </m:t>
                      </m:r>
                      <m:r>
                        <a:rPr lang="en-US" sz="2200" b="0" i="1" smtClean="0">
                          <a:solidFill>
                            <a:srgbClr val="AD1457"/>
                          </a:solidFill>
                          <a:latin typeface="Cambria Math" panose="02040503050406030204" pitchFamily="18" charset="0"/>
                        </a:rPr>
                        <m:t>𝑘</m:t>
                      </m:r>
                      <m:r>
                        <a:rPr lang="en-US" sz="2200" i="1" smtClean="0">
                          <a:solidFill>
                            <a:srgbClr val="AD1457"/>
                          </a:solidFill>
                          <a:latin typeface="Cambria Math" panose="02040503050406030204" pitchFamily="18" charset="0"/>
                        </a:rPr>
                        <m:t>=1 </m:t>
                      </m:r>
                      <m:r>
                        <a:rPr lang="en-US" sz="2200" i="1" smtClean="0">
                          <a:solidFill>
                            <a:srgbClr val="AD1457"/>
                          </a:solidFill>
                          <a:latin typeface="Cambria Math" panose="02040503050406030204" pitchFamily="18" charset="0"/>
                        </a:rPr>
                        <m:t>𝑜𝑟</m:t>
                      </m:r>
                      <m:r>
                        <a:rPr lang="en-US" sz="2200" i="1" smtClean="0">
                          <a:solidFill>
                            <a:srgbClr val="AD1457"/>
                          </a:solidFill>
                          <a:latin typeface="Cambria Math" panose="02040503050406030204" pitchFamily="18" charset="0"/>
                        </a:rPr>
                        <m:t> 2  </m:t>
                      </m:r>
                    </m:oMath>
                  </m:oMathPara>
                </a14:m>
                <a:endParaRPr lang="en-US" sz="2200" i="1">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smtClean="0">
                          <a:solidFill>
                            <a:srgbClr val="AD1457"/>
                          </a:solidFill>
                          <a:latin typeface="Cambria Math" panose="02040503050406030204" pitchFamily="18" charset="0"/>
                        </a:rPr>
                        <m:t>𝑏𝑒𝑐𝑎𝑢𝑠𝑒</m:t>
                      </m:r>
                      <m:r>
                        <a:rPr lang="en-US" sz="2200" i="1" smtClean="0">
                          <a:solidFill>
                            <a:srgbClr val="AD1457"/>
                          </a:solidFill>
                          <a:latin typeface="Cambria Math" panose="02040503050406030204" pitchFamily="18" charset="0"/>
                        </a:rPr>
                        <m:t> </m:t>
                      </m:r>
                      <m:r>
                        <a:rPr lang="en-US" sz="2200" i="1" err="1">
                          <a:solidFill>
                            <a:srgbClr val="AD1457"/>
                          </a:solidFill>
                          <a:latin typeface="Cambria Math" panose="02040503050406030204" pitchFamily="18" charset="0"/>
                        </a:rPr>
                        <m:t>𝑖</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𝑘</m:t>
                      </m:r>
                      <m:r>
                        <a:rPr lang="en-US" sz="2200" i="1">
                          <a:solidFill>
                            <a:srgbClr val="AD1457"/>
                          </a:solidFill>
                          <a:latin typeface="Cambria Math" panose="02040503050406030204" pitchFamily="18" charset="0"/>
                        </a:rPr>
                        <m:t>≤ </m:t>
                      </m:r>
                      <m:r>
                        <a:rPr lang="en-US" sz="2200" i="1">
                          <a:solidFill>
                            <a:srgbClr val="AD1457"/>
                          </a:solidFill>
                          <a:latin typeface="Cambria Math" panose="02040503050406030204" pitchFamily="18" charset="0"/>
                        </a:rPr>
                        <m:t>𝑗</m:t>
                      </m:r>
                      <m:r>
                        <a:rPr lang="en-US" sz="2200" i="1">
                          <a:solidFill>
                            <a:srgbClr val="AD1457"/>
                          </a:solidFill>
                          <a:latin typeface="Cambria Math" panose="02040503050406030204" pitchFamily="18" charset="0"/>
                        </a:rPr>
                        <m:t>−1</m:t>
                      </m:r>
                    </m:oMath>
                  </m:oMathPara>
                </a14:m>
                <a:endParaRPr lang="en-US" sz="2200">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𝟏</m:t>
                      </m:r>
                    </m:oMath>
                  </m:oMathPara>
                </a14:m>
                <a:endParaRPr lang="en-US" sz="2200">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[1][1]+</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[2][3]+</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1</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b="0" i="1" smtClean="0">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0+48+5∗4∗2</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[1][3</m:t>
                      </m:r>
                      <m:r>
                        <a:rPr lang="en-US" sz="2200" b="1" i="1" smtClean="0">
                          <a:solidFill>
                            <a:srgbClr val="AD1457"/>
                          </a:solidFill>
                          <a:latin typeface="Cambria Math" panose="02040503050406030204" pitchFamily="18" charset="0"/>
                        </a:rPr>
                        <m:t>]=</m:t>
                      </m:r>
                      <m:r>
                        <a:rPr lang="en-US" sz="2200" b="1" i="1" smtClean="0">
                          <a:solidFill>
                            <a:srgbClr val="AD1457"/>
                          </a:solidFill>
                          <a:latin typeface="Cambria Math" panose="02040503050406030204" pitchFamily="18" charset="0"/>
                        </a:rPr>
                        <m:t>𝟖𝟖</m:t>
                      </m:r>
                    </m:oMath>
                  </m:oMathPara>
                </a14:m>
                <a:endParaRPr lang="en-US" sz="2200" b="1">
                  <a:solidFill>
                    <a:srgbClr val="AD1457"/>
                  </a:solidFill>
                </a:endParaRPr>
              </a:p>
              <a:p>
                <a:pPr/>
                <a14:m>
                  <m:oMathPara xmlns:m="http://schemas.openxmlformats.org/officeDocument/2006/math">
                    <m:oMathParaPr>
                      <m:jc m:val="left"/>
                    </m:oMathParaPr>
                    <m:oMath xmlns:m="http://schemas.openxmlformats.org/officeDocument/2006/math">
                      <m:r>
                        <a:rPr lang="en-US" sz="2200" b="1" i="1" smtClean="0">
                          <a:solidFill>
                            <a:schemeClr val="tx1"/>
                          </a:solidFill>
                          <a:latin typeface="Cambria Math" panose="02040503050406030204" pitchFamily="18" charset="0"/>
                        </a:rPr>
                        <m:t>𝑭𝒐𝒓</m:t>
                      </m:r>
                      <m:r>
                        <a:rPr lang="en-US" sz="2200" b="1" i="1" smtClean="0">
                          <a:solidFill>
                            <a:schemeClr val="tx1"/>
                          </a:solidFill>
                          <a:latin typeface="Cambria Math" panose="02040503050406030204" pitchFamily="18" charset="0"/>
                        </a:rPr>
                        <m:t> </m:t>
                      </m:r>
                      <m:r>
                        <a:rPr lang="en-US" sz="2200" b="1" i="1" smtClean="0">
                          <a:solidFill>
                            <a:schemeClr val="tx1"/>
                          </a:solidFill>
                          <a:latin typeface="Cambria Math" panose="02040503050406030204" pitchFamily="18" charset="0"/>
                        </a:rPr>
                        <m:t>𝒌</m:t>
                      </m:r>
                      <m:r>
                        <a:rPr lang="en-US" sz="2200" b="1"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𝟐</m:t>
                      </m:r>
                    </m:oMath>
                  </m:oMathPara>
                </a14:m>
                <a:endParaRPr lang="en-US" sz="2200">
                  <a:solidFill>
                    <a:schemeClr val="tx1"/>
                  </a:solidFill>
                </a:endParaRPr>
              </a:p>
              <a:p>
                <a:pPr/>
                <a14:m>
                  <m:oMathPara xmlns:m="http://schemas.openxmlformats.org/officeDocument/2006/math">
                    <m:oMathParaPr>
                      <m:jc m:val="centerGroup"/>
                    </m:oMathParaPr>
                    <m:oMath xmlns:m="http://schemas.openxmlformats.org/officeDocument/2006/math">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[1][3]=</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[1][2]+</m:t>
                      </m:r>
                      <m:r>
                        <a:rPr lang="en-US" sz="2200" i="1" smtClean="0">
                          <a:solidFill>
                            <a:srgbClr val="AD1457"/>
                          </a:solidFill>
                          <a:latin typeface="Cambria Math" panose="02040503050406030204" pitchFamily="18" charset="0"/>
                        </a:rPr>
                        <m:t>𝑀</m:t>
                      </m:r>
                      <m:r>
                        <a:rPr lang="en-US" sz="2200" i="1" smtClean="0">
                          <a:solidFill>
                            <a:srgbClr val="AD1457"/>
                          </a:solidFill>
                          <a:latin typeface="Cambria Math" panose="02040503050406030204" pitchFamily="18" charset="0"/>
                        </a:rPr>
                        <m:t>[3][3]+</m:t>
                      </m:r>
                      <m:r>
                        <a:rPr lang="en-US" sz="2200" i="1" smtClean="0">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0</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2</m:t>
                      </m:r>
                      <m:r>
                        <a:rPr lang="en-US" sz="2200" i="1">
                          <a:solidFill>
                            <a:srgbClr val="AD1457"/>
                          </a:solidFill>
                          <a:latin typeface="Cambria Math" panose="02040503050406030204" pitchFamily="18" charset="0"/>
                        </a:rPr>
                        <m:t>∗</m:t>
                      </m:r>
                      <m:r>
                        <a:rPr lang="en-US" sz="2200" i="1">
                          <a:solidFill>
                            <a:srgbClr val="AD1457"/>
                          </a:solidFill>
                          <a:latin typeface="Cambria Math" panose="02040503050406030204" pitchFamily="18" charset="0"/>
                        </a:rPr>
                        <m:t>𝑃</m:t>
                      </m:r>
                      <m:r>
                        <a:rPr lang="en-US" sz="2200" i="1" baseline="-25000">
                          <a:solidFill>
                            <a:srgbClr val="AD1457"/>
                          </a:solidFill>
                          <a:latin typeface="Cambria Math" panose="02040503050406030204" pitchFamily="18" charset="0"/>
                        </a:rPr>
                        <m:t>3</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=120+0+5∗6∗2</m:t>
                      </m:r>
                    </m:oMath>
                  </m:oMathPara>
                </a14:m>
                <a:endParaRPr lang="en-US" sz="2200">
                  <a:solidFill>
                    <a:srgbClr val="AD1457"/>
                  </a:solidFill>
                </a:endParaRPr>
              </a:p>
              <a:p>
                <a:pPr/>
                <a14:m>
                  <m:oMathPara xmlns:m="http://schemas.openxmlformats.org/officeDocument/2006/math">
                    <m:oMathParaPr>
                      <m:jc m:val="centerGroup"/>
                    </m:oMathParaPr>
                    <m:oMath xmlns:m="http://schemas.openxmlformats.org/officeDocument/2006/math">
                      <m:r>
                        <a:rPr lang="en-US" sz="2200" i="1">
                          <a:solidFill>
                            <a:srgbClr val="AD1457"/>
                          </a:solidFill>
                          <a:latin typeface="Cambria Math" panose="02040503050406030204" pitchFamily="18" charset="0"/>
                        </a:rPr>
                        <m:t>𝑀</m:t>
                      </m:r>
                      <m:r>
                        <a:rPr lang="en-US" sz="2200" i="1">
                          <a:solidFill>
                            <a:srgbClr val="AD1457"/>
                          </a:solidFill>
                          <a:latin typeface="Cambria Math" panose="02040503050406030204" pitchFamily="18" charset="0"/>
                        </a:rPr>
                        <m:t>[1][3]</m:t>
                      </m:r>
                      <m:r>
                        <a:rPr lang="en-US" sz="2200" b="1" i="1">
                          <a:solidFill>
                            <a:srgbClr val="AD1457"/>
                          </a:solidFill>
                          <a:latin typeface="Cambria Math" panose="02040503050406030204" pitchFamily="18" charset="0"/>
                        </a:rPr>
                        <m:t>=</m:t>
                      </m:r>
                      <m:r>
                        <a:rPr lang="en-US" sz="2200" b="1" i="1">
                          <a:solidFill>
                            <a:srgbClr val="AD1457"/>
                          </a:solidFill>
                          <a:latin typeface="Cambria Math" panose="02040503050406030204" pitchFamily="18" charset="0"/>
                        </a:rPr>
                        <m:t>𝟏𝟖𝟎</m:t>
                      </m:r>
                    </m:oMath>
                  </m:oMathPara>
                </a14:m>
                <a:endParaRPr lang="en-US" sz="2200" b="1">
                  <a:solidFill>
                    <a:srgbClr val="AD1457"/>
                  </a:solidFill>
                </a:endParaRPr>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2"/>
                <a:stretch>
                  <a:fillRect l="-605"/>
                </a:stretch>
              </a:blipFill>
              <a:ln w="12700">
                <a:solidFill>
                  <a:schemeClr val="accent1"/>
                </a:solidFill>
              </a:ln>
            </p:spPr>
            <p:txBody>
              <a:bodyPr/>
              <a:lstStyle/>
              <a:p>
                <a:r>
                  <a:rPr lang="en-US">
                    <a:noFill/>
                  </a:rPr>
                  <a:t> </a:t>
                </a:r>
              </a:p>
            </p:txBody>
          </p:sp>
        </mc:Fallback>
      </mc:AlternateContent>
      <p:graphicFrame>
        <p:nvGraphicFramePr>
          <p:cNvPr id="10" name="Table 9"/>
          <p:cNvGraphicFramePr>
            <a:graphicFrameLocks noGrp="1"/>
          </p:cNvGraphicFramePr>
          <p:nvPr>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75363857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11585328"/>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445814235"/>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640254883"/>
                    </a:ext>
                  </a:extLst>
                </a:gridCol>
                <a:gridCol w="946842">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2077832681"/>
                    </a:ext>
                  </a:extLst>
                </a:gridCol>
              </a:tblGrid>
              <a:tr h="485775">
                <a:tc>
                  <a:txBody>
                    <a:bodyPr/>
                    <a:lstStyle/>
                    <a:p>
                      <a:endParaRPr lang="en-US"/>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8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98105464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587963211"/>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438095326"/>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3375581334"/>
                  </a:ext>
                </a:extLst>
              </a:tr>
              <a:tr h="485775">
                <a:tc>
                  <a:txBody>
                    <a:bodyPr/>
                    <a:lstStyle/>
                    <a:p>
                      <a:pPr marL="0" marR="0" algn="ctr">
                        <a:lnSpc>
                          <a:spcPct val="115000"/>
                        </a:lnSpc>
                        <a:spcBef>
                          <a:spcPct val="0"/>
                        </a:spcBef>
                        <a:spcAft>
                          <a:spcPct val="0"/>
                        </a:spcAft>
                      </a:pPr>
                      <a:r>
                        <a:rPr lang="en-US" sz="240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ct val="0"/>
                        </a:spcBef>
                        <a:spcAft>
                          <a:spcPct val="0"/>
                        </a:spcAft>
                      </a:pPr>
                      <a:r>
                        <a:rPr lang="en-US" sz="240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mc="http://schemas.openxmlformats.org/markup-compatibility/2006" xmlns:a14="http://schemas.microsoft.com/office/drawing/2010/main" xmlns:wp="http://schemas.openxmlformats.org/drawingml/2006/wordprocessingDrawing" xmlns:w="http://schemas.openxmlformats.org/wordprocessingml/2006/main" xmlns:m="http://schemas.openxmlformats.org/officeDocument/2006/math" xmlns="" val="1331496940"/>
                  </a:ext>
                </a:extLst>
              </a:tr>
            </a:tbl>
          </a:graphicData>
        </a:graphic>
      </p:graphicFrame>
      <p:sp>
        <p:nvSpPr>
          <p:cNvPr id="11" name="Rounded Rectangle 10"/>
          <p:cNvSpPr/>
          <p:nvPr/>
        </p:nvSpPr>
        <p:spPr>
          <a:xfrm>
            <a:off x="1325880" y="1338943"/>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C00000"/>
                </a:solidFill>
              </a:rPr>
              <a:t>A   B    C      D</a:t>
            </a:r>
          </a:p>
        </p:txBody>
      </p:sp>
      <p:sp>
        <p:nvSpPr>
          <p:cNvPr id="12" name="Double Bracket 11"/>
          <p:cNvSpPr/>
          <p:nvPr/>
        </p:nvSpPr>
        <p:spPr>
          <a:xfrm>
            <a:off x="1489166" y="1365069"/>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6921136" y="2478338"/>
            <a:ext cx="4900750" cy="167565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uble Bracket 13"/>
          <p:cNvSpPr/>
          <p:nvPr/>
        </p:nvSpPr>
        <p:spPr>
          <a:xfrm>
            <a:off x="1920240" y="1338943"/>
            <a:ext cx="1140163" cy="685800"/>
          </a:xfrm>
          <a:prstGeom prst="bracketPair">
            <a:avLst/>
          </a:prstGeom>
          <a:no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518248" y="3885529"/>
            <a:ext cx="941832" cy="475488"/>
          </a:xfrm>
          <a:prstGeom prst="rect">
            <a:avLst/>
          </a:prstGeom>
          <a:solidFill>
            <a:schemeClr val="accent2">
              <a:lumMod val="50000"/>
              <a:alpha val="30000"/>
            </a:schemeClr>
          </a:solidFill>
        </p:spPr>
        <p:txBody>
          <a:bodyPr wrap="square" rtlCol="0">
            <a:spAutoFit/>
          </a:bodyPr>
          <a:lstStyle/>
          <a:p>
            <a:endParaRPr lang="en-US"/>
          </a:p>
        </p:txBody>
      </p:sp>
    </p:spTree>
    <p:extLst>
      <p:ext uri="{BB962C8B-B14F-4D97-AF65-F5344CB8AC3E}">
        <p14:creationId xmlns:p14="http://schemas.microsoft.com/office/powerpoint/2010/main" val="38130868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dur="50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dur="50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dur="50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dur="50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dur="50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dur="50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dur="50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dur="50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dur="50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dur="50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1" dur="50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10" presetClass="entr" presetSubtype="0" dur="50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nodeType="afterGroup">
                            <p:stCondLst>
                              <p:cond delay="500"/>
                            </p:stCondLst>
                            <p:childTnLst>
                              <p:par>
                                <p:cTn id="52" presetID="22" presetClass="entr" presetSubtype="2" dur="50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Here dimensions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=6,</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4</m:t>
                        </m:r>
                      </m:sub>
                    </m:sSub>
                    <m:r>
                      <a:rPr lang="en-US" i="1">
                        <a:latin typeface="Cambria Math" panose="02040503050406030204" pitchFamily="18" charset="0"/>
                      </a:rPr>
                      <m:t>=7.</m:t>
                    </m:r>
                  </m:oMath>
                </a14:m>
                <a:endParaRPr lang="en-US"/>
              </a:p>
              <a:p>
                <a:r>
                  <a:rPr lang="en-US"/>
                  <a:t>There would be </a:t>
                </a:r>
                <a14:m>
                  <m:oMath xmlns:m="http://schemas.openxmlformats.org/officeDocument/2006/math">
                    <m:r>
                      <a:rPr lang="en-US" i="1">
                        <a:latin typeface="Cambria Math" panose="02040503050406030204" pitchFamily="18" charset="0"/>
                      </a:rPr>
                      <m:t>4 </m:t>
                    </m:r>
                  </m:oMath>
                </a14:m>
                <a:r>
                  <a:rPr lang="en-US"/>
                  <a:t>matrices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(5×4</m:t>
                    </m:r>
                  </m:oMath>
                </a14:m>
                <a:r>
                  <a:rPr lang="en-US"/>
                  <a:t>),</a:t>
                </a:r>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(4×6), </m:t>
                    </m:r>
                    <m:r>
                      <a:rPr lang="en-US" i="1">
                        <a:latin typeface="Cambria Math" panose="02040503050406030204" pitchFamily="18" charset="0"/>
                      </a:rPr>
                      <m:t>𝐶</m:t>
                    </m:r>
                    <m:r>
                      <a:rPr lang="en-US" i="1">
                        <a:latin typeface="Cambria Math" panose="02040503050406030204" pitchFamily="18" charset="0"/>
                      </a:rPr>
                      <m:t>(6×2) </m:t>
                    </m:r>
                  </m:oMath>
                </a14:m>
                <a:r>
                  <a:rPr lang="en-US"/>
                  <a:t>and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(2×7). </m:t>
                    </m:r>
                  </m:oMath>
                </a14:m>
                <a:endParaRPr lang="en-US"/>
              </a:p>
              <a:p>
                <a:endParaRPr lang="en-US"/>
              </a:p>
              <a:p>
                <a:endParaRPr lang="en-US"/>
              </a:p>
            </p:txBody>
          </p:sp>
        </mc:Choice>
        <mc:Fallback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0" b="0"/>
                </a:stretch>
              </a:blipFill>
            </p:spPr>
            <p:txBody>
              <a:bodyPr/>
              <a:lstStyle/>
              <a:p>
                <a:r>
                  <a:rPr lang="en-US">
                    <a:noFill/>
                  </a:rPr>
                  <a:t> </a:t>
                </a:r>
              </a:p>
            </p:txBody>
          </p:sp>
        </mc:Fallback>
      </mc:AlternateContent>
      <p:grpSp>
        <p:nvGrpSpPr>
          <p:cNvPr id="8" name="Group 7"/>
          <p:cNvGrpSpPr/>
          <p:nvPr/>
        </p:nvGrpSpPr>
        <p:grpSpPr>
          <a:xfrm>
            <a:off x="4800600" y="2005149"/>
            <a:ext cx="2667000" cy="711926"/>
            <a:chOff x="4800600" y="2005149"/>
            <a:chExt cx="2667000" cy="711926"/>
          </a:xfrm>
        </p:grpSpPr>
        <p:sp>
          <p:nvSpPr>
            <p:cNvPr id="4" name="Rounded Rectangle 3"/>
            <p:cNvSpPr/>
            <p:nvPr/>
          </p:nvSpPr>
          <p:spPr>
            <a:xfrm>
              <a:off x="4800600" y="2005149"/>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C00000"/>
                  </a:solidFill>
                </a:rPr>
                <a:t>A   B    C      D</a:t>
              </a:r>
            </a:p>
          </p:txBody>
        </p:sp>
        <p:sp>
          <p:nvSpPr>
            <p:cNvPr id="5" name="Double Bracket 4"/>
            <p:cNvSpPr/>
            <p:nvPr/>
          </p:nvSpPr>
          <p:spPr>
            <a:xfrm>
              <a:off x="4963886" y="2031275"/>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Double Bracket 5"/>
            <p:cNvSpPr/>
            <p:nvPr/>
          </p:nvSpPr>
          <p:spPr>
            <a:xfrm>
              <a:off x="5394960" y="2005149"/>
              <a:ext cx="1140163" cy="685800"/>
            </a:xfrm>
            <a:prstGeom prst="bracketPair">
              <a:avLst/>
            </a:prstGeom>
            <a:no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245694" y="3184705"/>
              <a:ext cx="5992436" cy="1554480"/>
            </p:xfrm>
            <a:graphic>
              <a:graphicData uri="http://schemas.openxmlformats.org/drawingml/2006/table">
                <a:tbl>
                  <a:tblPr firstRow="1" bandRow="1">
                    <a:tableStyleId>{5C22544A-7EE6-4342-B048-85BDC9FD1C3A}</a:tableStyleId>
                  </a:tblPr>
                  <a:tblGrid>
                    <a:gridCol w="22407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588554404"/>
                        </a:ext>
                      </a:extLst>
                    </a:gridCol>
                    <a:gridCol w="375173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416385083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𝑩</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𝑪</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𝟒</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𝟔</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𝟒𝟖</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716545018"/>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𝑨</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𝟓</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𝟒</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𝟒𝟎</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3492183899"/>
                      </a:ext>
                    </a:extLst>
                  </a:tr>
                  <a:tr h="370840">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𝟑</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𝑫</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𝟓</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𝟕</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𝟕𝟎</m:t>
                                </m:r>
                              </m:oMath>
                            </m:oMathPara>
                          </a14:m>
                          <a:endParaRPr lang="en-US" sz="280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wp="http://schemas.openxmlformats.org/drawingml/2006/wordprocessingDrawing" xmlns:w="http://schemas.openxmlformats.org/wordprocessingml/2006/main" xmlns:m="http://schemas.openxmlformats.org/officeDocument/2006/math" xmlns="" val="264379645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662326586"/>
                  </p:ext>
                </p:extLst>
              </p:nvPr>
            </p:nvGraphicFramePr>
            <p:xfrm>
              <a:off x="3245694" y="3184705"/>
              <a:ext cx="5992436" cy="1554480"/>
            </p:xfrm>
            <a:graphic>
              <a:graphicData uri="http://schemas.openxmlformats.org/drawingml/2006/table">
                <a:tbl>
                  <a:tblPr firstRow="1" bandRow="1">
                    <a:tableStyleId>{5C22544A-7EE6-4342-B048-85BDC9FD1C3A}</a:tableStyleId>
                  </a:tblPr>
                  <a:tblGrid>
                    <a:gridCol w="2240706">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588554404"/>
                        </a:ext>
                      </a:extLst>
                    </a:gridCol>
                    <a:gridCol w="3751730">
                      <a:extLst>
                        <a:ext uri="{9D8B030D-6E8A-4147-A177-3AD203B41FA5}">
                          <a16:col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4163850839"/>
                        </a:ext>
                      </a:extLst>
                    </a:gridCol>
                  </a:tblGrid>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272" t="-1176" r="-167935" b="-203529"/>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59903" t="-1176" r="-325" b="-203529"/>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716545018"/>
                      </a:ext>
                    </a:extLst>
                  </a:tr>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272" t="-100000" r="-167935" b="-101163"/>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59903" t="-100000" r="-325" b="-101163"/>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3492183899"/>
                      </a:ext>
                    </a:extLst>
                  </a:tr>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272" t="-202353" r="-167935" b="-2353"/>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rotWithShape="0">
                          <a:blip r:embed="rId3"/>
                          <a:stretch>
                            <a:fillRect l="-59903" t="-202353" r="-325" b="-2353"/>
                          </a:stretch>
                        </a:blipFill>
                      </a:tcPr>
                    </a:tc>
                    <a:extLst>
                      <a:ext uri="{0D108BD9-81ED-4DB2-BD59-A6C34878D82A}">
                        <a16:rowId xmlns:a16="http://schemas.microsoft.com/office/drawing/2014/main" xmlns:p159="http://schemas.microsoft.com/office/powerpoint/2015/09/main"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val="2643796455"/>
                      </a:ext>
                    </a:extLst>
                  </a:tr>
                </a:tbl>
              </a:graphicData>
            </a:graphic>
          </p:graphicFrame>
        </mc:Fallback>
      </mc:AlternateContent>
      <p:sp>
        <p:nvSpPr>
          <p:cNvPr id="9" name="Rectangle 8"/>
          <p:cNvSpPr/>
          <p:nvPr/>
        </p:nvSpPr>
        <p:spPr>
          <a:xfrm>
            <a:off x="7543800" y="4773706"/>
            <a:ext cx="1532965" cy="63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158</a:t>
            </a:r>
          </a:p>
        </p:txBody>
      </p:sp>
    </p:spTree>
    <p:extLst>
      <p:ext uri="{BB962C8B-B14F-4D97-AF65-F5344CB8AC3E}">
        <p14:creationId xmlns:p14="http://schemas.microsoft.com/office/powerpoint/2010/main" val="116949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dur="50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1" dur="125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250"/>
                                        <p:tgtEl>
                                          <p:spTgt spid="8"/>
                                        </p:tgtEl>
                                      </p:cBhvr>
                                    </p:animEffect>
                                  </p:childTnLst>
                                </p:cTn>
                              </p:par>
                            </p:childTnLst>
                          </p:cTn>
                        </p:par>
                      </p:childTnLst>
                    </p:cTn>
                  </p:par>
                  <p:par>
                    <p:cTn id="16" fill="hold" nodeType="clickPar">
                      <p:stCondLst>
                        <p:cond delay="indefinite"/>
                      </p:stCondLst>
                      <p:childTnLst>
                        <p:par>
                          <p:cTn id="17" fill="hold">
                            <p:stCondLst>
                              <p:cond delay="0"/>
                            </p:stCondLst>
                            <p:childTnLst>
                              <p:par>
                                <p:cTn id="18" presetID="22" presetClass="entr" presetSubtype="1" dur="100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1000"/>
                                        <p:tgtEl>
                                          <p:spTgt spid="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10" presetClass="entr" presetSubtype="0" dur="50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422800217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r>
              <a:rPr lang="en-US" dirty="0">
                <a:latin typeface="Calibri" panose="020F0502020204030204" pitchFamily="34" charset="0"/>
                <a:cs typeface="Calibri" panose="020F0502020204030204" pitchFamily="34" charset="0"/>
              </a:rPr>
              <a:t>How can we calculate F(20)?</a:t>
            </a:r>
          </a:p>
          <a:p>
            <a:r>
              <a:rPr lang="en-US" dirty="0">
                <a:latin typeface="Calibri" panose="020F0502020204030204" pitchFamily="34" charset="0"/>
                <a:cs typeface="Calibri" panose="020F0502020204030204" pitchFamily="34" charset="0"/>
              </a:rPr>
              <a:t>The F(20) term will be calculated using the nth formula of the Fibonacci series. The below figure shows that how F(20) is calculated</a:t>
            </a:r>
            <a:r>
              <a:rPr lang="en-US" dirty="0" smtClean="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As we can observe in the above figure that F(20) is calculated as the sum of F(19) and F(18). In the dynamic programming approach, we try to divide the problem into the similar subproblems. We are following this approach in the above case where F(20) into the similar subproblems, i.e., F(19) and F(18). If we recap the definition of dynamic programming that it says the similar subproblem should not be computed more than once. </a:t>
            </a:r>
          </a:p>
        </p:txBody>
      </p:sp>
      <p:pic>
        <p:nvPicPr>
          <p:cNvPr id="2050" name="Picture 2" descr="Dynamic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r="1579" b="23353"/>
          <a:stretch/>
        </p:blipFill>
        <p:spPr bwMode="auto">
          <a:xfrm>
            <a:off x="4424228" y="3878903"/>
            <a:ext cx="3933388" cy="208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02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Dynamic Programming</a:t>
            </a:r>
            <a:endParaRPr lang="en-US" dirty="0"/>
          </a:p>
        </p:txBody>
      </p:sp>
      <p:sp>
        <p:nvSpPr>
          <p:cNvPr id="3" name="Content Placeholder 2"/>
          <p:cNvSpPr>
            <a:spLocks noGrp="1"/>
          </p:cNvSpPr>
          <p:nvPr>
            <p:ph idx="1"/>
          </p:nvPr>
        </p:nvSpPr>
        <p:spPr>
          <a:xfrm>
            <a:off x="131178" y="861193"/>
            <a:ext cx="12060820" cy="5585327"/>
          </a:xfrm>
        </p:spPr>
        <p:txBody>
          <a:bodyPr/>
          <a:lstStyle/>
          <a:p>
            <a:r>
              <a:rPr lang="en-US" dirty="0">
                <a:latin typeface="Calibri" panose="020F0502020204030204" pitchFamily="34" charset="0"/>
                <a:cs typeface="Calibri" panose="020F0502020204030204" pitchFamily="34" charset="0"/>
              </a:rPr>
              <a:t>Still, in the above case, the subproblem is calculated twice. In the above example, F(18) is calculated two times; similarly, F(17) is also calculated twice. However, this technique is quite useful as it solves the similar subproblems, but we need to be cautious while storing the results because we are not particular about storing the result that we have computed once, then it can lead to a wastage of resources</a:t>
            </a:r>
            <a:r>
              <a:rPr lang="en-US" dirty="0" smtClean="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In the above example, if we calculate the F(18) in the right subtree, then it leads to the tremendous usage of resources and decreases the overall performance.</a:t>
            </a:r>
          </a:p>
        </p:txBody>
      </p:sp>
      <p:pic>
        <p:nvPicPr>
          <p:cNvPr id="2050" name="Picture 2" descr="Dynamic Programming"/>
          <p:cNvPicPr>
            <a:picLocks noChangeAspect="1" noChangeArrowheads="1"/>
          </p:cNvPicPr>
          <p:nvPr/>
        </p:nvPicPr>
        <p:blipFill rotWithShape="1">
          <a:blip r:embed="rId2">
            <a:extLst>
              <a:ext uri="{28A0092B-C50C-407E-A947-70E740481C1C}">
                <a14:useLocalDpi xmlns:a14="http://schemas.microsoft.com/office/drawing/2010/main" val="0"/>
              </a:ext>
            </a:extLst>
          </a:blip>
          <a:srcRect b="22985"/>
          <a:stretch/>
        </p:blipFill>
        <p:spPr bwMode="auto">
          <a:xfrm>
            <a:off x="3500684" y="3358013"/>
            <a:ext cx="4762500" cy="249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06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7"/>
  <p:tag name="AS_OS" val="Unix 5.13.0.1029"/>
  <p:tag name="AS_RELEASE_DATE" val="2022.04.14"/>
  <p:tag name="AS_TITLE" val="Aspose.Slides for .NET5"/>
  <p:tag name="AS_VERSION" val="22.4"/>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Roboto Condensed"/>
        <a:cs typeface="Arial"/>
      </a:majorFont>
      <a:minorFont>
        <a:latin typeface="Roboto Condensed"/>
        <a:ea typeface="Roboto Condensed"/>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7136</TotalTime>
  <Words>5570</Words>
  <Application>Microsoft Office PowerPoint</Application>
  <PresentationFormat>Widescreen</PresentationFormat>
  <Paragraphs>1740</Paragraphs>
  <Slides>79</Slides>
  <Notes>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6" baseType="lpstr">
      <vt:lpstr>Segoe UI Black</vt:lpstr>
      <vt:lpstr>Wingdings</vt:lpstr>
      <vt:lpstr>Cambria Math</vt:lpstr>
      <vt:lpstr>Open Sans</vt:lpstr>
      <vt:lpstr>Wingdings 3</vt:lpstr>
      <vt:lpstr>AR BLANCA</vt:lpstr>
      <vt:lpstr>Calibri</vt:lpstr>
      <vt:lpstr>Shruti</vt:lpstr>
      <vt:lpstr>Roboto Condensed Light</vt:lpstr>
      <vt:lpstr>Consolas</vt:lpstr>
      <vt:lpstr>Times New Roman</vt:lpstr>
      <vt:lpstr>Arial</vt:lpstr>
      <vt:lpstr>Courier New</vt:lpstr>
      <vt:lpstr>Roboto Condensed</vt:lpstr>
      <vt:lpstr>Open Sans Semibold</vt:lpstr>
      <vt:lpstr>Office Theme</vt:lpstr>
      <vt:lpstr>Equation</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How does dynamic approach works</vt:lpstr>
      <vt:lpstr>Recursion vs Dynamic Programming</vt:lpstr>
      <vt:lpstr>Greedy vs Dynamic Programming</vt:lpstr>
      <vt:lpstr>Divide and Conquer vs Dynamic Programming</vt:lpstr>
      <vt:lpstr>PowerPoint Presentation</vt:lpstr>
      <vt:lpstr>The Principle of Optimality</vt:lpstr>
      <vt:lpstr>Binomial Coefficient </vt:lpstr>
      <vt:lpstr>Introduction </vt:lpstr>
      <vt:lpstr>Binomial Coefficient  </vt:lpstr>
      <vt:lpstr>Binomial Coefficient </vt:lpstr>
      <vt:lpstr>Generalized Solution using Dynamic Programming</vt:lpstr>
      <vt:lpstr>Making Change Problem</vt:lpstr>
      <vt:lpstr> Making Change Problem</vt:lpstr>
      <vt:lpstr>Making Change Problem</vt:lpstr>
      <vt:lpstr>Making Change Problem</vt:lpstr>
      <vt:lpstr>Making Change Problem</vt:lpstr>
      <vt:lpstr>0/1 Knapsack Problem</vt:lpstr>
      <vt:lpstr>0/1 Knapsack Problem - Dynamic Programming Solution</vt:lpstr>
      <vt:lpstr>0/1 Knapsack Problem - Dynamic Programming Solution</vt:lpstr>
      <vt:lpstr>0/1 Knapsack Problem - Dynamic Programming Solution</vt:lpstr>
      <vt:lpstr>0/1 Knapsack Problem - Dynamic Programming Solution</vt:lpstr>
      <vt:lpstr>0/1 Knapsack Problem - Dynamic Programming Solution</vt:lpstr>
      <vt:lpstr>Assembly Line Scheduling</vt:lpstr>
      <vt:lpstr>Introduction </vt:lpstr>
      <vt:lpstr>Introduction </vt:lpstr>
      <vt:lpstr>Introduction </vt:lpstr>
      <vt:lpstr>Introduction </vt:lpstr>
      <vt:lpstr>Introduction </vt:lpstr>
      <vt:lpstr>Introduction </vt:lpstr>
      <vt:lpstr>Assembly Line Scheduling - Example</vt:lpstr>
      <vt:lpstr>Assembly Line Scheduling - Example</vt:lpstr>
      <vt:lpstr>Assembly Line Scheduling – Dynamic Programming Solution</vt:lpstr>
      <vt:lpstr>Assembly Line Scheduling – Dynamic Programming Solution</vt:lpstr>
      <vt:lpstr>Assembly Line Scheduling – Dynamic Programming Solution</vt:lpstr>
      <vt:lpstr>Assembly Line Scheduling – Dynamic Programming Solution</vt:lpstr>
      <vt:lpstr>Assembly Line Scheduling – Dynamic Programming Solution</vt:lpstr>
      <vt:lpstr>Longest Common Subsequence</vt:lpstr>
      <vt:lpstr>Introduction </vt:lpstr>
      <vt:lpstr>LCS – Optimal Sub-structure</vt:lpstr>
      <vt:lpstr>LCS – Dynamic Programming Solution </vt:lpstr>
      <vt:lpstr>LCS – Dynamic Programming Solution </vt:lpstr>
      <vt:lpstr>LCS – Dynamic Programming Solution </vt:lpstr>
      <vt:lpstr>LCS – Dynamic Programming Solution </vt:lpstr>
      <vt:lpstr>All Pair Shortest Path – Floyd’s Algorithm </vt:lpstr>
      <vt:lpstr>Introduction </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Floyd’s Algorithm</vt:lpstr>
      <vt:lpstr>Chain Matrix Multiplication </vt:lpstr>
      <vt:lpstr>Introduction </vt:lpstr>
      <vt:lpstr>Matrix Chain Multiplication</vt:lpstr>
      <vt:lpstr>Matrix Chain Multiplication</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Shraddha</cp:lastModifiedBy>
  <cp:revision>556</cp:revision>
  <dcterms:created xsi:type="dcterms:W3CDTF">2020-05-01T05:09:15Z</dcterms:created>
  <dcterms:modified xsi:type="dcterms:W3CDTF">2022-09-15T05:20:21Z</dcterms:modified>
</cp:coreProperties>
</file>